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Inter" panose="02000503000000020004" pitchFamily="2" charset="0"/>
      <p:regular r:id="rId42"/>
      <p:bold r:id="rId43"/>
    </p:embeddedFont>
    <p:embeddedFont>
      <p:font typeface="Inter Bold" panose="02000503000000020004" pitchFamily="2" charset="0"/>
      <p:bold r:id="rId44"/>
      <p:italic r:id="rId45"/>
    </p:embeddedFont>
    <p:embeddedFont>
      <p:font typeface="Inter Regular" panose="02000503000000020004" pitchFamily="2" charset="0"/>
      <p:regular r:id="rId46"/>
      <p:bold r:id="rId47"/>
      <p:italic r:id="rId48"/>
      <p:boldItalic r:id="rId49"/>
    </p:embeddedFont>
    <p:embeddedFont>
      <p:font typeface="Inter Semi Bold" panose="02000503000000020004" pitchFamily="2" charset="0"/>
      <p:regular r:id="rId50"/>
      <p:bold r:id="rId51"/>
      <p:italic r:id="rId52"/>
      <p:boldItalic r:id="rId53"/>
    </p:embeddedFont>
    <p:embeddedFont>
      <p:font typeface="Inter SemiBold" panose="02000503000000020004" pitchFamily="2" charset="0"/>
      <p:regular r:id="rId54"/>
      <p:bold r:id="rId5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202020"/>
        </a:fontRef>
        <a:srgbClr val="20202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1D1"/>
          </a:solidFill>
        </a:fill>
      </a:tcStyle>
    </a:wholeTbl>
    <a:band2H>
      <a:tcTxStyle/>
      <a:tcStyle>
        <a:tcBdr/>
        <a:fill>
          <a:solidFill>
            <a:srgbClr val="FF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inor">
          <a:srgbClr val="202020"/>
        </a:fontRef>
        <a:srgbClr val="20202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inor">
          <a:srgbClr val="202020"/>
        </a:fontRef>
        <a:srgbClr val="20202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inor">
          <a:srgbClr val="202020"/>
        </a:fontRef>
        <a:srgbClr val="20202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202020"/>
        </a:fontRef>
        <a:srgbClr val="202020"/>
      </a:tcTxStyle>
      <a:tcStyle>
        <a:tcBdr>
          <a:left>
            <a:ln w="12700" cap="flat">
              <a:noFill/>
              <a:miter lim="400000"/>
            </a:ln>
          </a:left>
          <a:right>
            <a:ln w="12700" cap="flat">
              <a:noFill/>
              <a:miter lim="400000"/>
            </a:ln>
          </a:right>
          <a:top>
            <a:ln w="50800" cap="flat">
              <a:solidFill>
                <a:srgbClr val="202020"/>
              </a:solidFill>
              <a:prstDash val="solid"/>
              <a:round/>
            </a:ln>
          </a:top>
          <a:bottom>
            <a:ln w="25400" cap="flat">
              <a:solidFill>
                <a:srgbClr val="20202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202020"/>
              </a:solidFill>
              <a:prstDash val="solid"/>
              <a:round/>
            </a:ln>
          </a:top>
          <a:bottom>
            <a:ln w="25400" cap="flat">
              <a:solidFill>
                <a:srgbClr val="20202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202020"/>
        </a:fontRef>
        <a:srgbClr val="20202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0202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0202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02020"/>
          </a:solidFill>
        </a:fill>
      </a:tcStyle>
    </a:firstRow>
  </a:tblStyle>
  <a:tblStyle styleId="{2708684C-4D16-4618-839F-0558EEFCDFE6}" styleName="">
    <a:tblBg/>
    <a:wholeTbl>
      <a:tcTxStyle b="on" i="off">
        <a:fontRef idx="minor">
          <a:srgbClr val="202020"/>
        </a:fontRef>
        <a:srgbClr val="202020"/>
      </a:tcTxStyle>
      <a:tcStyle>
        <a:tcBdr>
          <a:left>
            <a:ln w="12700" cap="flat">
              <a:solidFill>
                <a:srgbClr val="202020"/>
              </a:solidFill>
              <a:prstDash val="solid"/>
              <a:round/>
            </a:ln>
          </a:left>
          <a:right>
            <a:ln w="12700" cap="flat">
              <a:solidFill>
                <a:srgbClr val="202020"/>
              </a:solidFill>
              <a:prstDash val="solid"/>
              <a:round/>
            </a:ln>
          </a:right>
          <a:top>
            <a:ln w="12700" cap="flat">
              <a:solidFill>
                <a:srgbClr val="202020"/>
              </a:solidFill>
              <a:prstDash val="solid"/>
              <a:round/>
            </a:ln>
          </a:top>
          <a:bottom>
            <a:ln w="12700" cap="flat">
              <a:solidFill>
                <a:srgbClr val="202020"/>
              </a:solidFill>
              <a:prstDash val="solid"/>
              <a:round/>
            </a:ln>
          </a:bottom>
          <a:insideH>
            <a:ln w="12700" cap="flat">
              <a:solidFill>
                <a:srgbClr val="202020"/>
              </a:solidFill>
              <a:prstDash val="solid"/>
              <a:round/>
            </a:ln>
          </a:insideH>
          <a:insideV>
            <a:ln w="12700" cap="flat">
              <a:solidFill>
                <a:srgbClr val="202020"/>
              </a:solidFill>
              <a:prstDash val="solid"/>
              <a:round/>
            </a:ln>
          </a:insideV>
        </a:tcBdr>
        <a:fill>
          <a:solidFill>
            <a:srgbClr val="202020">
              <a:alpha val="20000"/>
            </a:srgbClr>
          </a:solidFill>
        </a:fill>
      </a:tcStyle>
    </a:wholeTbl>
    <a:band2H>
      <a:tcTxStyle/>
      <a:tcStyle>
        <a:tcBdr/>
        <a:fill>
          <a:solidFill>
            <a:srgbClr val="FFFFFF"/>
          </a:solidFill>
        </a:fill>
      </a:tcStyle>
    </a:band2H>
    <a:firstCol>
      <a:tcTxStyle b="on" i="off">
        <a:fontRef idx="minor">
          <a:srgbClr val="202020"/>
        </a:fontRef>
        <a:srgbClr val="202020"/>
      </a:tcTxStyle>
      <a:tcStyle>
        <a:tcBdr>
          <a:left>
            <a:ln w="12700" cap="flat">
              <a:solidFill>
                <a:srgbClr val="202020"/>
              </a:solidFill>
              <a:prstDash val="solid"/>
              <a:round/>
            </a:ln>
          </a:left>
          <a:right>
            <a:ln w="12700" cap="flat">
              <a:solidFill>
                <a:srgbClr val="202020"/>
              </a:solidFill>
              <a:prstDash val="solid"/>
              <a:round/>
            </a:ln>
          </a:right>
          <a:top>
            <a:ln w="12700" cap="flat">
              <a:solidFill>
                <a:srgbClr val="202020"/>
              </a:solidFill>
              <a:prstDash val="solid"/>
              <a:round/>
            </a:ln>
          </a:top>
          <a:bottom>
            <a:ln w="12700" cap="flat">
              <a:solidFill>
                <a:srgbClr val="202020"/>
              </a:solidFill>
              <a:prstDash val="solid"/>
              <a:round/>
            </a:ln>
          </a:bottom>
          <a:insideH>
            <a:ln w="12700" cap="flat">
              <a:solidFill>
                <a:srgbClr val="202020"/>
              </a:solidFill>
              <a:prstDash val="solid"/>
              <a:round/>
            </a:ln>
          </a:insideH>
          <a:insideV>
            <a:ln w="12700" cap="flat">
              <a:solidFill>
                <a:srgbClr val="202020"/>
              </a:solidFill>
              <a:prstDash val="solid"/>
              <a:round/>
            </a:ln>
          </a:insideV>
        </a:tcBdr>
        <a:fill>
          <a:solidFill>
            <a:srgbClr val="202020">
              <a:alpha val="20000"/>
            </a:srgbClr>
          </a:solidFill>
        </a:fill>
      </a:tcStyle>
    </a:firstCol>
    <a:lastRow>
      <a:tcTxStyle b="on" i="off">
        <a:fontRef idx="minor">
          <a:srgbClr val="202020"/>
        </a:fontRef>
        <a:srgbClr val="202020"/>
      </a:tcTxStyle>
      <a:tcStyle>
        <a:tcBdr>
          <a:left>
            <a:ln w="12700" cap="flat">
              <a:solidFill>
                <a:srgbClr val="202020"/>
              </a:solidFill>
              <a:prstDash val="solid"/>
              <a:round/>
            </a:ln>
          </a:left>
          <a:right>
            <a:ln w="12700" cap="flat">
              <a:solidFill>
                <a:srgbClr val="202020"/>
              </a:solidFill>
              <a:prstDash val="solid"/>
              <a:round/>
            </a:ln>
          </a:right>
          <a:top>
            <a:ln w="50800" cap="flat">
              <a:solidFill>
                <a:srgbClr val="202020"/>
              </a:solidFill>
              <a:prstDash val="solid"/>
              <a:round/>
            </a:ln>
          </a:top>
          <a:bottom>
            <a:ln w="12700" cap="flat">
              <a:solidFill>
                <a:srgbClr val="202020"/>
              </a:solidFill>
              <a:prstDash val="solid"/>
              <a:round/>
            </a:ln>
          </a:bottom>
          <a:insideH>
            <a:ln w="12700" cap="flat">
              <a:solidFill>
                <a:srgbClr val="202020"/>
              </a:solidFill>
              <a:prstDash val="solid"/>
              <a:round/>
            </a:ln>
          </a:insideH>
          <a:insideV>
            <a:ln w="12700" cap="flat">
              <a:solidFill>
                <a:srgbClr val="202020"/>
              </a:solidFill>
              <a:prstDash val="solid"/>
              <a:round/>
            </a:ln>
          </a:insideV>
        </a:tcBdr>
        <a:fill>
          <a:noFill/>
        </a:fill>
      </a:tcStyle>
    </a:lastRow>
    <a:firstRow>
      <a:tcTxStyle b="on" i="off">
        <a:fontRef idx="minor">
          <a:srgbClr val="202020"/>
        </a:fontRef>
        <a:srgbClr val="202020"/>
      </a:tcTxStyle>
      <a:tcStyle>
        <a:tcBdr>
          <a:left>
            <a:ln w="12700" cap="flat">
              <a:solidFill>
                <a:srgbClr val="202020"/>
              </a:solidFill>
              <a:prstDash val="solid"/>
              <a:round/>
            </a:ln>
          </a:left>
          <a:right>
            <a:ln w="12700" cap="flat">
              <a:solidFill>
                <a:srgbClr val="202020"/>
              </a:solidFill>
              <a:prstDash val="solid"/>
              <a:round/>
            </a:ln>
          </a:right>
          <a:top>
            <a:ln w="12700" cap="flat">
              <a:solidFill>
                <a:srgbClr val="202020"/>
              </a:solidFill>
              <a:prstDash val="solid"/>
              <a:round/>
            </a:ln>
          </a:top>
          <a:bottom>
            <a:ln w="25400" cap="flat">
              <a:solidFill>
                <a:srgbClr val="202020"/>
              </a:solidFill>
              <a:prstDash val="solid"/>
              <a:round/>
            </a:ln>
          </a:bottom>
          <a:insideH>
            <a:ln w="12700" cap="flat">
              <a:solidFill>
                <a:srgbClr val="202020"/>
              </a:solidFill>
              <a:prstDash val="solid"/>
              <a:round/>
            </a:ln>
          </a:insideH>
          <a:insideV>
            <a:ln w="12700" cap="flat">
              <a:solidFill>
                <a:srgbClr val="20202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1" autoAdjust="0"/>
    <p:restoredTop sz="87300" autoAdjust="0"/>
  </p:normalViewPr>
  <p:slideViewPr>
    <p:cSldViewPr snapToGrid="0" snapToObjects="1">
      <p:cViewPr varScale="1">
        <p:scale>
          <a:sx n="93" d="100"/>
          <a:sy n="93" d="100"/>
        </p:scale>
        <p:origin x="1656" y="208"/>
      </p:cViewPr>
      <p:guideLst/>
    </p:cSldViewPr>
  </p:slideViewPr>
  <p:outlineViewPr>
    <p:cViewPr>
      <p:scale>
        <a:sx n="33" d="100"/>
        <a:sy n="33" d="100"/>
      </p:scale>
      <p:origin x="0" y="-489"/>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202020"/>
        </a:solidFill>
        <a:latin typeface="+mn-lt"/>
        <a:ea typeface="+mn-ea"/>
        <a:cs typeface="+mn-cs"/>
        <a:sym typeface="Calibri"/>
      </a:defRPr>
    </a:lvl1pPr>
    <a:lvl2pPr indent="228600" latinLnBrk="0">
      <a:defRPr sz="1200">
        <a:solidFill>
          <a:srgbClr val="202020"/>
        </a:solidFill>
        <a:latin typeface="+mn-lt"/>
        <a:ea typeface="+mn-ea"/>
        <a:cs typeface="+mn-cs"/>
        <a:sym typeface="Calibri"/>
      </a:defRPr>
    </a:lvl2pPr>
    <a:lvl3pPr indent="457200" latinLnBrk="0">
      <a:defRPr sz="1200">
        <a:solidFill>
          <a:srgbClr val="202020"/>
        </a:solidFill>
        <a:latin typeface="+mn-lt"/>
        <a:ea typeface="+mn-ea"/>
        <a:cs typeface="+mn-cs"/>
        <a:sym typeface="Calibri"/>
      </a:defRPr>
    </a:lvl3pPr>
    <a:lvl4pPr indent="685800" latinLnBrk="0">
      <a:defRPr sz="1200">
        <a:solidFill>
          <a:srgbClr val="202020"/>
        </a:solidFill>
        <a:latin typeface="+mn-lt"/>
        <a:ea typeface="+mn-ea"/>
        <a:cs typeface="+mn-cs"/>
        <a:sym typeface="Calibri"/>
      </a:defRPr>
    </a:lvl4pPr>
    <a:lvl5pPr indent="914400" latinLnBrk="0">
      <a:defRPr sz="1200">
        <a:solidFill>
          <a:srgbClr val="202020"/>
        </a:solidFill>
        <a:latin typeface="+mn-lt"/>
        <a:ea typeface="+mn-ea"/>
        <a:cs typeface="+mn-cs"/>
        <a:sym typeface="Calibri"/>
      </a:defRPr>
    </a:lvl5pPr>
    <a:lvl6pPr indent="1143000" latinLnBrk="0">
      <a:defRPr sz="1200">
        <a:solidFill>
          <a:srgbClr val="202020"/>
        </a:solidFill>
        <a:latin typeface="+mn-lt"/>
        <a:ea typeface="+mn-ea"/>
        <a:cs typeface="+mn-cs"/>
        <a:sym typeface="Calibri"/>
      </a:defRPr>
    </a:lvl6pPr>
    <a:lvl7pPr indent="1371600" latinLnBrk="0">
      <a:defRPr sz="1200">
        <a:solidFill>
          <a:srgbClr val="202020"/>
        </a:solidFill>
        <a:latin typeface="+mn-lt"/>
        <a:ea typeface="+mn-ea"/>
        <a:cs typeface="+mn-cs"/>
        <a:sym typeface="Calibri"/>
      </a:defRPr>
    </a:lvl7pPr>
    <a:lvl8pPr indent="1600200" latinLnBrk="0">
      <a:defRPr sz="1200">
        <a:solidFill>
          <a:srgbClr val="202020"/>
        </a:solidFill>
        <a:latin typeface="+mn-lt"/>
        <a:ea typeface="+mn-ea"/>
        <a:cs typeface="+mn-cs"/>
        <a:sym typeface="Calibri"/>
      </a:defRPr>
    </a:lvl8pPr>
    <a:lvl9pPr indent="1828800" latinLnBrk="0">
      <a:defRPr sz="1200">
        <a:solidFill>
          <a:srgbClr val="202020"/>
        </a:solidFill>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r>
              <a:rPr dirty="0"/>
              <a:t>Choose, which </a:t>
            </a:r>
            <a:r>
              <a:rPr dirty="0" err="1"/>
              <a:t>introslide</a:t>
            </a:r>
            <a:r>
              <a:rPr dirty="0"/>
              <a:t> </a:t>
            </a:r>
            <a:r>
              <a:rPr dirty="0" err="1"/>
              <a:t>colour</a:t>
            </a:r>
            <a:r>
              <a:rPr dirty="0"/>
              <a:t> scheme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*In 2017 we launched Splitkey, which can turn any smart device into a secure authentication and qualified digital signature device. This technology is also used within the Smart-ID service all over the Baltics.</a:t>
            </a:r>
          </a:p>
          <a:p>
            <a:r>
              <a:t>*In 2018 we developed the Estfeed platform for the Estonian company, which is owned by the state, that maintains the electrical networks across the country. The platform aggregates data from energy companies and service providers, and allows secure access and management of the data, helping to increase efficiency in the way energy is managed.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Ukraine, Japan, Aruba, Benin, Bahama, Namibia, Haiti, Greenland, Tunisia, Palestine, USA, NATO</a:t>
            </a:r>
          </a:p>
          <a:p>
            <a:endParaRPr/>
          </a:p>
          <a:p>
            <a:r>
              <a:t>Collaboration with NATO to improve interoperability capabilities via the UXP platform for the Allied Command Transformation.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Clients in this sector prefer anonymity, which is why as of yet we have no public case studies other than the public projects mentioned.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References: </a:t>
            </a:r>
            <a:br/>
            <a:r>
              <a:t>Applied usecases in Estonia, Italy, Denmark, Portugal, Greece, USA, China, Switzerland, Germany, Canada, Indonesia, Norway, UK. Notably, genome data storage and querying mechanism for Sophia Genetics. </a:t>
            </a:r>
          </a:p>
          <a:p>
            <a:r>
              <a:t>Areas of application - financial, medical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xfrm>
            <a:off x="381000" y="685800"/>
            <a:ext cx="6096000" cy="3429000"/>
          </a:xfrm>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Cybernetica builds effective border surveillance systems and smart solutions for vessel and air traffic management to improve situational awareness. Our surveillance and radio communication systems are used in over 100 locations in the world, including the external borders of the EU and NATO.</a:t>
            </a:r>
          </a:p>
          <a:p>
            <a:endParaRPr/>
          </a:p>
          <a:p>
            <a:r>
              <a:t>References: </a:t>
            </a:r>
            <a:br/>
            <a:r>
              <a:t>Indonesia, Malaysia, UAE, Singapore, Estonia, Romania, Bulgaria, Poland, Germany, Denmark, Italy, Azerbaijan, Lithuania, Montenegro.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rPr dirty="0"/>
              <a:t>*200 employees, offices in Tallinn and Tartu. Representation in Japan and Morocco.</a:t>
            </a:r>
          </a:p>
          <a:p>
            <a:r>
              <a:rPr dirty="0"/>
              <a:t>*11% employees hold a PhD</a:t>
            </a:r>
          </a:p>
          <a:p>
            <a:r>
              <a:rPr dirty="0"/>
              <a:t>*around 30% employees are female, which is higher than the average in Estonian ICT sector - and which is roughly the same number as in Apple. </a:t>
            </a:r>
          </a:p>
          <a:p>
            <a:r>
              <a:rPr dirty="0"/>
              <a:t>*34% of our employees are aged between 25-34, which is also the largest age demographic we have.</a:t>
            </a:r>
          </a:p>
          <a:p>
            <a:r>
              <a:rPr dirty="0"/>
              <a:t>*Over the years we have achieved 22 awards and recognitions, among them for example the titles of best internship provider and the </a:t>
            </a:r>
            <a:r>
              <a:rPr dirty="0" err="1"/>
              <a:t>defence</a:t>
            </a:r>
            <a:r>
              <a:rPr dirty="0"/>
              <a:t> industry company of the year. </a:t>
            </a:r>
          </a:p>
          <a:p>
            <a:endParaRPr dirty="0"/>
          </a:p>
          <a:p>
            <a:r>
              <a:rPr dirty="0"/>
              <a:t>*Our ultimate goal is to help build digital societies around the world that make peoples lives better</a:t>
            </a:r>
          </a:p>
          <a:p>
            <a:r>
              <a:rPr dirty="0"/>
              <a:t>*We support the pursuit of education - not only for our own employees but we work closely with universities in Estonia where our staff gives guest lectures and supervises theses. We also produce resources and materials for free for public use to raise awareness around information security and risk </a:t>
            </a:r>
            <a:r>
              <a:rPr dirty="0" err="1"/>
              <a:t>behaviours</a:t>
            </a:r>
            <a:r>
              <a:rPr dirty="0"/>
              <a:t>. </a:t>
            </a:r>
          </a:p>
          <a:p>
            <a:r>
              <a:rPr dirty="0"/>
              <a:t>*While we work with many different regions around the world, we carefully vet our customers and their purposes in using our technology. </a:t>
            </a:r>
          </a:p>
          <a:p>
            <a:r>
              <a:rPr dirty="0"/>
              <a:t>*Highest standards for our people and the work we do, for adhering to the principles of privacy</a:t>
            </a:r>
            <a:r>
              <a:rPr lang="et-EE" dirty="0"/>
              <a:t> and </a:t>
            </a:r>
            <a:r>
              <a:rPr lang="et-EE" dirty="0" err="1"/>
              <a:t>security</a:t>
            </a:r>
            <a:r>
              <a:rPr lang="et-EE" dirty="0"/>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xfrm>
            <a:off x="381000" y="685800"/>
            <a:ext cx="6096000" cy="3429000"/>
          </a:xfrm>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t>This is for copying icons if changes need to be made. Delete this for presenting.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Choose, which </a:t>
            </a:r>
            <a:r>
              <a:rPr lang="en-GB" dirty="0" err="1"/>
              <a:t>introslide</a:t>
            </a:r>
            <a:r>
              <a:rPr lang="en-GB" dirty="0"/>
              <a:t> colour scheme to use.</a:t>
            </a:r>
          </a:p>
          <a:p>
            <a:endParaRPr lang="en-GB" dirty="0"/>
          </a:p>
        </p:txBody>
      </p:sp>
    </p:spTree>
    <p:extLst>
      <p:ext uri="{BB962C8B-B14F-4D97-AF65-F5344CB8AC3E}">
        <p14:creationId xmlns:p14="http://schemas.microsoft.com/office/powerpoint/2010/main" val="45223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rPr dirty="0"/>
              <a:t>Talking points: Today Estonia is known as the world’s most digital society - 99% of government services are available online, before the Covid pandemic there were only 3 things that you couldn’t do online in Estonia (marriage, divorce and real estate transactions). Now only the first two remain. </a:t>
            </a:r>
          </a:p>
          <a:p>
            <a:r>
              <a:rPr dirty="0"/>
              <a:t>The ascent towards </a:t>
            </a:r>
            <a:r>
              <a:rPr dirty="0" err="1"/>
              <a:t>digitalisation</a:t>
            </a:r>
            <a:r>
              <a:rPr dirty="0"/>
              <a:t> started after regaining independence in 1991. There were many factors like a young government (the prime minister was in his thirties at the time with young advisors, one of whom was also our previous president </a:t>
            </a:r>
            <a:r>
              <a:rPr dirty="0" err="1"/>
              <a:t>Kersti</a:t>
            </a:r>
            <a:r>
              <a:rPr dirty="0"/>
              <a:t> </a:t>
            </a:r>
            <a:r>
              <a:rPr dirty="0" err="1"/>
              <a:t>Kaljulaid</a:t>
            </a:r>
            <a:r>
              <a:rPr dirty="0"/>
              <a:t>), promoting computer awareness and education, and no legacy systems and a clear goal of not reusing anyone’s old tech. </a:t>
            </a:r>
          </a:p>
          <a:p>
            <a:r>
              <a:rPr dirty="0" err="1"/>
              <a:t>Cybernetica</a:t>
            </a:r>
            <a:r>
              <a:rPr dirty="0"/>
              <a:t> has been a strategic partner to the Estonian state already since the 90s, developing mission critical services like </a:t>
            </a:r>
            <a:r>
              <a:rPr dirty="0" err="1"/>
              <a:t>i</a:t>
            </a:r>
            <a:r>
              <a:rPr dirty="0"/>
              <a:t>-voting, Tax and Customs systems, projects in homeland security. We have also done research and provided various reports for the government, and were part of the creation of the Digital Signature Act. While there are a couple of other companies in Estonia that have worked as closely with the state for nearly as long as we have - and they might have differing opinions :) - but we’d like to think that around 80% of the original e-Estonia innovation has come from </a:t>
            </a:r>
            <a:r>
              <a:rPr dirty="0" err="1"/>
              <a:t>Cybernetica</a:t>
            </a:r>
            <a:r>
              <a:rPr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While Estonia has been and continues to be a strong case study for Cybernetica, it is in fact just one case study among many. Today, our technologies are used in more than 35 countries around the world from Ukraine to USA and a number of exotic locations. While not quite true, there has been a running joke that Cybernetica chooses projects only in countries that have nice warm weather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While we operate in many different sectors, most of our customers are either governments or government agencies. Probably roughly 80% of our customer portfolio is B2G and the remaining bit B2B, we provide the technology for the service provider that interacts with the end user. (For example, even in the case of i-voting in Estonia, the service provider for the end users is the government.)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Close cooperation with institutes, centres of excellence, and partners from the EU, US, and Japan. </a:t>
            </a:r>
          </a:p>
          <a:p>
            <a:endParaRPr/>
          </a:p>
          <a:p>
            <a:r>
              <a:t>Our in-house research institute is an accredited research institution that competes for research funding just like universities do. We produce world class research into many areas, for example: </a:t>
            </a:r>
          </a:p>
          <a:p>
            <a:r>
              <a:t>*information security: Construction of efficient security protocols. </a:t>
            </a:r>
          </a:p>
          <a:p>
            <a:r>
              <a:t>*Security protocols: Computationally secure information flow in programs and sound analysis of cryptographic protocols.  </a:t>
            </a:r>
          </a:p>
          <a:p>
            <a:r>
              <a:t>*Cryptography: In-depth research on public key infrastructure (PKI) and complexity-theoretic foundations of cryptography.</a:t>
            </a:r>
          </a:p>
          <a:p>
            <a:endParaRPr/>
          </a:p>
          <a:p>
            <a:r>
              <a:t>We also produce research that directly supports our product and business development, which is also why we can confidently say that our product and technologies do exactly what we promise.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Internet voting in Estonia is not the same what the world knows as electronic voting.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*Time stamping is today used, for example, as part of our electronic identity infrastructure for verifying digital signatures. </a:t>
            </a:r>
          </a:p>
          <a:p>
            <a:r>
              <a:t>*Estonia started issuing digital identity in the form of an ID-card in  2002. The first digital signature in Estonia was also given in 2002. Laws like the Digital Signature Act paved the way for the widespread use of digital identity in Estonia (and as we know digital identity is also one of the foundational pillars of digital societies).</a:t>
            </a:r>
          </a:p>
          <a:p>
            <a:r>
              <a:t>*X-Road is the Estonian national data exchange layer that connects various public and private sector services for the convenience of the citizen and benefit of the state. The X-Road handles around 200 million queries per month, of which around 3% are generated by a human, the rest are fully automated procedures. The X-Road saves around 2391 years of working time per year. </a:t>
            </a:r>
          </a:p>
          <a:p>
            <a:r>
              <a:t>Cybernetica was part of the original team creating the X-Road and we were closely connected to the maintenance until the development of the national X-Road was fully given to the appropriate government agency. However, based on this experience we have developed our Unified eXchange Platform data exchange solution.</a:t>
            </a:r>
          </a:p>
          <a:p>
            <a:r>
              <a:t>*We have been working with the Estonian Tax and Customs Board already since the early 2000s. When Estonia joined the EU (and NATO) in 2004, we helped prepare the Tax and Customs systems according to applicable EU law and we have been further developing the Estonian Tax and Customs systems since then. </a:t>
            </a:r>
          </a:p>
          <a:p>
            <a:r>
              <a:t>*Estonia was the first nation state in the world to allow internet voting.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*Sharemind is a technology that allows the analysis of confidential data without compromising data privacy nor compliance with appropriate laws. Sharemind was originally researched by Dan Bogdanov, our Chief Scientific Officer, as his PhD. </a:t>
            </a:r>
          </a:p>
          <a:p>
            <a:r>
              <a:t>*Strengthening the surveillance capacity for Estonian water borders. </a:t>
            </a:r>
          </a:p>
          <a:p>
            <a:r>
              <a:t>*Cybernetica has produced research for DARPA since 2011 in the field of privacy technologies. Current collaboration focuses on zero-knowledge proofs and application for handling sensitive data in government interactions.  </a:t>
            </a:r>
          </a:p>
          <a:p>
            <a:r>
              <a:t>*In 2014 we created a product called UXP based on the aforementioned Estonian X-Road. </a:t>
            </a:r>
          </a:p>
          <a:p>
            <a:r>
              <a:t>*Global Maritime Distress and Safety System for Estonia.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a:lvl1pPr>
          </a:lstStyle>
          <a:p>
            <a:r>
              <a:t>Title Text</a:t>
            </a:r>
          </a:p>
        </p:txBody>
      </p:sp>
      <p:sp>
        <p:nvSpPr>
          <p:cNvPr id="93" name="Body Level One…"/>
          <p:cNvSpPr txBox="1">
            <a:spLocks noGrp="1"/>
          </p:cNvSpPr>
          <p:nvPr>
            <p:ph type="body" sz="quarter" idx="1"/>
          </p:nvPr>
        </p:nvSpPr>
        <p:spPr>
          <a:xfrm>
            <a:off x="1524000" y="3602037"/>
            <a:ext cx="9144000" cy="1655765"/>
          </a:xfrm>
          <a:prstGeom prst="rect">
            <a:avLst/>
          </a:prstGeom>
        </p:spPr>
        <p:txBody>
          <a:bodyPr lIns="45718" tIns="45718" rIns="45718" bIns="45718"/>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074750" y="6397944"/>
            <a:ext cx="279051" cy="2819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rPr dirty="0"/>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A8A8A"/>
                </a:solidFill>
              </a:defRPr>
            </a:lvl1pPr>
            <a:lvl2pPr marL="0" indent="0">
              <a:buSzTx/>
              <a:buFontTx/>
              <a:buNone/>
              <a:defRPr sz="2400">
                <a:solidFill>
                  <a:srgbClr val="8A8A8A"/>
                </a:solidFill>
              </a:defRPr>
            </a:lvl2pPr>
            <a:lvl3pPr marL="0" indent="0">
              <a:buSzTx/>
              <a:buFontTx/>
              <a:buNone/>
              <a:defRPr sz="2400">
                <a:solidFill>
                  <a:srgbClr val="8A8A8A"/>
                </a:solidFill>
              </a:defRPr>
            </a:lvl3pPr>
            <a:lvl4pPr marL="0" indent="0">
              <a:buSzTx/>
              <a:buFontTx/>
              <a:buNone/>
              <a:defRPr sz="2400">
                <a:solidFill>
                  <a:srgbClr val="8A8A8A"/>
                </a:solidFill>
              </a:defRPr>
            </a:lvl4pPr>
            <a:lvl5pPr marL="0" indent="0">
              <a:buSzTx/>
              <a:buFontTx/>
              <a:buNone/>
              <a:defRPr sz="2400">
                <a:solidFill>
                  <a:srgbClr val="8A8A8A"/>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rPr dirty="0"/>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atin typeface="Inter Bold"/>
                <a:ea typeface="Inter Bold"/>
                <a:cs typeface="Inter Bold"/>
                <a:sym typeface="Inter Bold"/>
              </a:defRPr>
            </a:lvl1pPr>
            <a:lvl2pPr marL="0" indent="0">
              <a:buSzTx/>
              <a:buFontTx/>
              <a:buNone/>
              <a:defRPr sz="2400">
                <a:latin typeface="Inter Bold"/>
                <a:ea typeface="Inter Bold"/>
                <a:cs typeface="Inter Bold"/>
                <a:sym typeface="Inter Bold"/>
              </a:defRPr>
            </a:lvl2pPr>
            <a:lvl3pPr marL="0" indent="0">
              <a:buSzTx/>
              <a:buFontTx/>
              <a:buNone/>
              <a:defRPr sz="2400">
                <a:latin typeface="Inter Bold"/>
                <a:ea typeface="Inter Bold"/>
                <a:cs typeface="Inter Bold"/>
                <a:sym typeface="Inter Bold"/>
              </a:defRPr>
            </a:lvl3pPr>
            <a:lvl4pPr marL="0" indent="0">
              <a:buSzTx/>
              <a:buFontTx/>
              <a:buNone/>
              <a:defRPr sz="2400">
                <a:latin typeface="Inter Bold"/>
                <a:ea typeface="Inter Bold"/>
                <a:cs typeface="Inter Bold"/>
                <a:sym typeface="Inter Bold"/>
              </a:defRPr>
            </a:lvl4pPr>
            <a:lvl5pPr marL="0" indent="0">
              <a:buSzTx/>
              <a:buFontTx/>
              <a:buNone/>
              <a:defRPr sz="2400">
                <a:latin typeface="Inter Bold"/>
                <a:ea typeface="Inter Bold"/>
                <a:cs typeface="Inter Bold"/>
                <a:sym typeface="Inter Bold"/>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dirty="0"/>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rPr dirty="0"/>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dirty="0"/>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quarter" idx="21"/>
          </p:nvPr>
        </p:nvSpPr>
        <p:spPr>
          <a:xfrm>
            <a:off x="839787" y="2057400"/>
            <a:ext cx="3932240" cy="3811588"/>
          </a:xfrm>
          <a:prstGeom prst="rect">
            <a:avLst/>
          </a:prstGeom>
        </p:spPr>
        <p:txBody>
          <a:bodyPr/>
          <a:lstStyle/>
          <a:p>
            <a:endParaRPr dirty="0"/>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dirty="0"/>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dirty="0"/>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74748" y="6397943"/>
            <a:ext cx="279052" cy="281939"/>
          </a:xfrm>
          <a:prstGeom prst="rect">
            <a:avLst/>
          </a:prstGeom>
          <a:ln w="12700">
            <a:miter lim="400000"/>
          </a:ln>
        </p:spPr>
        <p:txBody>
          <a:bodyPr wrap="none" lIns="45718" tIns="45718" rIns="45718" bIns="45718" anchor="ctr">
            <a:spAutoFit/>
          </a:bodyPr>
          <a:lstStyle>
            <a:lvl1pPr algn="r">
              <a:defRPr sz="1200" b="1">
                <a:solidFill>
                  <a:srgbClr val="8A8A8A"/>
                </a:solidFill>
                <a:latin typeface="Inter Semi Bold"/>
                <a:ea typeface="Inter Semi Bold"/>
                <a:cs typeface="Inter Semi Bold"/>
                <a:sym typeface="Inter Semi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Semi Bold"/>
        </a:defRPr>
      </a:lvl1pPr>
      <a:lvl2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2pPr>
      <a:lvl3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3pPr>
      <a:lvl4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4pPr>
      <a:lvl5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5pPr>
      <a:lvl6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6pPr>
      <a:lvl7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7pPr>
      <a:lvl8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8pPr>
      <a:lvl9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202020"/>
          </a:solidFill>
          <a:uFillTx/>
          <a:latin typeface="Inter Semi Bold"/>
          <a:ea typeface="Inter Semi Bold"/>
          <a:cs typeface="Inter Semi Bold"/>
          <a:sym typeface="Inter Semi 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Regular"/>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panose="02000503000000020004" pitchFamily="2" charset="0"/>
          <a:ea typeface="Inter" panose="02000503000000020004" pitchFamily="2" charset="0"/>
          <a:cs typeface="Inter" panose="02000503000000020004" pitchFamily="2" charset="0"/>
          <a:sym typeface="Inter 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Regular"/>
          <a:ea typeface="Inter Regular"/>
          <a:cs typeface="Inter Regular"/>
          <a:sym typeface="Inter 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Regular"/>
          <a:ea typeface="Inter Regular"/>
          <a:cs typeface="Inter Regular"/>
          <a:sym typeface="Inter 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Regular"/>
          <a:ea typeface="Inter Regular"/>
          <a:cs typeface="Inter Regular"/>
          <a:sym typeface="Inter 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02020"/>
          </a:solidFill>
          <a:uFillTx/>
          <a:latin typeface="Inter Regular"/>
          <a:ea typeface="Inter Regular"/>
          <a:cs typeface="Inter Regular"/>
          <a:sym typeface="Inter Regular"/>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Inter Semi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5.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60.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cyber.ee/" TargetMode="External"/><Relationship Id="rId7" Type="http://schemas.openxmlformats.org/officeDocument/2006/relationships/hyperlink" Target="https://www.linkedin.com/company/62561" TargetMode="External"/><Relationship Id="rId12"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10.xml"/><Relationship Id="rId6" Type="http://schemas.openxmlformats.org/officeDocument/2006/relationships/hyperlink" Target="https://www.instagram.com/cybernetica_ee/" TargetMode="External"/><Relationship Id="rId11" Type="http://schemas.openxmlformats.org/officeDocument/2006/relationships/image" Target="../media/image67.png"/><Relationship Id="rId5" Type="http://schemas.openxmlformats.org/officeDocument/2006/relationships/hyperlink" Target="https://www.facebook.com/CyberneticaAS" TargetMode="External"/><Relationship Id="rId10" Type="http://schemas.openxmlformats.org/officeDocument/2006/relationships/image" Target="../media/image66.png"/><Relationship Id="rId4" Type="http://schemas.openxmlformats.org/officeDocument/2006/relationships/hyperlink" Target="https://twitter.com/cybernetica" TargetMode="External"/><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48.png"/><Relationship Id="rId26" Type="http://schemas.openxmlformats.org/officeDocument/2006/relationships/image" Target="../media/image41.png"/><Relationship Id="rId39" Type="http://schemas.openxmlformats.org/officeDocument/2006/relationships/image" Target="../media/image89.png"/><Relationship Id="rId21" Type="http://schemas.openxmlformats.org/officeDocument/2006/relationships/image" Target="../media/image80.png"/><Relationship Id="rId34" Type="http://schemas.openxmlformats.org/officeDocument/2006/relationships/image" Target="../media/image87.png"/><Relationship Id="rId42" Type="http://schemas.openxmlformats.org/officeDocument/2006/relationships/image" Target="../media/image60.png"/><Relationship Id="rId47" Type="http://schemas.openxmlformats.org/officeDocument/2006/relationships/image" Target="../media/image93.png"/><Relationship Id="rId50" Type="http://schemas.openxmlformats.org/officeDocument/2006/relationships/image" Target="../media/image38.png"/><Relationship Id="rId55" Type="http://schemas.openxmlformats.org/officeDocument/2006/relationships/image" Target="../media/image97.png"/><Relationship Id="rId7" Type="http://schemas.openxmlformats.org/officeDocument/2006/relationships/image" Target="../media/image47.png"/><Relationship Id="rId2" Type="http://schemas.openxmlformats.org/officeDocument/2006/relationships/notesSlide" Target="../notesSlides/notesSlide16.xml"/><Relationship Id="rId16" Type="http://schemas.openxmlformats.org/officeDocument/2006/relationships/image" Target="../media/image78.png"/><Relationship Id="rId29" Type="http://schemas.openxmlformats.org/officeDocument/2006/relationships/image" Target="../media/image83.png"/><Relationship Id="rId11" Type="http://schemas.openxmlformats.org/officeDocument/2006/relationships/image" Target="../media/image73.png"/><Relationship Id="rId24" Type="http://schemas.openxmlformats.org/officeDocument/2006/relationships/image" Target="../media/image82.png"/><Relationship Id="rId32" Type="http://schemas.openxmlformats.org/officeDocument/2006/relationships/image" Target="../media/image85.png"/><Relationship Id="rId37" Type="http://schemas.openxmlformats.org/officeDocument/2006/relationships/image" Target="../media/image51.png"/><Relationship Id="rId40" Type="http://schemas.openxmlformats.org/officeDocument/2006/relationships/image" Target="../media/image50.png"/><Relationship Id="rId45" Type="http://schemas.openxmlformats.org/officeDocument/2006/relationships/image" Target="../media/image32.png"/><Relationship Id="rId53" Type="http://schemas.openxmlformats.org/officeDocument/2006/relationships/image" Target="../media/image26.png"/><Relationship Id="rId58" Type="http://schemas.openxmlformats.org/officeDocument/2006/relationships/image" Target="../media/image99.png"/><Relationship Id="rId5" Type="http://schemas.openxmlformats.org/officeDocument/2006/relationships/image" Target="../media/image69.png"/><Relationship Id="rId61" Type="http://schemas.openxmlformats.org/officeDocument/2006/relationships/image" Target="../media/image102.png"/><Relationship Id="rId19" Type="http://schemas.openxmlformats.org/officeDocument/2006/relationships/image" Target="../media/image52.png"/><Relationship Id="rId14" Type="http://schemas.openxmlformats.org/officeDocument/2006/relationships/image" Target="../media/image76.png"/><Relationship Id="rId22" Type="http://schemas.openxmlformats.org/officeDocument/2006/relationships/image" Target="../media/image81.png"/><Relationship Id="rId27" Type="http://schemas.openxmlformats.org/officeDocument/2006/relationships/image" Target="../media/image58.png"/><Relationship Id="rId30" Type="http://schemas.openxmlformats.org/officeDocument/2006/relationships/image" Target="../media/image84.png"/><Relationship Id="rId35" Type="http://schemas.openxmlformats.org/officeDocument/2006/relationships/image" Target="../media/image30.png"/><Relationship Id="rId43" Type="http://schemas.openxmlformats.org/officeDocument/2006/relationships/image" Target="../media/image91.png"/><Relationship Id="rId48" Type="http://schemas.openxmlformats.org/officeDocument/2006/relationships/image" Target="../media/image24.png"/><Relationship Id="rId56" Type="http://schemas.openxmlformats.org/officeDocument/2006/relationships/image" Target="../media/image46.png"/><Relationship Id="rId8" Type="http://schemas.openxmlformats.org/officeDocument/2006/relationships/image" Target="../media/image61.png"/><Relationship Id="rId51" Type="http://schemas.openxmlformats.org/officeDocument/2006/relationships/image" Target="../media/image94.png"/><Relationship Id="rId3" Type="http://schemas.openxmlformats.org/officeDocument/2006/relationships/image" Target="../media/image68.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57.png"/><Relationship Id="rId33" Type="http://schemas.openxmlformats.org/officeDocument/2006/relationships/image" Target="../media/image86.png"/><Relationship Id="rId38" Type="http://schemas.openxmlformats.org/officeDocument/2006/relationships/image" Target="../media/image88.png"/><Relationship Id="rId46" Type="http://schemas.openxmlformats.org/officeDocument/2006/relationships/image" Target="../media/image92.png"/><Relationship Id="rId59" Type="http://schemas.openxmlformats.org/officeDocument/2006/relationships/image" Target="../media/image100.png"/><Relationship Id="rId20" Type="http://schemas.openxmlformats.org/officeDocument/2006/relationships/image" Target="../media/image53.png"/><Relationship Id="rId41" Type="http://schemas.openxmlformats.org/officeDocument/2006/relationships/image" Target="../media/image90.png"/><Relationship Id="rId54" Type="http://schemas.openxmlformats.org/officeDocument/2006/relationships/image" Target="../media/image96.png"/><Relationship Id="rId6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70.png"/><Relationship Id="rId15" Type="http://schemas.openxmlformats.org/officeDocument/2006/relationships/image" Target="../media/image77.png"/><Relationship Id="rId23" Type="http://schemas.openxmlformats.org/officeDocument/2006/relationships/image" Target="../media/image56.png"/><Relationship Id="rId28" Type="http://schemas.openxmlformats.org/officeDocument/2006/relationships/image" Target="../media/image39.png"/><Relationship Id="rId36" Type="http://schemas.openxmlformats.org/officeDocument/2006/relationships/image" Target="../media/image40.png"/><Relationship Id="rId49" Type="http://schemas.openxmlformats.org/officeDocument/2006/relationships/image" Target="../media/image25.png"/><Relationship Id="rId57" Type="http://schemas.openxmlformats.org/officeDocument/2006/relationships/image" Target="../media/image98.png"/><Relationship Id="rId10" Type="http://schemas.openxmlformats.org/officeDocument/2006/relationships/image" Target="../media/image72.png"/><Relationship Id="rId31" Type="http://schemas.openxmlformats.org/officeDocument/2006/relationships/image" Target="../media/image33.png"/><Relationship Id="rId44" Type="http://schemas.openxmlformats.org/officeDocument/2006/relationships/image" Target="../media/image62.png"/><Relationship Id="rId52" Type="http://schemas.openxmlformats.org/officeDocument/2006/relationships/image" Target="../media/image95.png"/><Relationship Id="rId60" Type="http://schemas.openxmlformats.org/officeDocument/2006/relationships/image" Target="../media/image101.png"/><Relationship Id="rId4" Type="http://schemas.openxmlformats.org/officeDocument/2006/relationships/image" Target="../media/image29.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103" name="TextBox 13"/>
          <p:cNvSpPr txBox="1"/>
          <p:nvPr/>
        </p:nvSpPr>
        <p:spPr>
          <a:xfrm>
            <a:off x="618690" y="894715"/>
            <a:ext cx="7598438" cy="4367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7500" b="1" spc="-150">
                <a:blipFill rotWithShape="1">
                  <a:blip r:embed="rId3"/>
                  <a:srcRect/>
                  <a:tile tx="0" ty="0" sx="100000" sy="100000" flip="none" algn="tl"/>
                </a:blipFill>
                <a:latin typeface="Inter Semi Bold"/>
                <a:ea typeface="Inter Semi Bold"/>
                <a:cs typeface="Inter Semi Bold"/>
                <a:sym typeface="Inter Semi Bold"/>
              </a:defRPr>
            </a:lvl1pPr>
          </a:lstStyle>
          <a:p>
            <a:r>
              <a:rPr dirty="0">
                <a:latin typeface="+mj-lt"/>
              </a:rPr>
              <a:t>Future-proof technologies for secure digital societies.</a:t>
            </a:r>
          </a:p>
        </p:txBody>
      </p:sp>
      <p:sp>
        <p:nvSpPr>
          <p:cNvPr id="104" name="Straight Connector 9"/>
          <p:cNvSpPr/>
          <p:nvPr/>
        </p:nvSpPr>
        <p:spPr>
          <a:xfrm>
            <a:off x="-91441" y="1231599"/>
            <a:ext cx="395505" cy="3"/>
          </a:xfrm>
          <a:prstGeom prst="line">
            <a:avLst/>
          </a:prstGeom>
          <a:ln w="12700">
            <a:solidFill>
              <a:schemeClr val="accent1"/>
            </a:solidFill>
            <a:miter/>
          </a:ln>
        </p:spPr>
        <p:txBody>
          <a:bodyPr lIns="45718" tIns="45718" rIns="45718" bIns="45718"/>
          <a:lstStyle/>
          <a:p>
            <a:endParaRPr/>
          </a:p>
        </p:txBody>
      </p:sp>
      <p:sp>
        <p:nvSpPr>
          <p:cNvPr id="105" name="Straight Connector 11"/>
          <p:cNvSpPr/>
          <p:nvPr/>
        </p:nvSpPr>
        <p:spPr>
          <a:xfrm>
            <a:off x="597504" y="6024276"/>
            <a:ext cx="10996993" cy="1"/>
          </a:xfrm>
          <a:prstGeom prst="line">
            <a:avLst/>
          </a:prstGeom>
          <a:ln w="6350">
            <a:solidFill>
              <a:schemeClr val="accent1"/>
            </a:solidFill>
            <a:miter/>
          </a:ln>
        </p:spPr>
        <p:txBody>
          <a:bodyPr lIns="45718" tIns="45718" rIns="45718" bIns="45718"/>
          <a:lstStyle/>
          <a:p>
            <a:endParaRPr/>
          </a:p>
        </p:txBody>
      </p:sp>
      <p:pic>
        <p:nvPicPr>
          <p:cNvPr id="106" name="Graphic 5" descr="Graphic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7" name="Straight Connector 54"/>
          <p:cNvSpPr/>
          <p:nvPr/>
        </p:nvSpPr>
        <p:spPr>
          <a:xfrm>
            <a:off x="575732" y="6024276"/>
            <a:ext cx="11743270" cy="1"/>
          </a:xfrm>
          <a:prstGeom prst="line">
            <a:avLst/>
          </a:prstGeom>
          <a:ln w="12700">
            <a:solidFill>
              <a:schemeClr val="accent1"/>
            </a:solidFill>
            <a:miter/>
          </a:ln>
        </p:spPr>
        <p:txBody>
          <a:bodyPr lIns="45718" tIns="45718" rIns="45718" bIns="45718"/>
          <a:lstStyle/>
          <a:p>
            <a:endParaRPr/>
          </a:p>
        </p:txBody>
      </p:sp>
      <p:sp>
        <p:nvSpPr>
          <p:cNvPr id="228" name="TextBox 55"/>
          <p:cNvSpPr txBox="1"/>
          <p:nvPr/>
        </p:nvSpPr>
        <p:spPr>
          <a:xfrm>
            <a:off x="10092611" y="3192739"/>
            <a:ext cx="1774266"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2005</a:t>
            </a:r>
          </a:p>
        </p:txBody>
      </p:sp>
      <p:sp>
        <p:nvSpPr>
          <p:cNvPr id="229" name="TextBox 56"/>
          <p:cNvSpPr txBox="1"/>
          <p:nvPr/>
        </p:nvSpPr>
        <p:spPr>
          <a:xfrm>
            <a:off x="10092612" y="3977569"/>
            <a:ext cx="1774269"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400">
                <a:latin typeface="Inter Regular"/>
                <a:ea typeface="Inter Regular"/>
                <a:cs typeface="Inter Regular"/>
                <a:sym typeface="Inter Regular"/>
              </a:defRPr>
            </a:lvl1pPr>
          </a:lstStyle>
          <a:p>
            <a:r>
              <a:rPr dirty="0">
                <a:latin typeface="+mn-lt"/>
              </a:rPr>
              <a:t>Internet voting</a:t>
            </a:r>
          </a:p>
        </p:txBody>
      </p:sp>
      <p:sp>
        <p:nvSpPr>
          <p:cNvPr id="230" name="Straight Connector 57"/>
          <p:cNvSpPr/>
          <p:nvPr/>
        </p:nvSpPr>
        <p:spPr>
          <a:xfrm flipV="1">
            <a:off x="2535264" y="3314965"/>
            <a:ext cx="2" cy="2509809"/>
          </a:xfrm>
          <a:prstGeom prst="line">
            <a:avLst/>
          </a:prstGeom>
          <a:ln w="12700">
            <a:solidFill>
              <a:schemeClr val="accent1"/>
            </a:solidFill>
            <a:miter/>
          </a:ln>
        </p:spPr>
        <p:txBody>
          <a:bodyPr lIns="45718" tIns="45718" rIns="45718" bIns="45718"/>
          <a:lstStyle/>
          <a:p>
            <a:endParaRPr/>
          </a:p>
        </p:txBody>
      </p:sp>
      <p:sp>
        <p:nvSpPr>
          <p:cNvPr id="231" name="TextBox 58"/>
          <p:cNvSpPr txBox="1"/>
          <p:nvPr/>
        </p:nvSpPr>
        <p:spPr>
          <a:xfrm>
            <a:off x="533744" y="3190912"/>
            <a:ext cx="1774269"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1998</a:t>
            </a:r>
          </a:p>
        </p:txBody>
      </p:sp>
      <p:sp>
        <p:nvSpPr>
          <p:cNvPr id="232" name="TextBox 59"/>
          <p:cNvSpPr txBox="1"/>
          <p:nvPr/>
        </p:nvSpPr>
        <p:spPr>
          <a:xfrm>
            <a:off x="533744" y="3973430"/>
            <a:ext cx="1955801"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400">
                <a:latin typeface="Inter Regular"/>
                <a:ea typeface="Inter Regular"/>
                <a:cs typeface="Inter Regular"/>
                <a:sym typeface="Inter Regular"/>
              </a:defRPr>
            </a:lvl1pPr>
          </a:lstStyle>
          <a:p>
            <a:r>
              <a:rPr dirty="0">
                <a:latin typeface="+mn-lt"/>
              </a:rPr>
              <a:t>Time stamping</a:t>
            </a:r>
          </a:p>
        </p:txBody>
      </p:sp>
      <p:sp>
        <p:nvSpPr>
          <p:cNvPr id="233" name="TextBox 60"/>
          <p:cNvSpPr txBox="1"/>
          <p:nvPr/>
        </p:nvSpPr>
        <p:spPr>
          <a:xfrm>
            <a:off x="2837016" y="3192739"/>
            <a:ext cx="1774270"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2000</a:t>
            </a:r>
          </a:p>
        </p:txBody>
      </p:sp>
      <p:sp>
        <p:nvSpPr>
          <p:cNvPr id="234" name="TextBox 61"/>
          <p:cNvSpPr txBox="1"/>
          <p:nvPr/>
        </p:nvSpPr>
        <p:spPr>
          <a:xfrm>
            <a:off x="2837017" y="3975256"/>
            <a:ext cx="1774269" cy="119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400">
                <a:latin typeface="Inter Regular"/>
                <a:ea typeface="Inter Regular"/>
                <a:cs typeface="Inter Regular"/>
                <a:sym typeface="Inter Regular"/>
              </a:defRPr>
            </a:lvl1pPr>
          </a:lstStyle>
          <a:p>
            <a:r>
              <a:rPr dirty="0">
                <a:latin typeface="+mn-lt"/>
              </a:rPr>
              <a:t>Digital Signature Act</a:t>
            </a:r>
          </a:p>
        </p:txBody>
      </p:sp>
      <p:sp>
        <p:nvSpPr>
          <p:cNvPr id="235" name="TextBox 62"/>
          <p:cNvSpPr txBox="1"/>
          <p:nvPr/>
        </p:nvSpPr>
        <p:spPr>
          <a:xfrm>
            <a:off x="5212269" y="3188598"/>
            <a:ext cx="1774268"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2001</a:t>
            </a:r>
          </a:p>
        </p:txBody>
      </p:sp>
      <p:sp>
        <p:nvSpPr>
          <p:cNvPr id="236" name="TextBox 63"/>
          <p:cNvSpPr txBox="1"/>
          <p:nvPr/>
        </p:nvSpPr>
        <p:spPr>
          <a:xfrm>
            <a:off x="5212269" y="3971117"/>
            <a:ext cx="1969001"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400">
                <a:latin typeface="Inter Regular"/>
                <a:ea typeface="Inter Regular"/>
                <a:cs typeface="Inter Regular"/>
                <a:sym typeface="Inter Regular"/>
              </a:defRPr>
            </a:lvl1pPr>
          </a:lstStyle>
          <a:p>
            <a:r>
              <a:rPr dirty="0">
                <a:latin typeface="+mn-lt"/>
              </a:rPr>
              <a:t>X-Road</a:t>
            </a:r>
          </a:p>
        </p:txBody>
      </p:sp>
      <p:sp>
        <p:nvSpPr>
          <p:cNvPr id="237" name="TextBox 64"/>
          <p:cNvSpPr txBox="1"/>
          <p:nvPr/>
        </p:nvSpPr>
        <p:spPr>
          <a:xfrm>
            <a:off x="7721944" y="3192739"/>
            <a:ext cx="1774269"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2004</a:t>
            </a:r>
          </a:p>
        </p:txBody>
      </p:sp>
      <p:sp>
        <p:nvSpPr>
          <p:cNvPr id="238" name="TextBox 65"/>
          <p:cNvSpPr txBox="1"/>
          <p:nvPr/>
        </p:nvSpPr>
        <p:spPr>
          <a:xfrm>
            <a:off x="7721945" y="3975256"/>
            <a:ext cx="1969001" cy="119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400">
                <a:latin typeface="Inter Regular"/>
                <a:ea typeface="Inter Regular"/>
                <a:cs typeface="Inter Regular"/>
                <a:sym typeface="Inter Regular"/>
              </a:defRPr>
            </a:lvl1pPr>
          </a:lstStyle>
          <a:p>
            <a:r>
              <a:rPr dirty="0" err="1">
                <a:latin typeface="+mn-lt"/>
              </a:rPr>
              <a:t>eCustoms</a:t>
            </a:r>
            <a:r>
              <a:rPr dirty="0">
                <a:latin typeface="+mn-lt"/>
              </a:rPr>
              <a:t> for joining the EU</a:t>
            </a:r>
          </a:p>
        </p:txBody>
      </p:sp>
      <p:sp>
        <p:nvSpPr>
          <p:cNvPr id="239" name="Straight Connector 66"/>
          <p:cNvSpPr/>
          <p:nvPr/>
        </p:nvSpPr>
        <p:spPr>
          <a:xfrm flipV="1">
            <a:off x="4888996" y="3314965"/>
            <a:ext cx="2" cy="2509809"/>
          </a:xfrm>
          <a:prstGeom prst="line">
            <a:avLst/>
          </a:prstGeom>
          <a:ln w="12700">
            <a:solidFill>
              <a:schemeClr val="accent1"/>
            </a:solidFill>
            <a:miter/>
          </a:ln>
        </p:spPr>
        <p:txBody>
          <a:bodyPr lIns="45718" tIns="45718" rIns="45718" bIns="45718"/>
          <a:lstStyle/>
          <a:p>
            <a:endParaRPr/>
          </a:p>
        </p:txBody>
      </p:sp>
      <p:sp>
        <p:nvSpPr>
          <p:cNvPr id="240" name="Straight Connector 67"/>
          <p:cNvSpPr/>
          <p:nvPr/>
        </p:nvSpPr>
        <p:spPr>
          <a:xfrm flipV="1">
            <a:off x="7479796" y="3314965"/>
            <a:ext cx="2" cy="2509809"/>
          </a:xfrm>
          <a:prstGeom prst="line">
            <a:avLst/>
          </a:prstGeom>
          <a:ln w="12700">
            <a:solidFill>
              <a:schemeClr val="accent1"/>
            </a:solidFill>
            <a:miter/>
          </a:ln>
        </p:spPr>
        <p:txBody>
          <a:bodyPr lIns="45718" tIns="45718" rIns="45718" bIns="45718"/>
          <a:lstStyle/>
          <a:p>
            <a:endParaRPr/>
          </a:p>
        </p:txBody>
      </p:sp>
      <p:sp>
        <p:nvSpPr>
          <p:cNvPr id="241" name="Straight Connector 68"/>
          <p:cNvSpPr/>
          <p:nvPr/>
        </p:nvSpPr>
        <p:spPr>
          <a:xfrm flipV="1">
            <a:off x="9841996" y="3314965"/>
            <a:ext cx="2" cy="2509809"/>
          </a:xfrm>
          <a:prstGeom prst="line">
            <a:avLst/>
          </a:prstGeom>
          <a:ln w="12700">
            <a:solidFill>
              <a:schemeClr val="accent1"/>
            </a:solidFill>
            <a:miter/>
          </a:ln>
        </p:spPr>
        <p:txBody>
          <a:bodyPr lIns="45718" tIns="45718" rIns="45718" bIns="45718"/>
          <a:lstStyle/>
          <a:p>
            <a:endParaRPr/>
          </a:p>
        </p:txBody>
      </p:sp>
      <p:sp>
        <p:nvSpPr>
          <p:cNvPr id="242" name="TextBox 20"/>
          <p:cNvSpPr txBox="1"/>
          <p:nvPr/>
        </p:nvSpPr>
        <p:spPr>
          <a:xfrm>
            <a:off x="533744" y="389899"/>
            <a:ext cx="7813424" cy="258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1200" b="1">
                <a:latin typeface="Inter Semi Bold"/>
                <a:ea typeface="Inter Semi Bold"/>
                <a:cs typeface="Inter Semi Bold"/>
                <a:sym typeface="Inter Semi Bold"/>
              </a:defRPr>
            </a:lvl1pPr>
          </a:lstStyle>
          <a:p>
            <a:r>
              <a:rPr dirty="0">
                <a:latin typeface="+mj-lt"/>
              </a:rPr>
              <a:t>Architects of the e-Estonia ecosystem</a:t>
            </a:r>
          </a:p>
        </p:txBody>
      </p:sp>
      <p:pic>
        <p:nvPicPr>
          <p:cNvPr id="243" name="Graphic 19" descr="Graphic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47" name="Straight Connector 33"/>
          <p:cNvSpPr/>
          <p:nvPr/>
        </p:nvSpPr>
        <p:spPr>
          <a:xfrm>
            <a:off x="-110068" y="6024276"/>
            <a:ext cx="12429070" cy="1"/>
          </a:xfrm>
          <a:prstGeom prst="line">
            <a:avLst/>
          </a:prstGeom>
          <a:ln w="12700">
            <a:solidFill>
              <a:schemeClr val="accent1"/>
            </a:solidFill>
            <a:miter/>
          </a:ln>
        </p:spPr>
        <p:txBody>
          <a:bodyPr lIns="45718" tIns="45718" rIns="45718" bIns="45718"/>
          <a:lstStyle/>
          <a:p>
            <a:endParaRPr/>
          </a:p>
        </p:txBody>
      </p:sp>
      <p:grpSp>
        <p:nvGrpSpPr>
          <p:cNvPr id="262" name="Group 1"/>
          <p:cNvGrpSpPr/>
          <p:nvPr/>
        </p:nvGrpSpPr>
        <p:grpSpPr>
          <a:xfrm>
            <a:off x="533743" y="3188597"/>
            <a:ext cx="11333141" cy="2717771"/>
            <a:chOff x="-1" y="-1"/>
            <a:chExt cx="11333139" cy="2717769"/>
          </a:xfrm>
        </p:grpSpPr>
        <p:sp>
          <p:nvSpPr>
            <p:cNvPr id="248" name="TextBox 35"/>
            <p:cNvSpPr txBox="1"/>
            <p:nvPr/>
          </p:nvSpPr>
          <p:spPr>
            <a:xfrm>
              <a:off x="9558867" y="4138"/>
              <a:ext cx="1774267" cy="784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2014</a:t>
              </a:r>
            </a:p>
          </p:txBody>
        </p:sp>
        <p:sp>
          <p:nvSpPr>
            <p:cNvPr id="249" name="TextBox 36"/>
            <p:cNvSpPr txBox="1"/>
            <p:nvPr/>
          </p:nvSpPr>
          <p:spPr>
            <a:xfrm>
              <a:off x="9558869" y="788968"/>
              <a:ext cx="1774269" cy="1196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defRPr sz="2400">
                  <a:latin typeface="Inter Regular"/>
                  <a:ea typeface="Inter Regular"/>
                  <a:cs typeface="Inter Regular"/>
                  <a:sym typeface="Inter Regular"/>
                </a:defRPr>
              </a:pPr>
              <a:r>
                <a:rPr dirty="0"/>
                <a:t>National GMDSS </a:t>
              </a:r>
              <a:br>
                <a:rPr dirty="0"/>
              </a:br>
              <a:r>
                <a:rPr dirty="0"/>
                <a:t>system</a:t>
              </a:r>
            </a:p>
          </p:txBody>
        </p:sp>
        <p:sp>
          <p:nvSpPr>
            <p:cNvPr id="250" name="Straight Connector 43"/>
            <p:cNvSpPr/>
            <p:nvPr/>
          </p:nvSpPr>
          <p:spPr>
            <a:xfrm flipV="1">
              <a:off x="2001518"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51" name="TextBox 48"/>
            <p:cNvSpPr txBox="1"/>
            <p:nvPr/>
          </p:nvSpPr>
          <p:spPr>
            <a:xfrm>
              <a:off x="-1" y="2312"/>
              <a:ext cx="1774268" cy="784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2006</a:t>
              </a:r>
            </a:p>
          </p:txBody>
        </p:sp>
        <p:sp>
          <p:nvSpPr>
            <p:cNvPr id="252" name="TextBox 49"/>
            <p:cNvSpPr txBox="1"/>
            <p:nvPr/>
          </p:nvSpPr>
          <p:spPr>
            <a:xfrm>
              <a:off x="-1" y="784829"/>
              <a:ext cx="1955800" cy="1932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mn-lt"/>
                </a:rPr>
                <a:t>Piloting </a:t>
              </a:r>
              <a:r>
                <a:rPr dirty="0" err="1">
                  <a:latin typeface="+mn-lt"/>
                </a:rPr>
                <a:t>Sharemind</a:t>
              </a:r>
              <a:r>
                <a:rPr dirty="0">
                  <a:latin typeface="+mn-lt"/>
                </a:rPr>
                <a:t> privacy preserving technology</a:t>
              </a:r>
            </a:p>
          </p:txBody>
        </p:sp>
        <p:sp>
          <p:nvSpPr>
            <p:cNvPr id="253" name="TextBox 50"/>
            <p:cNvSpPr txBox="1"/>
            <p:nvPr/>
          </p:nvSpPr>
          <p:spPr>
            <a:xfrm>
              <a:off x="2303272" y="4138"/>
              <a:ext cx="1774268" cy="784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2009</a:t>
              </a:r>
            </a:p>
          </p:txBody>
        </p:sp>
        <p:sp>
          <p:nvSpPr>
            <p:cNvPr id="254" name="TextBox 51"/>
            <p:cNvSpPr txBox="1"/>
            <p:nvPr/>
          </p:nvSpPr>
          <p:spPr>
            <a:xfrm>
              <a:off x="2303272" y="786655"/>
              <a:ext cx="1833192" cy="1196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mn-lt"/>
                </a:rPr>
                <a:t>Estonian blue border surveillance</a:t>
              </a:r>
            </a:p>
          </p:txBody>
        </p:sp>
        <p:sp>
          <p:nvSpPr>
            <p:cNvPr id="255" name="TextBox 52"/>
            <p:cNvSpPr txBox="1"/>
            <p:nvPr/>
          </p:nvSpPr>
          <p:spPr>
            <a:xfrm>
              <a:off x="4678524" y="-1"/>
              <a:ext cx="1774268" cy="784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2011</a:t>
              </a:r>
            </a:p>
          </p:txBody>
        </p:sp>
        <p:sp>
          <p:nvSpPr>
            <p:cNvPr id="256" name="TextBox 53"/>
            <p:cNvSpPr txBox="1"/>
            <p:nvPr/>
          </p:nvSpPr>
          <p:spPr>
            <a:xfrm>
              <a:off x="4678523" y="782517"/>
              <a:ext cx="2116473" cy="1932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mn-lt"/>
                </a:rPr>
                <a:t>Strategic alliance on cryptographic security with DARPA</a:t>
              </a:r>
            </a:p>
          </p:txBody>
        </p:sp>
        <p:sp>
          <p:nvSpPr>
            <p:cNvPr id="257" name="TextBox 54"/>
            <p:cNvSpPr txBox="1"/>
            <p:nvPr/>
          </p:nvSpPr>
          <p:spPr>
            <a:xfrm>
              <a:off x="7188200" y="4138"/>
              <a:ext cx="1774268" cy="784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2014</a:t>
              </a:r>
            </a:p>
          </p:txBody>
        </p:sp>
        <p:sp>
          <p:nvSpPr>
            <p:cNvPr id="258" name="TextBox 55"/>
            <p:cNvSpPr txBox="1"/>
            <p:nvPr/>
          </p:nvSpPr>
          <p:spPr>
            <a:xfrm>
              <a:off x="7188200" y="786655"/>
              <a:ext cx="1969002" cy="1196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mn-lt"/>
                  <a:ea typeface="DejaVu Sans" panose="020B0603030804020204" pitchFamily="34" charset="0"/>
                  <a:cs typeface="DejaVu Sans" panose="020B0603030804020204" pitchFamily="34" charset="0"/>
                </a:rPr>
                <a:t>UXP secure data exchange</a:t>
              </a:r>
            </a:p>
          </p:txBody>
        </p:sp>
        <p:sp>
          <p:nvSpPr>
            <p:cNvPr id="259" name="Straight Connector 56"/>
            <p:cNvSpPr/>
            <p:nvPr/>
          </p:nvSpPr>
          <p:spPr>
            <a:xfrm flipV="1">
              <a:off x="43552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60" name="Straight Connector 57"/>
            <p:cNvSpPr/>
            <p:nvPr/>
          </p:nvSpPr>
          <p:spPr>
            <a:xfrm flipV="1">
              <a:off x="69460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61" name="Straight Connector 58"/>
            <p:cNvSpPr/>
            <p:nvPr/>
          </p:nvSpPr>
          <p:spPr>
            <a:xfrm flipV="1">
              <a:off x="93082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grpSp>
      <p:sp>
        <p:nvSpPr>
          <p:cNvPr id="263" name="TextBox 19"/>
          <p:cNvSpPr txBox="1"/>
          <p:nvPr/>
        </p:nvSpPr>
        <p:spPr>
          <a:xfrm>
            <a:off x="533744" y="389899"/>
            <a:ext cx="7813424" cy="28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1200" b="1">
                <a:latin typeface="Inter Semi Bold"/>
                <a:ea typeface="Inter Semi Bold"/>
                <a:cs typeface="Inter Semi Bold"/>
                <a:sym typeface="Inter Semi Bold"/>
              </a:defRPr>
            </a:lvl1pPr>
          </a:lstStyle>
          <a:p>
            <a:r>
              <a:t>Architects of the e-Estonia ecosystem</a:t>
            </a:r>
          </a:p>
        </p:txBody>
      </p:sp>
      <p:pic>
        <p:nvPicPr>
          <p:cNvPr id="264" name="Graphic 21" descr="Graphic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8" name="Straight Connector 33"/>
          <p:cNvSpPr/>
          <p:nvPr/>
        </p:nvSpPr>
        <p:spPr>
          <a:xfrm>
            <a:off x="-110068" y="6024276"/>
            <a:ext cx="12429070" cy="1"/>
          </a:xfrm>
          <a:prstGeom prst="line">
            <a:avLst/>
          </a:prstGeom>
          <a:ln w="12700">
            <a:solidFill>
              <a:schemeClr val="accent1"/>
            </a:solidFill>
            <a:miter/>
          </a:ln>
        </p:spPr>
        <p:txBody>
          <a:bodyPr lIns="45718" tIns="45718" rIns="45718" bIns="45718"/>
          <a:lstStyle/>
          <a:p>
            <a:endParaRPr/>
          </a:p>
        </p:txBody>
      </p:sp>
      <p:grpSp>
        <p:nvGrpSpPr>
          <p:cNvPr id="283" name="Group 1"/>
          <p:cNvGrpSpPr/>
          <p:nvPr/>
        </p:nvGrpSpPr>
        <p:grpSpPr>
          <a:xfrm>
            <a:off x="533743" y="3188597"/>
            <a:ext cx="11558122" cy="2725645"/>
            <a:chOff x="-1" y="-1"/>
            <a:chExt cx="11558120" cy="2725643"/>
          </a:xfrm>
        </p:grpSpPr>
        <p:sp>
          <p:nvSpPr>
            <p:cNvPr id="269" name="TextBox 35"/>
            <p:cNvSpPr/>
            <p:nvPr/>
          </p:nvSpPr>
          <p:spPr>
            <a:xfrm>
              <a:off x="9558867" y="4138"/>
              <a:ext cx="1774267" cy="7848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2021</a:t>
              </a:r>
            </a:p>
          </p:txBody>
        </p:sp>
        <p:sp>
          <p:nvSpPr>
            <p:cNvPr id="270" name="TextBox 36"/>
            <p:cNvSpPr/>
            <p:nvPr/>
          </p:nvSpPr>
          <p:spPr>
            <a:xfrm>
              <a:off x="9558867" y="783100"/>
              <a:ext cx="1999252" cy="12003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Consent management for UXP</a:t>
              </a:r>
            </a:p>
          </p:txBody>
        </p:sp>
        <p:sp>
          <p:nvSpPr>
            <p:cNvPr id="271" name="Straight Connector 43"/>
            <p:cNvSpPr/>
            <p:nvPr/>
          </p:nvSpPr>
          <p:spPr>
            <a:xfrm flipV="1">
              <a:off x="2001518"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72" name="TextBox 48"/>
            <p:cNvSpPr/>
            <p:nvPr/>
          </p:nvSpPr>
          <p:spPr>
            <a:xfrm>
              <a:off x="-1" y="2312"/>
              <a:ext cx="1774268" cy="7848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2017</a:t>
              </a:r>
            </a:p>
          </p:txBody>
        </p:sp>
        <p:sp>
          <p:nvSpPr>
            <p:cNvPr id="273" name="TextBox 49"/>
            <p:cNvSpPr/>
            <p:nvPr/>
          </p:nvSpPr>
          <p:spPr>
            <a:xfrm>
              <a:off x="-1" y="784829"/>
              <a:ext cx="1955800" cy="12003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err="1">
                  <a:latin typeface="Inter" panose="02000503000000020004" pitchFamily="2" charset="0"/>
                  <a:ea typeface="Inter" panose="02000503000000020004" pitchFamily="2" charset="0"/>
                </a:rPr>
                <a:t>SplitKey</a:t>
              </a:r>
              <a:r>
                <a:rPr dirty="0">
                  <a:latin typeface="Inter" panose="02000503000000020004" pitchFamily="2" charset="0"/>
                  <a:ea typeface="Inter" panose="02000503000000020004" pitchFamily="2" charset="0"/>
                </a:rPr>
                <a:t> mobile identity</a:t>
              </a:r>
            </a:p>
          </p:txBody>
        </p:sp>
        <p:sp>
          <p:nvSpPr>
            <p:cNvPr id="274" name="TextBox 50"/>
            <p:cNvSpPr/>
            <p:nvPr/>
          </p:nvSpPr>
          <p:spPr>
            <a:xfrm>
              <a:off x="2303272" y="4138"/>
              <a:ext cx="1774268" cy="7848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2018</a:t>
              </a:r>
            </a:p>
          </p:txBody>
        </p:sp>
        <p:sp>
          <p:nvSpPr>
            <p:cNvPr id="275" name="TextBox 51"/>
            <p:cNvSpPr/>
            <p:nvPr/>
          </p:nvSpPr>
          <p:spPr>
            <a:xfrm>
              <a:off x="2303272" y="786655"/>
              <a:ext cx="1833192" cy="12003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err="1">
                  <a:latin typeface="Inter" panose="02000503000000020004" pitchFamily="2" charset="0"/>
                  <a:ea typeface="Inter" panose="02000503000000020004" pitchFamily="2" charset="0"/>
                </a:rPr>
                <a:t>Estfeed</a:t>
              </a:r>
              <a:r>
                <a:rPr dirty="0">
                  <a:latin typeface="Inter" panose="02000503000000020004" pitchFamily="2" charset="0"/>
                  <a:ea typeface="Inter" panose="02000503000000020004" pitchFamily="2" charset="0"/>
                </a:rPr>
                <a:t> Smart Grid platform</a:t>
              </a:r>
            </a:p>
          </p:txBody>
        </p:sp>
        <p:sp>
          <p:nvSpPr>
            <p:cNvPr id="276" name="TextBox 52"/>
            <p:cNvSpPr/>
            <p:nvPr/>
          </p:nvSpPr>
          <p:spPr>
            <a:xfrm>
              <a:off x="4678524" y="-1"/>
              <a:ext cx="1774268" cy="7848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2019</a:t>
              </a:r>
            </a:p>
          </p:txBody>
        </p:sp>
        <p:sp>
          <p:nvSpPr>
            <p:cNvPr id="277" name="TextBox 53"/>
            <p:cNvSpPr/>
            <p:nvPr/>
          </p:nvSpPr>
          <p:spPr>
            <a:xfrm>
              <a:off x="4678523" y="782517"/>
              <a:ext cx="2345677" cy="19389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Remote air traffic control  with Estonian Air Navigation Services</a:t>
              </a:r>
            </a:p>
          </p:txBody>
        </p:sp>
        <p:sp>
          <p:nvSpPr>
            <p:cNvPr id="278" name="TextBox 54"/>
            <p:cNvSpPr/>
            <p:nvPr/>
          </p:nvSpPr>
          <p:spPr>
            <a:xfrm>
              <a:off x="7188200" y="4138"/>
              <a:ext cx="1774268" cy="7848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2020</a:t>
              </a:r>
            </a:p>
          </p:txBody>
        </p:sp>
        <p:sp>
          <p:nvSpPr>
            <p:cNvPr id="279" name="TextBox 55"/>
            <p:cNvSpPr/>
            <p:nvPr/>
          </p:nvSpPr>
          <p:spPr>
            <a:xfrm>
              <a:off x="7010400" y="786655"/>
              <a:ext cx="2322291" cy="19389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Cyber threat intelligence platform between Estonia and US</a:t>
              </a:r>
            </a:p>
          </p:txBody>
        </p:sp>
        <p:sp>
          <p:nvSpPr>
            <p:cNvPr id="280" name="Straight Connector 56"/>
            <p:cNvSpPr/>
            <p:nvPr/>
          </p:nvSpPr>
          <p:spPr>
            <a:xfrm flipV="1">
              <a:off x="43552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81" name="Straight Connector 57"/>
            <p:cNvSpPr/>
            <p:nvPr/>
          </p:nvSpPr>
          <p:spPr>
            <a:xfrm flipV="1">
              <a:off x="69460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82" name="Straight Connector 58"/>
            <p:cNvSpPr/>
            <p:nvPr/>
          </p:nvSpPr>
          <p:spPr>
            <a:xfrm flipV="1">
              <a:off x="9308251" y="126365"/>
              <a:ext cx="2" cy="250981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grpSp>
      <p:sp>
        <p:nvSpPr>
          <p:cNvPr id="284" name="TextBox 19"/>
          <p:cNvSpPr txBox="1"/>
          <p:nvPr/>
        </p:nvSpPr>
        <p:spPr>
          <a:xfrm>
            <a:off x="533744" y="389899"/>
            <a:ext cx="7813424" cy="28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1200" b="1">
                <a:latin typeface="Inter Semi Bold"/>
                <a:ea typeface="Inter Semi Bold"/>
                <a:cs typeface="Inter Semi Bold"/>
                <a:sym typeface="Inter Semi Bold"/>
              </a:defRPr>
            </a:lvl1pPr>
          </a:lstStyle>
          <a:p>
            <a:r>
              <a:t>Architects of the e-Estonia ecosystem</a:t>
            </a:r>
          </a:p>
        </p:txBody>
      </p:sp>
      <p:pic>
        <p:nvPicPr>
          <p:cNvPr id="285" name="Graphic 21" descr="Graphic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96" name="Group 1"/>
          <p:cNvGrpSpPr/>
          <p:nvPr/>
        </p:nvGrpSpPr>
        <p:grpSpPr>
          <a:xfrm>
            <a:off x="-186270" y="3196912"/>
            <a:ext cx="7323673" cy="2825055"/>
            <a:chOff x="0" y="0"/>
            <a:chExt cx="7323671" cy="2825054"/>
          </a:xfrm>
        </p:grpSpPr>
        <p:sp>
          <p:nvSpPr>
            <p:cNvPr id="289" name="Straight Connector 33"/>
            <p:cNvSpPr/>
            <p:nvPr/>
          </p:nvSpPr>
          <p:spPr>
            <a:xfrm>
              <a:off x="0" y="2825053"/>
              <a:ext cx="7323671" cy="1"/>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90" name="Straight Connector 43"/>
            <p:cNvSpPr/>
            <p:nvPr/>
          </p:nvSpPr>
          <p:spPr>
            <a:xfrm flipV="1">
              <a:off x="2830078" y="124053"/>
              <a:ext cx="2" cy="2509809"/>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91" name="TextBox 48"/>
            <p:cNvSpPr/>
            <p:nvPr/>
          </p:nvSpPr>
          <p:spPr>
            <a:xfrm>
              <a:off x="3133015" y="0"/>
              <a:ext cx="1774268" cy="78482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2022</a:t>
              </a:r>
            </a:p>
          </p:txBody>
        </p:sp>
        <p:sp>
          <p:nvSpPr>
            <p:cNvPr id="292" name="TextBox 49"/>
            <p:cNvSpPr/>
            <p:nvPr/>
          </p:nvSpPr>
          <p:spPr>
            <a:xfrm>
              <a:off x="2904415" y="778187"/>
              <a:ext cx="2430617" cy="12003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Managed UXP interoperability as a service</a:t>
              </a:r>
            </a:p>
          </p:txBody>
        </p:sp>
        <p:sp>
          <p:nvSpPr>
            <p:cNvPr id="293" name="Straight Connector 68"/>
            <p:cNvSpPr/>
            <p:nvPr/>
          </p:nvSpPr>
          <p:spPr>
            <a:xfrm flipV="1">
              <a:off x="5251546" y="124053"/>
              <a:ext cx="2" cy="2509809"/>
            </a:xfrm>
            <a:prstGeom prst="line">
              <a:avLst/>
            </a:prstGeom>
            <a:noFill/>
            <a:ln w="12700" cap="flat">
              <a:solidFill>
                <a:schemeClr val="accent1"/>
              </a:solidFill>
              <a:prstDash val="solid"/>
              <a:miter lim="800000"/>
            </a:ln>
            <a:effectLst/>
          </p:spPr>
          <p:txBody>
            <a:bodyPr wrap="square" lIns="45718" tIns="45718" rIns="45718" bIns="45718" numCol="1" anchor="t">
              <a:noAutofit/>
            </a:bodyPr>
            <a:lstStyle/>
            <a:p>
              <a:endParaRPr/>
            </a:p>
          </p:txBody>
        </p:sp>
        <p:sp>
          <p:nvSpPr>
            <p:cNvPr id="294" name="TextBox 69"/>
            <p:cNvSpPr/>
            <p:nvPr/>
          </p:nvSpPr>
          <p:spPr>
            <a:xfrm>
              <a:off x="720014" y="0"/>
              <a:ext cx="1774268" cy="78482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2022</a:t>
              </a:r>
            </a:p>
          </p:txBody>
        </p:sp>
        <p:sp>
          <p:nvSpPr>
            <p:cNvPr id="295" name="TextBox 70"/>
            <p:cNvSpPr/>
            <p:nvPr/>
          </p:nvSpPr>
          <p:spPr>
            <a:xfrm>
              <a:off x="720014" y="782516"/>
              <a:ext cx="1955800" cy="1569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sz="24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Sale of Remote Tower to </a:t>
              </a:r>
              <a:r>
                <a:rPr dirty="0" err="1">
                  <a:latin typeface="Inter" panose="02000503000000020004" pitchFamily="2" charset="0"/>
                  <a:ea typeface="Inter" panose="02000503000000020004" pitchFamily="2" charset="0"/>
                </a:rPr>
                <a:t>Adacel</a:t>
              </a:r>
              <a:endParaRPr dirty="0">
                <a:latin typeface="Inter" panose="02000503000000020004" pitchFamily="2" charset="0"/>
                <a:ea typeface="Inter" panose="02000503000000020004" pitchFamily="2" charset="0"/>
              </a:endParaRPr>
            </a:p>
          </p:txBody>
        </p:sp>
      </p:grpSp>
      <p:sp>
        <p:nvSpPr>
          <p:cNvPr id="297" name="TextBox 13"/>
          <p:cNvSpPr txBox="1"/>
          <p:nvPr/>
        </p:nvSpPr>
        <p:spPr>
          <a:xfrm>
            <a:off x="533744" y="389899"/>
            <a:ext cx="7813424" cy="28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1200" b="1">
                <a:latin typeface="Inter Semi Bold"/>
                <a:ea typeface="Inter Semi Bold"/>
                <a:cs typeface="Inter Semi Bold"/>
                <a:sym typeface="Inter Semi Bold"/>
              </a:defRPr>
            </a:lvl1pPr>
          </a:lstStyle>
          <a:p>
            <a:r>
              <a:t>Architects of the e-Estonia ecosystem</a:t>
            </a:r>
          </a:p>
        </p:txBody>
      </p:sp>
      <p:pic>
        <p:nvPicPr>
          <p:cNvPr id="298" name="Graphic 15" descr="Graphic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Picture 6" descr="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20" y="-83127"/>
            <a:ext cx="12282054" cy="6999315"/>
          </a:xfrm>
          <a:prstGeom prst="rect">
            <a:avLst/>
          </a:prstGeom>
          <a:ln w="12700">
            <a:miter lim="400000"/>
          </a:ln>
        </p:spPr>
      </p:pic>
      <p:sp>
        <p:nvSpPr>
          <p:cNvPr id="301" name="TextBox 13"/>
          <p:cNvSpPr txBox="1"/>
          <p:nvPr/>
        </p:nvSpPr>
        <p:spPr>
          <a:xfrm>
            <a:off x="618690" y="786294"/>
            <a:ext cx="7598438" cy="1131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7500" b="1" spc="-150">
                <a:solidFill>
                  <a:srgbClr val="F2F2F2"/>
                </a:solidFill>
                <a:latin typeface="Inter Semi Bold"/>
                <a:ea typeface="Inter Semi Bold"/>
                <a:cs typeface="Inter Semi Bold"/>
                <a:sym typeface="Inter Semi Bold"/>
              </a:defRPr>
            </a:lvl1pPr>
          </a:lstStyle>
          <a:p>
            <a:r>
              <a:rPr dirty="0">
                <a:latin typeface="+mj-lt"/>
              </a:rPr>
              <a:t>Digital identity</a:t>
            </a:r>
          </a:p>
        </p:txBody>
      </p:sp>
      <p:sp>
        <p:nvSpPr>
          <p:cNvPr id="302" name="Straight Connector 9"/>
          <p:cNvSpPr/>
          <p:nvPr/>
        </p:nvSpPr>
        <p:spPr>
          <a:xfrm>
            <a:off x="-2" y="1231600"/>
            <a:ext cx="304065" cy="1"/>
          </a:xfrm>
          <a:prstGeom prst="line">
            <a:avLst/>
          </a:prstGeom>
          <a:ln w="12700">
            <a:solidFill>
              <a:schemeClr val="accent1"/>
            </a:solidFill>
            <a:miter/>
          </a:ln>
        </p:spPr>
        <p:txBody>
          <a:bodyPr lIns="45718" tIns="45718" rIns="45718" bIns="45718"/>
          <a:lstStyle/>
          <a:p>
            <a:endParaRPr/>
          </a:p>
        </p:txBody>
      </p:sp>
      <p:sp>
        <p:nvSpPr>
          <p:cNvPr id="303"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304" name="TextBox 12"/>
          <p:cNvSpPr txBox="1"/>
          <p:nvPr/>
        </p:nvSpPr>
        <p:spPr>
          <a:xfrm>
            <a:off x="533745" y="4719825"/>
            <a:ext cx="7607604"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sz="2400">
                <a:solidFill>
                  <a:srgbClr val="F2F2F2"/>
                </a:solidFill>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Next generation mobile digital identity </a:t>
            </a:r>
            <a:br>
              <a:rPr dirty="0">
                <a:latin typeface="Inter" panose="02000503000000020004" pitchFamily="2" charset="0"/>
                <a:ea typeface="Inter" panose="02000503000000020004" pitchFamily="2" charset="0"/>
              </a:rPr>
            </a:br>
            <a:r>
              <a:rPr dirty="0">
                <a:latin typeface="Inter" panose="02000503000000020004" pitchFamily="2" charset="0"/>
                <a:ea typeface="Inter" panose="02000503000000020004" pitchFamily="2" charset="0"/>
              </a:rPr>
              <a:t>with unbreakable security.</a:t>
            </a:r>
          </a:p>
        </p:txBody>
      </p:sp>
      <p:pic>
        <p:nvPicPr>
          <p:cNvPr id="305"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07" name="TextBox 13"/>
          <p:cNvSpPr txBox="1"/>
          <p:nvPr/>
        </p:nvSpPr>
        <p:spPr>
          <a:xfrm>
            <a:off x="533746" y="531254"/>
            <a:ext cx="7325749"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spc="-150">
                <a:latin typeface="Inter"/>
                <a:ea typeface="Inter"/>
                <a:cs typeface="Inter"/>
                <a:sym typeface="Inter SemiBold"/>
              </a:defRPr>
            </a:lvl1pPr>
          </a:lstStyle>
          <a:p>
            <a:r>
              <a:rPr dirty="0">
                <a:latin typeface="+mj-lt"/>
              </a:rPr>
              <a:t>Digital Identity </a:t>
            </a:r>
            <a:r>
              <a:rPr dirty="0" err="1">
                <a:latin typeface="+mj-lt"/>
              </a:rPr>
              <a:t>Splitkey</a:t>
            </a:r>
            <a:endParaRPr dirty="0">
              <a:latin typeface="+mj-lt"/>
            </a:endParaRPr>
          </a:p>
        </p:txBody>
      </p:sp>
      <p:sp>
        <p:nvSpPr>
          <p:cNvPr id="308"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09"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10"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11"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12"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pic>
        <p:nvPicPr>
          <p:cNvPr id="313" name="Graphic 20" descr="Graphic 20"/>
          <p:cNvPicPr>
            <a:picLocks noChangeAspect="1"/>
          </p:cNvPicPr>
          <p:nvPr/>
        </p:nvPicPr>
        <p:blipFill>
          <a:blip r:embed="rId2"/>
          <a:stretch>
            <a:fillRect/>
          </a:stretch>
        </p:blipFill>
        <p:spPr>
          <a:xfrm flipH="1">
            <a:off x="780385" y="3289300"/>
            <a:ext cx="306181" cy="306181"/>
          </a:xfrm>
          <a:prstGeom prst="rect">
            <a:avLst/>
          </a:prstGeom>
          <a:ln w="12700">
            <a:miter lim="400000"/>
          </a:ln>
        </p:spPr>
      </p:pic>
      <p:sp>
        <p:nvSpPr>
          <p:cNvPr id="314" name="TextBox 21"/>
          <p:cNvSpPr txBox="1"/>
          <p:nvPr/>
        </p:nvSpPr>
        <p:spPr>
          <a:xfrm>
            <a:off x="756637" y="3713260"/>
            <a:ext cx="2310533" cy="1837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a:latin typeface="Inter Regular"/>
                <a:ea typeface="Inter Regular"/>
                <a:cs typeface="Inter Regular"/>
                <a:sym typeface="Inter Regular"/>
              </a:defRPr>
            </a:lvl1pPr>
          </a:lstStyle>
          <a:p>
            <a:r>
              <a:rPr dirty="0" err="1">
                <a:latin typeface="Inter" panose="02000503000000020004" pitchFamily="2" charset="0"/>
                <a:ea typeface="Inter" panose="02000503000000020004" pitchFamily="2" charset="0"/>
              </a:rPr>
              <a:t>Tokenless</a:t>
            </a:r>
            <a:r>
              <a:rPr dirty="0">
                <a:latin typeface="Inter" panose="02000503000000020004" pitchFamily="2" charset="0"/>
                <a:ea typeface="Inter" panose="02000503000000020004" pitchFamily="2" charset="0"/>
              </a:rPr>
              <a:t> mobile digital identity that can turn any smart device into secure authentication &amp; qualified signature device.</a:t>
            </a:r>
          </a:p>
        </p:txBody>
      </p:sp>
      <p:sp>
        <p:nvSpPr>
          <p:cNvPr id="315" name="TextBox 27"/>
          <p:cNvSpPr txBox="1"/>
          <p:nvPr/>
        </p:nvSpPr>
        <p:spPr>
          <a:xfrm>
            <a:off x="3610867" y="4172751"/>
            <a:ext cx="2079196"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Secure PKI cryptography with full user control over their private key. </a:t>
            </a:r>
          </a:p>
        </p:txBody>
      </p:sp>
      <p:sp>
        <p:nvSpPr>
          <p:cNvPr id="316" name="TextBox 29"/>
          <p:cNvSpPr txBox="1"/>
          <p:nvPr/>
        </p:nvSpPr>
        <p:spPr>
          <a:xfrm>
            <a:off x="6345754" y="4172751"/>
            <a:ext cx="2079197"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Regulatory compliant with the EU PSD 2 and the </a:t>
            </a:r>
            <a:r>
              <a:rPr dirty="0" err="1">
                <a:latin typeface="Inter" panose="02000503000000020004" pitchFamily="2" charset="0"/>
                <a:ea typeface="Inter" panose="02000503000000020004" pitchFamily="2" charset="0"/>
              </a:rPr>
              <a:t>eIDAS</a:t>
            </a:r>
            <a:r>
              <a:rPr dirty="0">
                <a:latin typeface="Inter" panose="02000503000000020004" pitchFamily="2" charset="0"/>
                <a:ea typeface="Inter" panose="02000503000000020004" pitchFamily="2" charset="0"/>
              </a:rPr>
              <a:t> regulations.</a:t>
            </a:r>
          </a:p>
        </p:txBody>
      </p:sp>
      <p:sp>
        <p:nvSpPr>
          <p:cNvPr id="317"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18" name="TextBox 33"/>
          <p:cNvSpPr txBox="1"/>
          <p:nvPr/>
        </p:nvSpPr>
        <p:spPr>
          <a:xfrm>
            <a:off x="9122205" y="4172753"/>
            <a:ext cx="2254597"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Full infrastructure and service design and advisory for implementing digital identity.</a:t>
            </a:r>
          </a:p>
        </p:txBody>
      </p:sp>
      <p:pic>
        <p:nvPicPr>
          <p:cNvPr id="319" name="Graphic 22" descr="Graphic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320" name="Graphic 78" descr="Graphic 78"/>
          <p:cNvPicPr>
            <a:picLocks noChangeAspect="1"/>
          </p:cNvPicPr>
          <p:nvPr/>
        </p:nvPicPr>
        <p:blipFill>
          <a:blip r:embed="rId4"/>
          <a:stretch>
            <a:fillRect/>
          </a:stretch>
        </p:blipFill>
        <p:spPr>
          <a:xfrm>
            <a:off x="3606800" y="3289300"/>
            <a:ext cx="304800" cy="304800"/>
          </a:xfrm>
          <a:prstGeom prst="rect">
            <a:avLst/>
          </a:prstGeom>
          <a:ln w="12700">
            <a:miter lim="400000"/>
          </a:ln>
        </p:spPr>
      </p:pic>
      <p:pic>
        <p:nvPicPr>
          <p:cNvPr id="321" name="Graphic 98" descr="Graphic 98"/>
          <p:cNvPicPr>
            <a:picLocks noChangeAspect="1"/>
          </p:cNvPicPr>
          <p:nvPr/>
        </p:nvPicPr>
        <p:blipFill>
          <a:blip r:embed="rId5"/>
          <a:stretch>
            <a:fillRect/>
          </a:stretch>
        </p:blipFill>
        <p:spPr>
          <a:xfrm>
            <a:off x="6428490" y="3289989"/>
            <a:ext cx="304801" cy="304801"/>
          </a:xfrm>
          <a:prstGeom prst="rect">
            <a:avLst/>
          </a:prstGeom>
          <a:ln w="12700">
            <a:miter lim="400000"/>
          </a:ln>
        </p:spPr>
      </p:pic>
      <p:pic>
        <p:nvPicPr>
          <p:cNvPr id="322" name="Graphic 70" descr="Graphic 70"/>
          <p:cNvPicPr>
            <a:picLocks noChangeAspect="1"/>
          </p:cNvPicPr>
          <p:nvPr/>
        </p:nvPicPr>
        <p:blipFill>
          <a:blip r:embed="rId6"/>
          <a:stretch>
            <a:fillRect/>
          </a:stretch>
        </p:blipFill>
        <p:spPr>
          <a:xfrm>
            <a:off x="9144000" y="3289300"/>
            <a:ext cx="304800" cy="3048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4" name="TextBox 13"/>
          <p:cNvSpPr txBox="1"/>
          <p:nvPr/>
        </p:nvSpPr>
        <p:spPr>
          <a:xfrm>
            <a:off x="6553979" y="894716"/>
            <a:ext cx="5169207"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Smart-ID used in the Baltics</a:t>
            </a:r>
          </a:p>
        </p:txBody>
      </p:sp>
      <p:sp>
        <p:nvSpPr>
          <p:cNvPr id="325" name="TextBox 19"/>
          <p:cNvSpPr txBox="1"/>
          <p:nvPr/>
        </p:nvSpPr>
        <p:spPr>
          <a:xfrm>
            <a:off x="6553979" y="2956818"/>
            <a:ext cx="5169207"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err="1"/>
              <a:t>Cybernetica’s</a:t>
            </a:r>
            <a:r>
              <a:rPr dirty="0"/>
              <a:t> digital identity technology is used all over the Baltics and Iceland in collaboration with the Smart-ID service operator: </a:t>
            </a:r>
          </a:p>
          <a:p>
            <a:pPr>
              <a:defRPr>
                <a:latin typeface="Inter Regular"/>
                <a:ea typeface="Inter Regular"/>
                <a:cs typeface="Inter Regular"/>
                <a:sym typeface="Inter Regular"/>
              </a:defRPr>
            </a:pPr>
            <a:endParaRPr dirty="0"/>
          </a:p>
          <a:p>
            <a:pPr marL="180472" indent="-180472">
              <a:buSzPct val="100000"/>
              <a:buChar char="•"/>
              <a:defRPr>
                <a:latin typeface="Inter Regular"/>
                <a:ea typeface="Inter Regular"/>
                <a:cs typeface="Inter Regular"/>
                <a:sym typeface="Inter Regular"/>
              </a:defRPr>
            </a:pPr>
            <a:r>
              <a:rPr dirty="0"/>
              <a:t>3 million monthly users &amp; 75M transactions/month.</a:t>
            </a:r>
          </a:p>
          <a:p>
            <a:pPr marL="180472" indent="-180472">
              <a:buSzPct val="100000"/>
              <a:buChar char="•"/>
              <a:defRPr>
                <a:latin typeface="Inter Regular"/>
                <a:ea typeface="Inter Regular"/>
                <a:cs typeface="Inter Regular"/>
                <a:sym typeface="Inter Regular"/>
              </a:defRPr>
            </a:pPr>
            <a:r>
              <a:rPr dirty="0"/>
              <a:t>Used in services provided by top Nordic banks, leading telcos and e-commerce providers.</a:t>
            </a:r>
          </a:p>
        </p:txBody>
      </p:sp>
      <p:sp>
        <p:nvSpPr>
          <p:cNvPr id="326"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27"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Partnership active since 2017</a:t>
            </a:r>
            <a:r>
              <a:rPr lang="et-EE" dirty="0">
                <a:latin typeface="Inter" panose="02000503000000020004" pitchFamily="2" charset="0"/>
                <a:ea typeface="Inter" panose="02000503000000020004" pitchFamily="2" charset="0"/>
              </a:rPr>
              <a:t>.</a:t>
            </a:r>
            <a:endParaRPr dirty="0">
              <a:latin typeface="Inter" panose="02000503000000020004" pitchFamily="2" charset="0"/>
              <a:ea typeface="Inter" panose="02000503000000020004" pitchFamily="2" charset="0"/>
            </a:endParaRPr>
          </a:p>
        </p:txBody>
      </p:sp>
      <p:pic>
        <p:nvPicPr>
          <p:cNvPr id="328" name="jaanus-jagomagi-pE046fSd4dA-unsplash.jpg" descr="jaanus-jagomagi-pE046fSd4dA-unsplas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0" name="TextBox 13"/>
          <p:cNvSpPr txBox="1"/>
          <p:nvPr/>
        </p:nvSpPr>
        <p:spPr>
          <a:xfrm>
            <a:off x="6553979" y="894716"/>
            <a:ext cx="5169207"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Mobile-ID for Azerbaijan</a:t>
            </a:r>
          </a:p>
        </p:txBody>
      </p:sp>
      <p:sp>
        <p:nvSpPr>
          <p:cNvPr id="331" name="TextBox 19"/>
          <p:cNvSpPr txBox="1"/>
          <p:nvPr/>
        </p:nvSpPr>
        <p:spPr>
          <a:xfrm>
            <a:off x="6553979" y="2987715"/>
            <a:ext cx="5169207"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Complete e-government mobile-ID solution for the government of Azerbaijan:</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Development of Certification Authority and data platform for interoperability.</a:t>
            </a: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All systems and services created are still in operation today.</a:t>
            </a:r>
          </a:p>
        </p:txBody>
      </p:sp>
      <p:sp>
        <p:nvSpPr>
          <p:cNvPr id="332"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33"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Work completed in 2013.</a:t>
            </a:r>
          </a:p>
        </p:txBody>
      </p:sp>
      <p:pic>
        <p:nvPicPr>
          <p:cNvPr id="334" name="lloyd-alozie-CqwICExDNu4-unsplash.jpg" descr="lloyd-alozie-CqwICExDNu4-unsplas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6" name="TextBox 13"/>
          <p:cNvSpPr txBox="1"/>
          <p:nvPr/>
        </p:nvSpPr>
        <p:spPr>
          <a:xfrm>
            <a:off x="6553979" y="894716"/>
            <a:ext cx="5169207"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Partnership with PWC Middle East</a:t>
            </a:r>
          </a:p>
        </p:txBody>
      </p:sp>
      <p:sp>
        <p:nvSpPr>
          <p:cNvPr id="337" name="TextBox 19"/>
          <p:cNvSpPr txBox="1"/>
          <p:nvPr/>
        </p:nvSpPr>
        <p:spPr>
          <a:xfrm>
            <a:off x="6553979" y="2982432"/>
            <a:ext cx="5169207"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Digital identity strategy for the Digital Government Agency: </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Elevating the Saudi digital identity with new technological opportunities.</a:t>
            </a: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Work on Technical Architecture, </a:t>
            </a:r>
            <a:r>
              <a:rPr dirty="0" err="1">
                <a:latin typeface="Inter" panose="02000503000000020004" pitchFamily="2" charset="0"/>
                <a:ea typeface="Inter" panose="02000503000000020004" pitchFamily="2" charset="0"/>
              </a:rPr>
              <a:t>eID</a:t>
            </a:r>
            <a:r>
              <a:rPr dirty="0">
                <a:latin typeface="Inter" panose="02000503000000020004" pitchFamily="2" charset="0"/>
                <a:ea typeface="Inter" panose="02000503000000020004" pitchFamily="2" charset="0"/>
              </a:rPr>
              <a:t> and Trust Services, Standards, and Legal chapters.</a:t>
            </a:r>
          </a:p>
        </p:txBody>
      </p:sp>
      <p:sp>
        <p:nvSpPr>
          <p:cNvPr id="338"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39"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Partnership active since 2021</a:t>
            </a:r>
            <a:r>
              <a:rPr lang="et-EE" dirty="0">
                <a:latin typeface="Inter" panose="02000503000000020004" pitchFamily="2" charset="0"/>
                <a:ea typeface="Inter" panose="02000503000000020004" pitchFamily="2" charset="0"/>
              </a:rPr>
              <a:t>.</a:t>
            </a:r>
            <a:endParaRPr dirty="0">
              <a:latin typeface="Inter" panose="02000503000000020004" pitchFamily="2" charset="0"/>
              <a:ea typeface="Inter" panose="02000503000000020004" pitchFamily="2" charset="0"/>
            </a:endParaRPr>
          </a:p>
        </p:txBody>
      </p:sp>
      <p:pic>
        <p:nvPicPr>
          <p:cNvPr id="340" name="pexels-jad-el-mourad-5561857.jpg" descr="pexels-jad-el-mourad-556185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6" descr="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20" y="-83127"/>
            <a:ext cx="12282054" cy="6999315"/>
          </a:xfrm>
          <a:prstGeom prst="rect">
            <a:avLst/>
          </a:prstGeom>
          <a:ln w="12700">
            <a:miter lim="400000"/>
          </a:ln>
        </p:spPr>
      </p:pic>
      <p:sp>
        <p:nvSpPr>
          <p:cNvPr id="343" name="TextBox 13"/>
          <p:cNvSpPr txBox="1"/>
          <p:nvPr/>
        </p:nvSpPr>
        <p:spPr>
          <a:xfrm>
            <a:off x="618690" y="786294"/>
            <a:ext cx="7598438" cy="1131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7500" b="1" spc="-150">
                <a:solidFill>
                  <a:srgbClr val="F2F2F2"/>
                </a:solidFill>
                <a:latin typeface="Inter Semi Bold"/>
                <a:ea typeface="Inter Semi Bold"/>
                <a:cs typeface="Inter Semi Bold"/>
                <a:sym typeface="Inter Semi Bold"/>
              </a:defRPr>
            </a:lvl1pPr>
          </a:lstStyle>
          <a:p>
            <a:r>
              <a:rPr dirty="0">
                <a:latin typeface="+mj-lt"/>
              </a:rPr>
              <a:t>Interoperability</a:t>
            </a:r>
          </a:p>
        </p:txBody>
      </p:sp>
      <p:sp>
        <p:nvSpPr>
          <p:cNvPr id="344" name="Straight Connector 9"/>
          <p:cNvSpPr/>
          <p:nvPr/>
        </p:nvSpPr>
        <p:spPr>
          <a:xfrm>
            <a:off x="-2" y="1231600"/>
            <a:ext cx="304065" cy="1"/>
          </a:xfrm>
          <a:prstGeom prst="line">
            <a:avLst/>
          </a:prstGeom>
          <a:ln w="12700">
            <a:solidFill>
              <a:schemeClr val="accent1"/>
            </a:solidFill>
            <a:miter/>
          </a:ln>
        </p:spPr>
        <p:txBody>
          <a:bodyPr lIns="45718" tIns="45718" rIns="45718" bIns="45718"/>
          <a:lstStyle/>
          <a:p>
            <a:endParaRPr/>
          </a:p>
        </p:txBody>
      </p:sp>
      <p:sp>
        <p:nvSpPr>
          <p:cNvPr id="345"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346" name="TextBox 12"/>
          <p:cNvSpPr txBox="1"/>
          <p:nvPr/>
        </p:nvSpPr>
        <p:spPr>
          <a:xfrm>
            <a:off x="533745" y="4719825"/>
            <a:ext cx="7607604"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2400">
                <a:solidFill>
                  <a:srgbClr val="F2F2F2"/>
                </a:solidFill>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The backbone of any successful digital transformation.</a:t>
            </a:r>
          </a:p>
        </p:txBody>
      </p:sp>
      <p:pic>
        <p:nvPicPr>
          <p:cNvPr id="347"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0" name="TextBox 13"/>
          <p:cNvSpPr txBox="1"/>
          <p:nvPr/>
        </p:nvSpPr>
        <p:spPr>
          <a:xfrm>
            <a:off x="618690" y="894715"/>
            <a:ext cx="7598438" cy="4367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7500" b="1" spc="-150">
                <a:blipFill rotWithShape="1">
                  <a:blip r:embed="rId3"/>
                  <a:srcRect/>
                  <a:tile tx="0" ty="0" sx="100000" sy="100000" flip="none" algn="tl"/>
                </a:blipFill>
                <a:latin typeface="Inter Semi Bold"/>
                <a:ea typeface="Inter Semi Bold"/>
                <a:cs typeface="Inter Semi Bold"/>
                <a:sym typeface="Inter Semi Bold"/>
              </a:defRPr>
            </a:lvl1pPr>
          </a:lstStyle>
          <a:p>
            <a:r>
              <a:rPr dirty="0">
                <a:latin typeface="+mj-lt"/>
              </a:rPr>
              <a:t>Future-proof technologies for secure digital societies.</a:t>
            </a:r>
          </a:p>
        </p:txBody>
      </p:sp>
      <p:sp>
        <p:nvSpPr>
          <p:cNvPr id="111" name="Straight Connector 9"/>
          <p:cNvSpPr/>
          <p:nvPr/>
        </p:nvSpPr>
        <p:spPr>
          <a:xfrm>
            <a:off x="-108067" y="1231599"/>
            <a:ext cx="412129" cy="3"/>
          </a:xfrm>
          <a:prstGeom prst="line">
            <a:avLst/>
          </a:prstGeom>
          <a:ln w="12700">
            <a:solidFill>
              <a:schemeClr val="accent1"/>
            </a:solidFill>
            <a:miter/>
          </a:ln>
        </p:spPr>
        <p:txBody>
          <a:bodyPr lIns="45718" tIns="45718" rIns="45718" bIns="45718"/>
          <a:lstStyle/>
          <a:p>
            <a:endParaRPr/>
          </a:p>
        </p:txBody>
      </p:sp>
      <p:sp>
        <p:nvSpPr>
          <p:cNvPr id="112" name="Straight Connector 11"/>
          <p:cNvSpPr/>
          <p:nvPr/>
        </p:nvSpPr>
        <p:spPr>
          <a:xfrm>
            <a:off x="597504" y="6024276"/>
            <a:ext cx="10996993" cy="1"/>
          </a:xfrm>
          <a:prstGeom prst="line">
            <a:avLst/>
          </a:prstGeom>
          <a:ln>
            <a:solidFill>
              <a:schemeClr val="accent1"/>
            </a:solidFill>
            <a:miter/>
          </a:ln>
        </p:spPr>
        <p:txBody>
          <a:bodyPr lIns="45718" tIns="45718" rIns="45718" bIns="45718"/>
          <a:lstStyle/>
          <a:p>
            <a:endParaRPr/>
          </a:p>
        </p:txBody>
      </p:sp>
      <p:pic>
        <p:nvPicPr>
          <p:cNvPr id="113" name="Graphic 5" descr="Graphic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49" name="TextBox 13"/>
          <p:cNvSpPr txBox="1"/>
          <p:nvPr/>
        </p:nvSpPr>
        <p:spPr>
          <a:xfrm>
            <a:off x="533746" y="531254"/>
            <a:ext cx="8309151"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spc="-150">
                <a:latin typeface="Inter"/>
                <a:ea typeface="Inter"/>
                <a:cs typeface="Inter"/>
                <a:sym typeface="Inter SemiBold"/>
              </a:defRPr>
            </a:lvl1pPr>
          </a:lstStyle>
          <a:p>
            <a:r>
              <a:rPr dirty="0">
                <a:latin typeface="+mj-lt"/>
              </a:rPr>
              <a:t>Interoperability via the Unified </a:t>
            </a:r>
            <a:r>
              <a:rPr dirty="0" err="1">
                <a:latin typeface="+mj-lt"/>
              </a:rPr>
              <a:t>eXchange</a:t>
            </a:r>
            <a:r>
              <a:rPr dirty="0">
                <a:latin typeface="+mj-lt"/>
              </a:rPr>
              <a:t> Platform</a:t>
            </a:r>
          </a:p>
        </p:txBody>
      </p:sp>
      <p:sp>
        <p:nvSpPr>
          <p:cNvPr id="350"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51"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52"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53"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54"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55" name="TextBox 21"/>
          <p:cNvSpPr txBox="1"/>
          <p:nvPr/>
        </p:nvSpPr>
        <p:spPr>
          <a:xfrm>
            <a:off x="756637" y="3953291"/>
            <a:ext cx="2310533"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We are the creator’s of Estonia’s X-road data exchange layer, one of the key components of</a:t>
            </a:r>
          </a:p>
          <a:p>
            <a:pPr>
              <a:lnSpc>
                <a:spcPct val="90000"/>
              </a:lnSpc>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e-Estonia.</a:t>
            </a:r>
          </a:p>
        </p:txBody>
      </p:sp>
      <p:sp>
        <p:nvSpPr>
          <p:cNvPr id="356" name="TextBox 27"/>
          <p:cNvSpPr txBox="1"/>
          <p:nvPr/>
        </p:nvSpPr>
        <p:spPr>
          <a:xfrm>
            <a:off x="3610867" y="3923455"/>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Service-oriented architecture within government for exchanging sensitive &amp; time-critical data.</a:t>
            </a:r>
          </a:p>
        </p:txBody>
      </p:sp>
      <p:sp>
        <p:nvSpPr>
          <p:cNvPr id="357" name="TextBox 29"/>
          <p:cNvSpPr txBox="1"/>
          <p:nvPr/>
        </p:nvSpPr>
        <p:spPr>
          <a:xfrm>
            <a:off x="6345754" y="3674156"/>
            <a:ext cx="2310532" cy="1837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Service models include on-site traditional implementation, interoperability as a service, or a hybrid format.</a:t>
            </a:r>
          </a:p>
        </p:txBody>
      </p:sp>
      <p:sp>
        <p:nvSpPr>
          <p:cNvPr id="358"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359" name="TextBox 33"/>
          <p:cNvSpPr txBox="1"/>
          <p:nvPr/>
        </p:nvSpPr>
        <p:spPr>
          <a:xfrm>
            <a:off x="9122205" y="3923454"/>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Trusted globally by countries big and small, and various </a:t>
            </a:r>
            <a:r>
              <a:rPr dirty="0" err="1">
                <a:latin typeface="Inter" panose="02000503000000020004" pitchFamily="2" charset="0"/>
                <a:ea typeface="Inter" panose="02000503000000020004" pitchFamily="2" charset="0"/>
              </a:rPr>
              <a:t>organisations</a:t>
            </a:r>
            <a:r>
              <a:rPr dirty="0">
                <a:latin typeface="Inter" panose="02000503000000020004" pitchFamily="2" charset="0"/>
                <a:ea typeface="Inter" panose="02000503000000020004" pitchFamily="2" charset="0"/>
              </a:rPr>
              <a:t>. Used by more than 60 million users.</a:t>
            </a:r>
          </a:p>
        </p:txBody>
      </p:sp>
      <p:pic>
        <p:nvPicPr>
          <p:cNvPr id="360" name="Graphic 22" descr="Graphic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361" name="Graphic 108" descr="Graphic 108"/>
          <p:cNvPicPr>
            <a:picLocks noChangeAspect="1"/>
          </p:cNvPicPr>
          <p:nvPr/>
        </p:nvPicPr>
        <p:blipFill>
          <a:blip r:embed="rId4"/>
          <a:stretch>
            <a:fillRect/>
          </a:stretch>
        </p:blipFill>
        <p:spPr>
          <a:xfrm>
            <a:off x="774700" y="3289300"/>
            <a:ext cx="304800" cy="304800"/>
          </a:xfrm>
          <a:prstGeom prst="rect">
            <a:avLst/>
          </a:prstGeom>
          <a:ln w="12700">
            <a:miter lim="400000"/>
          </a:ln>
        </p:spPr>
      </p:pic>
      <p:pic>
        <p:nvPicPr>
          <p:cNvPr id="362" name="Graphic 64" descr="Graphic 64"/>
          <p:cNvPicPr>
            <a:picLocks noChangeAspect="1"/>
          </p:cNvPicPr>
          <p:nvPr/>
        </p:nvPicPr>
        <p:blipFill>
          <a:blip r:embed="rId5"/>
          <a:stretch>
            <a:fillRect/>
          </a:stretch>
        </p:blipFill>
        <p:spPr>
          <a:xfrm>
            <a:off x="3606800" y="3289300"/>
            <a:ext cx="304800" cy="304800"/>
          </a:xfrm>
          <a:prstGeom prst="rect">
            <a:avLst/>
          </a:prstGeom>
          <a:ln w="12700">
            <a:miter lim="400000"/>
          </a:ln>
        </p:spPr>
      </p:pic>
      <p:pic>
        <p:nvPicPr>
          <p:cNvPr id="363" name="Graphic 80" descr="Graphic 80"/>
          <p:cNvPicPr>
            <a:picLocks noChangeAspect="1"/>
          </p:cNvPicPr>
          <p:nvPr/>
        </p:nvPicPr>
        <p:blipFill>
          <a:blip r:embed="rId6"/>
          <a:stretch>
            <a:fillRect/>
          </a:stretch>
        </p:blipFill>
        <p:spPr>
          <a:xfrm>
            <a:off x="6426200" y="3289300"/>
            <a:ext cx="304800" cy="304800"/>
          </a:xfrm>
          <a:prstGeom prst="rect">
            <a:avLst/>
          </a:prstGeom>
          <a:ln w="12700">
            <a:miter lim="400000"/>
          </a:ln>
        </p:spPr>
      </p:pic>
      <p:pic>
        <p:nvPicPr>
          <p:cNvPr id="364" name="Graphic 60" descr="Graphic 60"/>
          <p:cNvPicPr>
            <a:picLocks noChangeAspect="1"/>
          </p:cNvPicPr>
          <p:nvPr/>
        </p:nvPicPr>
        <p:blipFill>
          <a:blip r:embed="rId7"/>
          <a:stretch>
            <a:fillRect/>
          </a:stretch>
        </p:blipFill>
        <p:spPr>
          <a:xfrm>
            <a:off x="9144000" y="3289300"/>
            <a:ext cx="304800" cy="3048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68" name="TextBox 19"/>
          <p:cNvSpPr txBox="1"/>
          <p:nvPr/>
        </p:nvSpPr>
        <p:spPr>
          <a:xfrm>
            <a:off x="643224" y="561848"/>
            <a:ext cx="8753910" cy="275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500" spc="-15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a:t>
            </a:r>
            <a:r>
              <a:rPr dirty="0" err="1">
                <a:latin typeface="Inter" panose="02000503000000020004" pitchFamily="2" charset="0"/>
                <a:ea typeface="Inter" panose="02000503000000020004" pitchFamily="2" charset="0"/>
              </a:rPr>
              <a:t>Cybernetica</a:t>
            </a:r>
            <a:r>
              <a:rPr dirty="0">
                <a:latin typeface="Inter" panose="02000503000000020004" pitchFamily="2" charset="0"/>
                <a:ea typeface="Inter" panose="02000503000000020004" pitchFamily="2" charset="0"/>
              </a:rPr>
              <a:t> has been a leader in its sector and has demonstrated its ability to transform the Estonian state initially and then to support other territories in managing the </a:t>
            </a:r>
            <a:r>
              <a:rPr dirty="0" err="1">
                <a:latin typeface="Inter" panose="02000503000000020004" pitchFamily="2" charset="0"/>
                <a:ea typeface="Inter" panose="02000503000000020004" pitchFamily="2" charset="0"/>
              </a:rPr>
              <a:t>digitalisation</a:t>
            </a:r>
            <a:r>
              <a:rPr dirty="0">
                <a:latin typeface="Inter" panose="02000503000000020004" pitchFamily="2" charset="0"/>
                <a:ea typeface="Inter" panose="02000503000000020004" pitchFamily="2" charset="0"/>
              </a:rPr>
              <a:t> of public and private services.”</a:t>
            </a:r>
          </a:p>
        </p:txBody>
      </p:sp>
      <p:sp>
        <p:nvSpPr>
          <p:cNvPr id="369" name="Straight Connector 10"/>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370" name="TextBox 4"/>
          <p:cNvSpPr txBox="1"/>
          <p:nvPr/>
        </p:nvSpPr>
        <p:spPr>
          <a:xfrm>
            <a:off x="643224" y="5131311"/>
            <a:ext cx="10434975" cy="624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500" spc="-15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 </a:t>
            </a:r>
            <a:r>
              <a:rPr dirty="0" err="1">
                <a:latin typeface="Inter" panose="02000503000000020004" pitchFamily="2" charset="0"/>
                <a:ea typeface="Inter" panose="02000503000000020004" pitchFamily="2" charset="0"/>
              </a:rPr>
              <a:t>Nout</a:t>
            </a:r>
            <a:r>
              <a:rPr dirty="0">
                <a:latin typeface="Inter" panose="02000503000000020004" pitchFamily="2" charset="0"/>
                <a:ea typeface="Inter" panose="02000503000000020004" pitchFamily="2" charset="0"/>
              </a:rPr>
              <a:t>' </a:t>
            </a:r>
            <a:r>
              <a:rPr dirty="0" err="1">
                <a:latin typeface="Inter" panose="02000503000000020004" pitchFamily="2" charset="0"/>
                <a:ea typeface="Inter" panose="02000503000000020004" pitchFamily="2" charset="0"/>
              </a:rPr>
              <a:t>Futur</a:t>
            </a:r>
            <a:r>
              <a:rPr dirty="0">
                <a:latin typeface="Inter" panose="02000503000000020004" pitchFamily="2" charset="0"/>
                <a:ea typeface="Inter" panose="02000503000000020004" pitchFamily="2" charset="0"/>
              </a:rPr>
              <a:t>, La Réunion, overseas territory of France</a:t>
            </a:r>
          </a:p>
        </p:txBody>
      </p:sp>
      <p:pic>
        <p:nvPicPr>
          <p:cNvPr id="371" name="Graphic 6" descr="Graphic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3" name="TextBox 13"/>
          <p:cNvSpPr txBox="1"/>
          <p:nvPr/>
        </p:nvSpPr>
        <p:spPr>
          <a:xfrm>
            <a:off x="6553979" y="894716"/>
            <a:ext cx="5169207" cy="2225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Ukraine: secure data exchange </a:t>
            </a:r>
            <a:r>
              <a:rPr dirty="0" err="1">
                <a:latin typeface="+mj-lt"/>
              </a:rPr>
              <a:t>Trembita</a:t>
            </a:r>
            <a:endParaRPr dirty="0">
              <a:latin typeface="+mj-lt"/>
            </a:endParaRPr>
          </a:p>
        </p:txBody>
      </p:sp>
      <p:sp>
        <p:nvSpPr>
          <p:cNvPr id="374" name="TextBox 19"/>
          <p:cNvSpPr txBox="1"/>
          <p:nvPr/>
        </p:nvSpPr>
        <p:spPr>
          <a:xfrm>
            <a:off x="6553979" y="3223518"/>
            <a:ext cx="5406556"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With the population of 44.8 million, Ukraine is the largest nation-wide case study of </a:t>
            </a:r>
            <a:r>
              <a:rPr dirty="0" err="1">
                <a:latin typeface="Inter" panose="02000503000000020004" pitchFamily="2" charset="0"/>
                <a:ea typeface="Inter" panose="02000503000000020004" pitchFamily="2" charset="0"/>
              </a:rPr>
              <a:t>Cybernetica’s</a:t>
            </a:r>
            <a:r>
              <a:rPr dirty="0">
                <a:latin typeface="Inter" panose="02000503000000020004" pitchFamily="2" charset="0"/>
                <a:ea typeface="Inter" panose="02000503000000020004" pitchFamily="2" charset="0"/>
              </a:rPr>
              <a:t> data exchange:</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Around 180 different electronic interactions and services with more than a million data exchanges monthly. </a:t>
            </a: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Bettering public service delivery, empowering local municipalities with e-services, reducing the number of state registers. </a:t>
            </a:r>
          </a:p>
        </p:txBody>
      </p:sp>
      <p:sp>
        <p:nvSpPr>
          <p:cNvPr id="375"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76"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Partnership active since 2017</a:t>
            </a:r>
            <a:r>
              <a:rPr lang="et-EE" dirty="0">
                <a:latin typeface="Inter" panose="02000503000000020004" pitchFamily="2" charset="0"/>
                <a:ea typeface="Inter" panose="02000503000000020004" pitchFamily="2" charset="0"/>
              </a:rPr>
              <a:t>.</a:t>
            </a:r>
            <a:endParaRPr dirty="0">
              <a:latin typeface="Inter" panose="02000503000000020004" pitchFamily="2" charset="0"/>
              <a:ea typeface="Inter" panose="02000503000000020004" pitchFamily="2" charset="0"/>
            </a:endParaRPr>
          </a:p>
        </p:txBody>
      </p:sp>
      <p:pic>
        <p:nvPicPr>
          <p:cNvPr id="377" name="sheraz-shaikh-HwkeYUhudoY-unsplash.jpg" descr="sheraz-shaikh-HwkeYUhudoY-unsplas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9" name="TextBox 13"/>
          <p:cNvSpPr txBox="1"/>
          <p:nvPr/>
        </p:nvSpPr>
        <p:spPr>
          <a:xfrm>
            <a:off x="6553979" y="894716"/>
            <a:ext cx="5169207"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Partnerships in Tunisia</a:t>
            </a:r>
          </a:p>
        </p:txBody>
      </p:sp>
      <p:sp>
        <p:nvSpPr>
          <p:cNvPr id="380" name="TextBox 19"/>
          <p:cNvSpPr txBox="1"/>
          <p:nvPr/>
        </p:nvSpPr>
        <p:spPr>
          <a:xfrm>
            <a:off x="6553979" y="3259434"/>
            <a:ext cx="5169207"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Interoperability project funded by USAID and Chemoni</a:t>
            </a:r>
            <a:r>
              <a:rPr lang="en-US" dirty="0">
                <a:latin typeface="Inter" panose="02000503000000020004" pitchFamily="2" charset="0"/>
                <a:ea typeface="Inter" panose="02000503000000020004" pitchFamily="2" charset="0"/>
              </a:rPr>
              <a:t>cs</a:t>
            </a:r>
            <a:r>
              <a:rPr dirty="0">
                <a:latin typeface="Inter" panose="02000503000000020004" pitchFamily="2" charset="0"/>
                <a:ea typeface="Inter" panose="02000503000000020004" pitchFamily="2" charset="0"/>
              </a:rPr>
              <a:t>:</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Secure data exchange platform to connect 12 ministries.</a:t>
            </a: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Change management and stakeholder training. </a:t>
            </a:r>
          </a:p>
        </p:txBody>
      </p:sp>
      <p:sp>
        <p:nvSpPr>
          <p:cNvPr id="381"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82"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Partnership active since 2019</a:t>
            </a:r>
            <a:r>
              <a:rPr lang="et-EE" dirty="0">
                <a:latin typeface="Inter" panose="02000503000000020004" pitchFamily="2" charset="0"/>
                <a:ea typeface="Inter" panose="02000503000000020004" pitchFamily="2" charset="0"/>
              </a:rPr>
              <a:t>.</a:t>
            </a:r>
            <a:endParaRPr dirty="0">
              <a:latin typeface="Inter" panose="02000503000000020004" pitchFamily="2" charset="0"/>
              <a:ea typeface="Inter" panose="02000503000000020004" pitchFamily="2" charset="0"/>
            </a:endParaRPr>
          </a:p>
        </p:txBody>
      </p:sp>
      <p:pic>
        <p:nvPicPr>
          <p:cNvPr id="383" name="adrian-dascal-T8hHGYswGtw-unsplash.jpg" descr="adrian-dascal-T8hHGYswGtw-unsplas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5" name="TextBox 13"/>
          <p:cNvSpPr txBox="1"/>
          <p:nvPr/>
        </p:nvSpPr>
        <p:spPr>
          <a:xfrm>
            <a:off x="6553979" y="894716"/>
            <a:ext cx="5169207"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Partnership with Sumitomo Mitsui Trust Bank &amp; NEC</a:t>
            </a:r>
          </a:p>
        </p:txBody>
      </p:sp>
      <p:sp>
        <p:nvSpPr>
          <p:cNvPr id="386" name="TextBox 19"/>
          <p:cNvSpPr txBox="1"/>
          <p:nvPr/>
        </p:nvSpPr>
        <p:spPr>
          <a:xfrm>
            <a:off x="6553979" y="3661309"/>
            <a:ext cx="5169207"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Interoperability for SMTB, one of the largest trust banks in Asia, and ICT corporation NEC:</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Series of </a:t>
            </a:r>
            <a:r>
              <a:rPr dirty="0" err="1">
                <a:latin typeface="Inter" panose="02000503000000020004" pitchFamily="2" charset="0"/>
                <a:ea typeface="Inter" panose="02000503000000020004" pitchFamily="2" charset="0"/>
              </a:rPr>
              <a:t>PoCs</a:t>
            </a:r>
            <a:r>
              <a:rPr dirty="0">
                <a:latin typeface="Inter" panose="02000503000000020004" pitchFamily="2" charset="0"/>
                <a:ea typeface="Inter" panose="02000503000000020004" pitchFamily="2" charset="0"/>
              </a:rPr>
              <a:t> to connect various public and private service providers to secure data exchange. </a:t>
            </a: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New and unique features such as data management for the individual.</a:t>
            </a:r>
          </a:p>
        </p:txBody>
      </p:sp>
      <p:sp>
        <p:nvSpPr>
          <p:cNvPr id="387"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388"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Partnerships active since 2018</a:t>
            </a:r>
            <a:r>
              <a:rPr lang="et-EE" dirty="0">
                <a:latin typeface="Inter" panose="02000503000000020004" pitchFamily="2" charset="0"/>
                <a:ea typeface="Inter" panose="02000503000000020004" pitchFamily="2" charset="0"/>
              </a:rPr>
              <a:t>.</a:t>
            </a:r>
            <a:endParaRPr dirty="0">
              <a:latin typeface="Inter" panose="02000503000000020004" pitchFamily="2" charset="0"/>
              <a:ea typeface="Inter" panose="02000503000000020004" pitchFamily="2" charset="0"/>
            </a:endParaRPr>
          </a:p>
        </p:txBody>
      </p:sp>
      <p:pic>
        <p:nvPicPr>
          <p:cNvPr id="389" name="pexels-evgeny-tchebotarev-2187427.jpg" descr="pexels-evgeny-tchebotarev-218742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Picture 6" descr="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23" y="-91423"/>
            <a:ext cx="12277209" cy="7768205"/>
          </a:xfrm>
          <a:prstGeom prst="rect">
            <a:avLst/>
          </a:prstGeom>
          <a:ln w="12700">
            <a:miter lim="400000"/>
          </a:ln>
        </p:spPr>
      </p:pic>
      <p:sp>
        <p:nvSpPr>
          <p:cNvPr id="392" name="TextBox 13"/>
          <p:cNvSpPr txBox="1"/>
          <p:nvPr/>
        </p:nvSpPr>
        <p:spPr>
          <a:xfrm>
            <a:off x="618690" y="786294"/>
            <a:ext cx="7598438" cy="1131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7500" b="1" spc="-150">
                <a:solidFill>
                  <a:srgbClr val="F2F2F2"/>
                </a:solidFill>
                <a:latin typeface="Inter Semi Bold"/>
                <a:ea typeface="Inter Semi Bold"/>
                <a:cs typeface="Inter Semi Bold"/>
                <a:sym typeface="Inter Semi Bold"/>
              </a:defRPr>
            </a:lvl1pPr>
          </a:lstStyle>
          <a:p>
            <a:r>
              <a:rPr dirty="0">
                <a:latin typeface="+mj-lt"/>
              </a:rPr>
              <a:t>Cybersecurity</a:t>
            </a:r>
          </a:p>
        </p:txBody>
      </p:sp>
      <p:sp>
        <p:nvSpPr>
          <p:cNvPr id="393" name="Straight Connector 9"/>
          <p:cNvSpPr/>
          <p:nvPr/>
        </p:nvSpPr>
        <p:spPr>
          <a:xfrm>
            <a:off x="-216131" y="1231599"/>
            <a:ext cx="520195" cy="3"/>
          </a:xfrm>
          <a:prstGeom prst="line">
            <a:avLst/>
          </a:prstGeom>
          <a:ln w="12700">
            <a:solidFill>
              <a:schemeClr val="accent1"/>
            </a:solidFill>
            <a:miter/>
          </a:ln>
        </p:spPr>
        <p:txBody>
          <a:bodyPr lIns="45718" tIns="45718" rIns="45718" bIns="45718"/>
          <a:lstStyle/>
          <a:p>
            <a:endParaRPr/>
          </a:p>
        </p:txBody>
      </p:sp>
      <p:sp>
        <p:nvSpPr>
          <p:cNvPr id="394"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395" name="TextBox 12"/>
          <p:cNvSpPr txBox="1"/>
          <p:nvPr/>
        </p:nvSpPr>
        <p:spPr>
          <a:xfrm>
            <a:off x="533745" y="4719825"/>
            <a:ext cx="7607604"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2400">
                <a:solidFill>
                  <a:srgbClr val="F2F2F2"/>
                </a:solidFill>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Cybersecurity ensured by experts incapable of building insecure systems.</a:t>
            </a:r>
          </a:p>
        </p:txBody>
      </p:sp>
      <p:pic>
        <p:nvPicPr>
          <p:cNvPr id="396"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98" name="TextBox 13"/>
          <p:cNvSpPr txBox="1"/>
          <p:nvPr/>
        </p:nvSpPr>
        <p:spPr>
          <a:xfrm>
            <a:off x="533746" y="531254"/>
            <a:ext cx="8309151"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spc="-150">
                <a:latin typeface="Inter"/>
                <a:ea typeface="Inter"/>
                <a:cs typeface="Inter"/>
                <a:sym typeface="Inter SemiBold"/>
              </a:defRPr>
            </a:lvl1pPr>
          </a:lstStyle>
          <a:p>
            <a:r>
              <a:rPr dirty="0">
                <a:latin typeface="+mj-lt"/>
              </a:rPr>
              <a:t>Cybersecurity as a service</a:t>
            </a:r>
          </a:p>
        </p:txBody>
      </p:sp>
      <p:sp>
        <p:nvSpPr>
          <p:cNvPr id="399"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00"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01"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02"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03"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04" name="TextBox 21"/>
          <p:cNvSpPr txBox="1"/>
          <p:nvPr/>
        </p:nvSpPr>
        <p:spPr>
          <a:xfrm>
            <a:off x="756637" y="3953291"/>
            <a:ext cx="2310533"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Security compliant with the highest standards has always been deeply ingrained in what we do.</a:t>
            </a:r>
          </a:p>
        </p:txBody>
      </p:sp>
      <p:sp>
        <p:nvSpPr>
          <p:cNvPr id="405" name="TextBox 27"/>
          <p:cNvSpPr txBox="1"/>
          <p:nvPr/>
        </p:nvSpPr>
        <p:spPr>
          <a:xfrm>
            <a:off x="3610867" y="3923455"/>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Service portfolio includes: asset inventory, vulnerability assessment, penetration testing.</a:t>
            </a:r>
          </a:p>
        </p:txBody>
      </p:sp>
      <p:sp>
        <p:nvSpPr>
          <p:cNvPr id="406" name="TextBox 29"/>
          <p:cNvSpPr txBox="1"/>
          <p:nvPr/>
        </p:nvSpPr>
        <p:spPr>
          <a:xfrm>
            <a:off x="6345754" y="4172754"/>
            <a:ext cx="2423143"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Public projects include: cyber threat intelligence sharing platform between Estonia and the USA.</a:t>
            </a:r>
          </a:p>
        </p:txBody>
      </p:sp>
      <p:sp>
        <p:nvSpPr>
          <p:cNvPr id="407"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08" name="TextBox 33"/>
          <p:cNvSpPr txBox="1"/>
          <p:nvPr/>
        </p:nvSpPr>
        <p:spPr>
          <a:xfrm>
            <a:off x="9122205" y="3923454"/>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Public projects include: European cyber situational awareness platform for military end-users. </a:t>
            </a:r>
          </a:p>
        </p:txBody>
      </p:sp>
      <p:pic>
        <p:nvPicPr>
          <p:cNvPr id="409" name="Graphic 22" descr="Graphic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410" name="Graphic 120" descr="Graphic 120"/>
          <p:cNvPicPr>
            <a:picLocks noChangeAspect="1"/>
          </p:cNvPicPr>
          <p:nvPr/>
        </p:nvPicPr>
        <p:blipFill>
          <a:blip r:embed="rId4"/>
          <a:stretch>
            <a:fillRect/>
          </a:stretch>
        </p:blipFill>
        <p:spPr>
          <a:xfrm>
            <a:off x="774700" y="3289300"/>
            <a:ext cx="304800" cy="304800"/>
          </a:xfrm>
          <a:prstGeom prst="rect">
            <a:avLst/>
          </a:prstGeom>
          <a:ln w="12700">
            <a:miter lim="400000"/>
          </a:ln>
        </p:spPr>
      </p:pic>
      <p:pic>
        <p:nvPicPr>
          <p:cNvPr id="411" name="Graphic 22" descr="Graphic 22"/>
          <p:cNvPicPr>
            <a:picLocks noChangeAspect="1"/>
          </p:cNvPicPr>
          <p:nvPr/>
        </p:nvPicPr>
        <p:blipFill>
          <a:blip r:embed="rId5"/>
          <a:stretch>
            <a:fillRect/>
          </a:stretch>
        </p:blipFill>
        <p:spPr>
          <a:xfrm>
            <a:off x="3606800" y="3289300"/>
            <a:ext cx="304800" cy="304800"/>
          </a:xfrm>
          <a:prstGeom prst="rect">
            <a:avLst/>
          </a:prstGeom>
          <a:ln w="12700">
            <a:miter lim="400000"/>
          </a:ln>
        </p:spPr>
      </p:pic>
      <p:pic>
        <p:nvPicPr>
          <p:cNvPr id="412" name="Graphic 44" descr="Graphic 44"/>
          <p:cNvPicPr>
            <a:picLocks noChangeAspect="1"/>
          </p:cNvPicPr>
          <p:nvPr/>
        </p:nvPicPr>
        <p:blipFill>
          <a:blip r:embed="rId6"/>
          <a:stretch>
            <a:fillRect/>
          </a:stretch>
        </p:blipFill>
        <p:spPr>
          <a:xfrm>
            <a:off x="6426200" y="3289300"/>
            <a:ext cx="304800" cy="304800"/>
          </a:xfrm>
          <a:prstGeom prst="rect">
            <a:avLst/>
          </a:prstGeom>
          <a:ln w="12700">
            <a:miter lim="400000"/>
          </a:ln>
        </p:spPr>
      </p:pic>
      <p:pic>
        <p:nvPicPr>
          <p:cNvPr id="413" name="Graphic 106" descr="Graphic 106"/>
          <p:cNvPicPr>
            <a:picLocks noChangeAspect="1"/>
          </p:cNvPicPr>
          <p:nvPr/>
        </p:nvPicPr>
        <p:blipFill>
          <a:blip r:embed="rId7"/>
          <a:stretch>
            <a:fillRect/>
          </a:stretch>
        </p:blipFill>
        <p:spPr>
          <a:xfrm>
            <a:off x="9144000" y="3289300"/>
            <a:ext cx="304800" cy="3048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icture 6" descr="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
            <a:ext cx="12192004" cy="6858001"/>
          </a:xfrm>
          <a:prstGeom prst="rect">
            <a:avLst/>
          </a:prstGeom>
          <a:ln w="12700">
            <a:miter lim="400000"/>
          </a:ln>
        </p:spPr>
      </p:pic>
      <p:sp>
        <p:nvSpPr>
          <p:cNvPr id="418" name="TextBox 13"/>
          <p:cNvSpPr txBox="1"/>
          <p:nvPr/>
        </p:nvSpPr>
        <p:spPr>
          <a:xfrm>
            <a:off x="618690" y="786295"/>
            <a:ext cx="7598438"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7500" b="1" spc="-150">
                <a:latin typeface="Inter Semi Bold"/>
                <a:ea typeface="Inter Semi Bold"/>
                <a:cs typeface="Inter Semi Bold"/>
                <a:sym typeface="Inter Semi Bold"/>
              </a:defRPr>
            </a:lvl1pPr>
          </a:lstStyle>
          <a:p>
            <a:r>
              <a:rPr dirty="0">
                <a:latin typeface="+mj-lt"/>
              </a:rPr>
              <a:t>Privacy enhancement</a:t>
            </a:r>
          </a:p>
        </p:txBody>
      </p:sp>
      <p:sp>
        <p:nvSpPr>
          <p:cNvPr id="419" name="Straight Connector 9"/>
          <p:cNvSpPr/>
          <p:nvPr/>
        </p:nvSpPr>
        <p:spPr>
          <a:xfrm>
            <a:off x="-2" y="1231600"/>
            <a:ext cx="304065" cy="1"/>
          </a:xfrm>
          <a:prstGeom prst="line">
            <a:avLst/>
          </a:prstGeom>
          <a:ln w="12700">
            <a:solidFill>
              <a:schemeClr val="accent1"/>
            </a:solidFill>
            <a:miter/>
          </a:ln>
        </p:spPr>
        <p:txBody>
          <a:bodyPr lIns="45718" tIns="45718" rIns="45718" bIns="45718"/>
          <a:lstStyle/>
          <a:p>
            <a:endParaRPr/>
          </a:p>
        </p:txBody>
      </p:sp>
      <p:sp>
        <p:nvSpPr>
          <p:cNvPr id="420"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421" name="TextBox 12"/>
          <p:cNvSpPr txBox="1"/>
          <p:nvPr/>
        </p:nvSpPr>
        <p:spPr>
          <a:xfrm>
            <a:off x="533745" y="4719825"/>
            <a:ext cx="7607604" cy="82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sz="2400">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Privacy-preserving analysis </a:t>
            </a:r>
            <a:br>
              <a:rPr dirty="0">
                <a:latin typeface="Inter" panose="02000503000000020004" pitchFamily="2" charset="0"/>
                <a:ea typeface="Inter" panose="02000503000000020004" pitchFamily="2" charset="0"/>
              </a:rPr>
            </a:br>
            <a:r>
              <a:rPr dirty="0">
                <a:latin typeface="Inter" panose="02000503000000020004" pitchFamily="2" charset="0"/>
                <a:ea typeface="Inter" panose="02000503000000020004" pitchFamily="2" charset="0"/>
              </a:rPr>
              <a:t>of confidential datasets.</a:t>
            </a:r>
          </a:p>
        </p:txBody>
      </p:sp>
      <p:pic>
        <p:nvPicPr>
          <p:cNvPr id="422"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24" name="TextBox 13"/>
          <p:cNvSpPr txBox="1"/>
          <p:nvPr/>
        </p:nvSpPr>
        <p:spPr>
          <a:xfrm>
            <a:off x="533746" y="531254"/>
            <a:ext cx="8309151"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spc="-150">
                <a:latin typeface="Inter"/>
                <a:ea typeface="Inter"/>
                <a:cs typeface="Inter"/>
                <a:sym typeface="Inter SemiBold"/>
              </a:defRPr>
            </a:lvl1pPr>
          </a:lstStyle>
          <a:p>
            <a:r>
              <a:rPr dirty="0">
                <a:latin typeface="+mj-lt"/>
              </a:rPr>
              <a:t>Privacy preserving technology </a:t>
            </a:r>
            <a:r>
              <a:rPr dirty="0" err="1">
                <a:latin typeface="+mj-lt"/>
              </a:rPr>
              <a:t>Sharemind</a:t>
            </a:r>
            <a:endParaRPr dirty="0">
              <a:latin typeface="+mj-lt"/>
            </a:endParaRPr>
          </a:p>
        </p:txBody>
      </p:sp>
      <p:sp>
        <p:nvSpPr>
          <p:cNvPr id="425"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26"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27"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28"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29"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30" name="TextBox 21"/>
          <p:cNvSpPr txBox="1"/>
          <p:nvPr/>
        </p:nvSpPr>
        <p:spPr>
          <a:xfrm>
            <a:off x="756637" y="4193321"/>
            <a:ext cx="2310533"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Analysis of confidential data without compromising privacy.</a:t>
            </a:r>
          </a:p>
        </p:txBody>
      </p:sp>
      <p:sp>
        <p:nvSpPr>
          <p:cNvPr id="431" name="TextBox 27"/>
          <p:cNvSpPr txBox="1"/>
          <p:nvPr/>
        </p:nvSpPr>
        <p:spPr>
          <a:xfrm>
            <a:off x="3610867" y="3923455"/>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A database and analytics system that works on encrypted data without decrypting it. </a:t>
            </a:r>
          </a:p>
        </p:txBody>
      </p:sp>
      <p:sp>
        <p:nvSpPr>
          <p:cNvPr id="432" name="TextBox 29"/>
          <p:cNvSpPr txBox="1"/>
          <p:nvPr/>
        </p:nvSpPr>
        <p:spPr>
          <a:xfrm>
            <a:off x="6345754" y="4422053"/>
            <a:ext cx="2423143" cy="1089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All computations and results follow set policies and are fully auditable. </a:t>
            </a:r>
          </a:p>
        </p:txBody>
      </p:sp>
      <p:sp>
        <p:nvSpPr>
          <p:cNvPr id="433"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34" name="TextBox 33"/>
          <p:cNvSpPr txBox="1"/>
          <p:nvPr/>
        </p:nvSpPr>
        <p:spPr>
          <a:xfrm>
            <a:off x="9122205" y="3923454"/>
            <a:ext cx="2254597" cy="158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Allows linking of confidential databases, for example, for financial analytics or to prevent fraud.</a:t>
            </a:r>
          </a:p>
        </p:txBody>
      </p:sp>
      <p:pic>
        <p:nvPicPr>
          <p:cNvPr id="435" name="Graphic 22" descr="Graphic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436" name="Graphic 88" descr="Graphic 88"/>
          <p:cNvPicPr>
            <a:picLocks noChangeAspect="1"/>
          </p:cNvPicPr>
          <p:nvPr/>
        </p:nvPicPr>
        <p:blipFill>
          <a:blip r:embed="rId4"/>
          <a:stretch>
            <a:fillRect/>
          </a:stretch>
        </p:blipFill>
        <p:spPr>
          <a:xfrm>
            <a:off x="774700" y="3289300"/>
            <a:ext cx="304800" cy="304800"/>
          </a:xfrm>
          <a:prstGeom prst="rect">
            <a:avLst/>
          </a:prstGeom>
          <a:ln w="12700">
            <a:miter lim="400000"/>
          </a:ln>
        </p:spPr>
      </p:pic>
      <p:pic>
        <p:nvPicPr>
          <p:cNvPr id="437" name="Graphic 82" descr="Graphic 82"/>
          <p:cNvPicPr>
            <a:picLocks noChangeAspect="1"/>
          </p:cNvPicPr>
          <p:nvPr/>
        </p:nvPicPr>
        <p:blipFill>
          <a:blip r:embed="rId5"/>
          <a:stretch>
            <a:fillRect/>
          </a:stretch>
        </p:blipFill>
        <p:spPr>
          <a:xfrm>
            <a:off x="3606800" y="3289300"/>
            <a:ext cx="304800" cy="304800"/>
          </a:xfrm>
          <a:prstGeom prst="rect">
            <a:avLst/>
          </a:prstGeom>
          <a:ln w="12700">
            <a:miter lim="400000"/>
          </a:ln>
        </p:spPr>
      </p:pic>
      <p:pic>
        <p:nvPicPr>
          <p:cNvPr id="438" name="Graphic 46" descr="Graphic 46"/>
          <p:cNvPicPr>
            <a:picLocks noChangeAspect="1"/>
          </p:cNvPicPr>
          <p:nvPr/>
        </p:nvPicPr>
        <p:blipFill>
          <a:blip r:embed="rId6"/>
          <a:stretch>
            <a:fillRect/>
          </a:stretch>
        </p:blipFill>
        <p:spPr>
          <a:xfrm>
            <a:off x="6426200" y="3289300"/>
            <a:ext cx="304800" cy="304800"/>
          </a:xfrm>
          <a:prstGeom prst="rect">
            <a:avLst/>
          </a:prstGeom>
          <a:ln w="12700">
            <a:miter lim="400000"/>
          </a:ln>
        </p:spPr>
      </p:pic>
      <p:pic>
        <p:nvPicPr>
          <p:cNvPr id="439" name="Graphic 48" descr="Graphic 48"/>
          <p:cNvPicPr>
            <a:picLocks noChangeAspect="1"/>
          </p:cNvPicPr>
          <p:nvPr/>
        </p:nvPicPr>
        <p:blipFill>
          <a:blip r:embed="rId7"/>
          <a:stretch>
            <a:fillRect/>
          </a:stretch>
        </p:blipFill>
        <p:spPr>
          <a:xfrm>
            <a:off x="9144000" y="3289300"/>
            <a:ext cx="304800" cy="3048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43" name="TextBox 13"/>
          <p:cNvSpPr txBox="1"/>
          <p:nvPr/>
        </p:nvSpPr>
        <p:spPr>
          <a:xfrm>
            <a:off x="6553979" y="894716"/>
            <a:ext cx="5169207"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Proof of concept with EUROSTAT</a:t>
            </a:r>
          </a:p>
        </p:txBody>
      </p:sp>
      <p:sp>
        <p:nvSpPr>
          <p:cNvPr id="444" name="TextBox 19"/>
          <p:cNvSpPr txBox="1"/>
          <p:nvPr/>
        </p:nvSpPr>
        <p:spPr>
          <a:xfrm>
            <a:off x="6553979" y="3233817"/>
            <a:ext cx="5169207"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A privacy preserving approach to computing statistics from sensitive data:</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marL="180472" indent="-180472">
              <a:buSzPct val="100000"/>
              <a:buChar cha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Proved the feasibility of producing statistics from mobile network operator data while preserving the anonymity of mobile phone users.</a:t>
            </a:r>
          </a:p>
          <a:p>
            <a:pPr marL="180472" indent="-180472">
              <a:buSzPct val="100000"/>
              <a:buChar char="•"/>
              <a:defRPr>
                <a:latin typeface="Inter Regular"/>
                <a:ea typeface="Inter Regular"/>
                <a:cs typeface="Inter Regular"/>
                <a:sym typeface="Inter Regular"/>
              </a:defRPr>
            </a:pPr>
            <a:r>
              <a:rPr dirty="0" err="1">
                <a:latin typeface="Inter" panose="02000503000000020004" pitchFamily="2" charset="0"/>
                <a:ea typeface="Inter" panose="02000503000000020004" pitchFamily="2" charset="0"/>
              </a:rPr>
              <a:t>Cybernetica’s</a:t>
            </a:r>
            <a:r>
              <a:rPr dirty="0">
                <a:latin typeface="Inter" panose="02000503000000020004" pitchFamily="2" charset="0"/>
                <a:ea typeface="Inter" panose="02000503000000020004" pitchFamily="2" charset="0"/>
              </a:rPr>
              <a:t> </a:t>
            </a:r>
            <a:r>
              <a:rPr dirty="0" err="1">
                <a:latin typeface="Inter" panose="02000503000000020004" pitchFamily="2" charset="0"/>
                <a:ea typeface="Inter" panose="02000503000000020004" pitchFamily="2" charset="0"/>
              </a:rPr>
              <a:t>Sharemind</a:t>
            </a:r>
            <a:r>
              <a:rPr dirty="0">
                <a:latin typeface="Inter" panose="02000503000000020004" pitchFamily="2" charset="0"/>
                <a:ea typeface="Inter" panose="02000503000000020004" pitchFamily="2" charset="0"/>
              </a:rPr>
              <a:t> HI was used for the research in partnership with Intel.</a:t>
            </a:r>
          </a:p>
        </p:txBody>
      </p:sp>
      <p:sp>
        <p:nvSpPr>
          <p:cNvPr id="445" name="Straight Connector 9"/>
          <p:cNvSpPr/>
          <p:nvPr/>
        </p:nvSpPr>
        <p:spPr>
          <a:xfrm>
            <a:off x="6101934" y="1231600"/>
            <a:ext cx="304065"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46" name="TextBox 6"/>
          <p:cNvSpPr txBox="1"/>
          <p:nvPr/>
        </p:nvSpPr>
        <p:spPr>
          <a:xfrm>
            <a:off x="6553979" y="6170831"/>
            <a:ext cx="3211709"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1200">
                <a:latin typeface="Inter Regular"/>
                <a:ea typeface="Inter Regular"/>
                <a:cs typeface="Inter Regular"/>
                <a:sym typeface="Inter Regular"/>
              </a:defRPr>
            </a:lvl1pPr>
          </a:lstStyle>
          <a:p>
            <a:r>
              <a:rPr dirty="0"/>
              <a:t>Project completed in 2021</a:t>
            </a:r>
            <a:r>
              <a:rPr lang="et-EE" dirty="0"/>
              <a:t>.</a:t>
            </a:r>
            <a:endParaRPr dirty="0"/>
          </a:p>
        </p:txBody>
      </p:sp>
      <p:pic>
        <p:nvPicPr>
          <p:cNvPr id="447" name="nasa-Q1p7bh3SHj8-unsplash.jpg" descr="nasa-Q1p7bh3SHj8-unsplash.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6096004" cy="685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5" name="Rounded Rectangle 19"/>
          <p:cNvSpPr/>
          <p:nvPr/>
        </p:nvSpPr>
        <p:spPr>
          <a:xfrm>
            <a:off x="3384198" y="2485489"/>
            <a:ext cx="2608247" cy="3085277"/>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116" name="Rounded Rectangle 23"/>
          <p:cNvSpPr/>
          <p:nvPr/>
        </p:nvSpPr>
        <p:spPr>
          <a:xfrm>
            <a:off x="6160615" y="2485489"/>
            <a:ext cx="2608247" cy="3085277"/>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117" name="Rounded Rectangle 28"/>
          <p:cNvSpPr/>
          <p:nvPr/>
        </p:nvSpPr>
        <p:spPr>
          <a:xfrm>
            <a:off x="8937034" y="2476563"/>
            <a:ext cx="2608247" cy="3085277"/>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118" name="Rounded Rectangle 1"/>
          <p:cNvSpPr/>
          <p:nvPr/>
        </p:nvSpPr>
        <p:spPr>
          <a:xfrm>
            <a:off x="607780" y="2485489"/>
            <a:ext cx="2608247" cy="3085277"/>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119" name="TextBox 7"/>
          <p:cNvSpPr txBox="1"/>
          <p:nvPr/>
        </p:nvSpPr>
        <p:spPr>
          <a:xfrm>
            <a:off x="533744" y="517769"/>
            <a:ext cx="5516536"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3500" b="1">
                <a:latin typeface="Inter Semi Bold"/>
                <a:ea typeface="Inter Semi Bold"/>
                <a:cs typeface="Inter Semi Bold"/>
                <a:sym typeface="Inter Semi Bold"/>
              </a:defRPr>
            </a:lvl1pPr>
          </a:lstStyle>
          <a:p>
            <a:r>
              <a:rPr dirty="0">
                <a:latin typeface="Inter" panose="02000503000000020004" pitchFamily="2" charset="0"/>
                <a:ea typeface="Inter" panose="02000503000000020004" pitchFamily="2" charset="0"/>
              </a:rPr>
              <a:t>Essential facts</a:t>
            </a:r>
          </a:p>
        </p:txBody>
      </p:sp>
      <p:pic>
        <p:nvPicPr>
          <p:cNvPr id="120" name="Graphic 3" descr="Graphic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589387" y="2668725"/>
            <a:ext cx="404611" cy="404611"/>
          </a:xfrm>
          <a:prstGeom prst="rect">
            <a:avLst/>
          </a:prstGeom>
          <a:ln w="12700">
            <a:miter lim="400000"/>
          </a:ln>
        </p:spPr>
      </p:pic>
      <p:pic>
        <p:nvPicPr>
          <p:cNvPr id="121" name="Graphic 10" descr="Graphic 10"/>
          <p:cNvPicPr>
            <a:picLocks noChangeAspect="1"/>
          </p:cNvPicPr>
          <p:nvPr/>
        </p:nvPicPr>
        <p:blipFill>
          <a:blip r:embed="rId3"/>
          <a:stretch>
            <a:fillRect/>
          </a:stretch>
        </p:blipFill>
        <p:spPr>
          <a:xfrm flipH="1">
            <a:off x="9117155" y="2668725"/>
            <a:ext cx="306180" cy="306180"/>
          </a:xfrm>
          <a:prstGeom prst="rect">
            <a:avLst/>
          </a:prstGeom>
          <a:ln w="12700">
            <a:miter lim="400000"/>
          </a:ln>
        </p:spPr>
      </p:pic>
      <p:pic>
        <p:nvPicPr>
          <p:cNvPr id="122" name="Graphic 12" descr="Graphic 12"/>
          <p:cNvPicPr>
            <a:picLocks noChangeAspect="1"/>
          </p:cNvPicPr>
          <p:nvPr/>
        </p:nvPicPr>
        <p:blipFill>
          <a:blip r:embed="rId4"/>
          <a:stretch>
            <a:fillRect/>
          </a:stretch>
        </p:blipFill>
        <p:spPr>
          <a:xfrm flipH="1">
            <a:off x="807178" y="2706603"/>
            <a:ext cx="306180" cy="306180"/>
          </a:xfrm>
          <a:prstGeom prst="rect">
            <a:avLst/>
          </a:prstGeom>
          <a:ln w="12700">
            <a:miter lim="400000"/>
          </a:ln>
        </p:spPr>
      </p:pic>
      <p:pic>
        <p:nvPicPr>
          <p:cNvPr id="123" name="Graphic 14" descr="Graphic 14"/>
          <p:cNvPicPr>
            <a:picLocks noChangeAspect="1"/>
          </p:cNvPicPr>
          <p:nvPr/>
        </p:nvPicPr>
        <p:blipFill>
          <a:blip r:embed="rId5"/>
          <a:stretch>
            <a:fillRect/>
          </a:stretch>
        </p:blipFill>
        <p:spPr>
          <a:xfrm flipH="1">
            <a:off x="6355648" y="2701805"/>
            <a:ext cx="306180" cy="306180"/>
          </a:xfrm>
          <a:prstGeom prst="rect">
            <a:avLst/>
          </a:prstGeom>
          <a:ln w="12700">
            <a:miter lim="400000"/>
          </a:ln>
        </p:spPr>
      </p:pic>
      <p:sp>
        <p:nvSpPr>
          <p:cNvPr id="124" name="TextBox 15"/>
          <p:cNvSpPr txBox="1"/>
          <p:nvPr/>
        </p:nvSpPr>
        <p:spPr>
          <a:xfrm>
            <a:off x="766514" y="4600896"/>
            <a:ext cx="2208971"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nSpc>
                <a:spcPct val="90000"/>
              </a:lnSpc>
              <a:defRPr sz="2800">
                <a:latin typeface="Inter Regular"/>
                <a:ea typeface="Inter Regular"/>
                <a:cs typeface="Inter Regular"/>
                <a:sym typeface="Inter Regular"/>
              </a:defRPr>
            </a:pPr>
            <a:r>
              <a:rPr sz="2400" dirty="0"/>
              <a:t>Established</a:t>
            </a:r>
          </a:p>
          <a:p>
            <a:pPr>
              <a:lnSpc>
                <a:spcPct val="90000"/>
              </a:lnSpc>
              <a:defRPr sz="2800">
                <a:latin typeface="Inter Regular"/>
                <a:ea typeface="Inter Regular"/>
                <a:cs typeface="Inter Regular"/>
                <a:sym typeface="Inter Regular"/>
              </a:defRPr>
            </a:pPr>
            <a:r>
              <a:rPr sz="2400" dirty="0"/>
              <a:t>in </a:t>
            </a:r>
            <a:r>
              <a:rPr sz="2400" dirty="0">
                <a:ea typeface="Inter Semi Bold"/>
                <a:cs typeface="Inter Semi Bold"/>
                <a:sym typeface="Inter Semi Bold"/>
              </a:rPr>
              <a:t>1997</a:t>
            </a:r>
          </a:p>
        </p:txBody>
      </p:sp>
      <p:sp>
        <p:nvSpPr>
          <p:cNvPr id="125" name="TextBox 16"/>
          <p:cNvSpPr txBox="1"/>
          <p:nvPr/>
        </p:nvSpPr>
        <p:spPr>
          <a:xfrm>
            <a:off x="3548341" y="4268499"/>
            <a:ext cx="2516808" cy="1089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nSpc>
                <a:spcPct val="90000"/>
              </a:lnSpc>
              <a:defRPr sz="2800">
                <a:latin typeface="Inter Regular"/>
                <a:ea typeface="Inter Regular"/>
                <a:cs typeface="Inter Regular"/>
                <a:sym typeface="Inter Regular"/>
              </a:defRPr>
            </a:pPr>
            <a:r>
              <a:rPr sz="2400" dirty="0"/>
              <a:t>Roots in academia</a:t>
            </a:r>
            <a:r>
              <a:rPr lang="et-EE" sz="2400" dirty="0"/>
              <a:t> </a:t>
            </a:r>
          </a:p>
          <a:p>
            <a:pPr>
              <a:lnSpc>
                <a:spcPct val="90000"/>
              </a:lnSpc>
              <a:defRPr sz="2800">
                <a:latin typeface="Inter Regular"/>
                <a:ea typeface="Inter Regular"/>
                <a:cs typeface="Inter Regular"/>
                <a:sym typeface="Inter Regular"/>
              </a:defRPr>
            </a:pPr>
            <a:r>
              <a:rPr lang="et-EE" sz="2400" dirty="0" err="1"/>
              <a:t>since</a:t>
            </a:r>
            <a:r>
              <a:rPr lang="et-EE" sz="2400" dirty="0"/>
              <a:t> 1960</a:t>
            </a:r>
            <a:r>
              <a:rPr sz="2400" dirty="0"/>
              <a:t> </a:t>
            </a:r>
            <a:endParaRPr sz="2400" b="1" dirty="0">
              <a:ea typeface="Inter Semi Bold"/>
              <a:cs typeface="Inter Semi Bold"/>
              <a:sym typeface="Inter Semi Bold"/>
            </a:endParaRPr>
          </a:p>
        </p:txBody>
      </p:sp>
      <p:sp>
        <p:nvSpPr>
          <p:cNvPr id="126" name="TextBox 17"/>
          <p:cNvSpPr txBox="1"/>
          <p:nvPr/>
        </p:nvSpPr>
        <p:spPr>
          <a:xfrm>
            <a:off x="9101177" y="3936098"/>
            <a:ext cx="2324309" cy="142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nSpc>
                <a:spcPct val="90000"/>
              </a:lnSpc>
              <a:defRPr sz="2800">
                <a:latin typeface="Inter Regular"/>
                <a:ea typeface="Inter Regular"/>
                <a:cs typeface="Inter Regular"/>
                <a:sym typeface="Inter Regular"/>
              </a:defRPr>
            </a:pPr>
            <a:r>
              <a:rPr sz="2400" dirty="0"/>
              <a:t>Architects </a:t>
            </a:r>
            <a:br>
              <a:rPr sz="2400" dirty="0"/>
            </a:br>
            <a:r>
              <a:rPr sz="2400" dirty="0"/>
              <a:t>of the</a:t>
            </a:r>
            <a:r>
              <a:rPr lang="et-EE" sz="2400" dirty="0"/>
              <a:t> </a:t>
            </a:r>
          </a:p>
          <a:p>
            <a:pPr>
              <a:lnSpc>
                <a:spcPct val="90000"/>
              </a:lnSpc>
              <a:defRPr sz="2800">
                <a:latin typeface="Inter Regular"/>
                <a:ea typeface="Inter Regular"/>
                <a:cs typeface="Inter Regular"/>
                <a:sym typeface="Inter Regular"/>
              </a:defRPr>
            </a:pPr>
            <a:r>
              <a:rPr lang="et-EE" sz="2400" dirty="0" err="1"/>
              <a:t>e</a:t>
            </a:r>
            <a:r>
              <a:rPr lang="et-EE" sz="2400" dirty="0"/>
              <a:t>-Estonia </a:t>
            </a:r>
            <a:r>
              <a:rPr lang="et-EE" sz="2400" dirty="0" err="1"/>
              <a:t>Ecosystem</a:t>
            </a:r>
            <a:endParaRPr sz="2400" b="1" dirty="0">
              <a:ea typeface="Inter Semi Bold"/>
              <a:cs typeface="Inter Semi Bold"/>
              <a:sym typeface="Inter Semi Bold"/>
            </a:endParaRPr>
          </a:p>
        </p:txBody>
      </p:sp>
      <p:sp>
        <p:nvSpPr>
          <p:cNvPr id="127" name="TextBox 18"/>
          <p:cNvSpPr txBox="1"/>
          <p:nvPr/>
        </p:nvSpPr>
        <p:spPr>
          <a:xfrm>
            <a:off x="6324760" y="4268499"/>
            <a:ext cx="2040764" cy="1089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b">
            <a:spAutoFit/>
          </a:bodyPr>
          <a:lstStyle/>
          <a:p>
            <a:pPr>
              <a:lnSpc>
                <a:spcPct val="90000"/>
              </a:lnSpc>
              <a:defRPr sz="2800">
                <a:latin typeface="Inter Regular"/>
                <a:ea typeface="Inter Regular"/>
                <a:cs typeface="Inter Regular"/>
                <a:sym typeface="Inter Regular"/>
              </a:defRPr>
            </a:pPr>
            <a:r>
              <a:rPr lang="et-EE" sz="2400" dirty="0"/>
              <a:t>200 </a:t>
            </a:r>
            <a:r>
              <a:rPr lang="et-EE" sz="2400" dirty="0" err="1"/>
              <a:t>employees</a:t>
            </a:r>
            <a:r>
              <a:rPr lang="et-EE" sz="2400" dirty="0"/>
              <a:t> </a:t>
            </a:r>
            <a:r>
              <a:rPr sz="2400" dirty="0"/>
              <a:t>(11% PhD)</a:t>
            </a:r>
            <a:r>
              <a:rPr sz="2400" dirty="0">
                <a:ea typeface="Inter"/>
                <a:cs typeface="Inter"/>
                <a:sym typeface="Inter SemiBold"/>
              </a:rPr>
              <a:t> </a:t>
            </a:r>
          </a:p>
        </p:txBody>
      </p:sp>
      <p:sp>
        <p:nvSpPr>
          <p:cNvPr id="128" name="Straight Connector 26"/>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129" name="Straight Connector 32"/>
          <p:cNvSpPr/>
          <p:nvPr/>
        </p:nvSpPr>
        <p:spPr>
          <a:xfrm>
            <a:off x="-250584" y="716295"/>
            <a:ext cx="619666" cy="2"/>
          </a:xfrm>
          <a:prstGeom prst="line">
            <a:avLst/>
          </a:prstGeom>
          <a:ln w="12700">
            <a:solidFill>
              <a:schemeClr val="accent1"/>
            </a:solidFill>
            <a:miter/>
          </a:ln>
        </p:spPr>
        <p:txBody>
          <a:bodyPr lIns="45718" tIns="45718" rIns="45718" bIns="45718"/>
          <a:lstStyle/>
          <a:p>
            <a:endParaRPr/>
          </a:p>
        </p:txBody>
      </p:sp>
      <p:pic>
        <p:nvPicPr>
          <p:cNvPr id="130" name="Graphic 21" descr="Graphic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icture 6" descr="Picture 6"/>
          <p:cNvPicPr>
            <a:picLocks noChangeAspect="1"/>
          </p:cNvPicPr>
          <p:nvPr/>
        </p:nvPicPr>
        <p:blipFill>
          <a:blip r:embed="rId2" cstate="print">
            <a:extLst>
              <a:ext uri="{28A0092B-C50C-407E-A947-70E740481C1C}">
                <a14:useLocalDpi xmlns:a14="http://schemas.microsoft.com/office/drawing/2010/main"/>
              </a:ext>
            </a:extLst>
          </a:blip>
          <a:srcRect l="6035" r="6035"/>
          <a:stretch>
            <a:fillRect/>
          </a:stretch>
        </p:blipFill>
        <p:spPr>
          <a:xfrm>
            <a:off x="0" y="1"/>
            <a:ext cx="12192002" cy="6932804"/>
          </a:xfrm>
          <a:prstGeom prst="rect">
            <a:avLst/>
          </a:prstGeom>
          <a:ln w="12700">
            <a:miter lim="400000"/>
          </a:ln>
        </p:spPr>
      </p:pic>
      <p:sp>
        <p:nvSpPr>
          <p:cNvPr id="450" name="TextBox 13"/>
          <p:cNvSpPr txBox="1"/>
          <p:nvPr/>
        </p:nvSpPr>
        <p:spPr>
          <a:xfrm>
            <a:off x="618690" y="786295"/>
            <a:ext cx="7598438"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7500" b="1" spc="-150">
                <a:solidFill>
                  <a:srgbClr val="F2F2F2"/>
                </a:solidFill>
                <a:latin typeface="Inter Semi Bold"/>
                <a:ea typeface="Inter Semi Bold"/>
                <a:cs typeface="Inter Semi Bold"/>
                <a:sym typeface="Inter Semi Bold"/>
              </a:defRPr>
            </a:lvl1pPr>
          </a:lstStyle>
          <a:p>
            <a:r>
              <a:rPr dirty="0">
                <a:latin typeface="+mj-lt"/>
              </a:rPr>
              <a:t>Surveillance and naval awareness</a:t>
            </a:r>
          </a:p>
        </p:txBody>
      </p:sp>
      <p:sp>
        <p:nvSpPr>
          <p:cNvPr id="451" name="Straight Connector 9"/>
          <p:cNvSpPr/>
          <p:nvPr/>
        </p:nvSpPr>
        <p:spPr>
          <a:xfrm>
            <a:off x="-2" y="1231600"/>
            <a:ext cx="304065" cy="1"/>
          </a:xfrm>
          <a:prstGeom prst="line">
            <a:avLst/>
          </a:prstGeom>
          <a:ln w="12700">
            <a:solidFill>
              <a:schemeClr val="accent1"/>
            </a:solidFill>
            <a:miter/>
          </a:ln>
        </p:spPr>
        <p:txBody>
          <a:bodyPr lIns="45718" tIns="45718" rIns="45718" bIns="45718"/>
          <a:lstStyle/>
          <a:p>
            <a:endParaRPr/>
          </a:p>
        </p:txBody>
      </p:sp>
      <p:sp>
        <p:nvSpPr>
          <p:cNvPr id="452"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453" name="TextBox 12"/>
          <p:cNvSpPr txBox="1"/>
          <p:nvPr/>
        </p:nvSpPr>
        <p:spPr>
          <a:xfrm>
            <a:off x="533745" y="4351526"/>
            <a:ext cx="5114754" cy="1196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2400">
                <a:solidFill>
                  <a:srgbClr val="F2F2F2"/>
                </a:solidFill>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Situational awareness for safety at sea and effective border surveillance systems.</a:t>
            </a:r>
          </a:p>
        </p:txBody>
      </p:sp>
      <p:pic>
        <p:nvPicPr>
          <p:cNvPr id="454"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56" name="TextBox 13"/>
          <p:cNvSpPr txBox="1"/>
          <p:nvPr/>
        </p:nvSpPr>
        <p:spPr>
          <a:xfrm>
            <a:off x="533746" y="531254"/>
            <a:ext cx="8309151"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spc="-150">
                <a:latin typeface="Inter"/>
                <a:ea typeface="Inter"/>
                <a:cs typeface="Inter"/>
                <a:sym typeface="Inter SemiBold"/>
              </a:defRPr>
            </a:lvl1pPr>
          </a:lstStyle>
          <a:p>
            <a:r>
              <a:rPr dirty="0">
                <a:latin typeface="+mj-lt"/>
              </a:rPr>
              <a:t>Integrated Surveillance &amp; Navigation Systems</a:t>
            </a:r>
          </a:p>
        </p:txBody>
      </p:sp>
      <p:sp>
        <p:nvSpPr>
          <p:cNvPr id="457"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58"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459"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60"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61"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62" name="TextBox 21"/>
          <p:cNvSpPr txBox="1"/>
          <p:nvPr/>
        </p:nvSpPr>
        <p:spPr>
          <a:xfrm>
            <a:off x="756637" y="4193321"/>
            <a:ext cx="2310533"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Comprehensive maritime situational awareness system for identifying objects and targets.</a:t>
            </a:r>
          </a:p>
        </p:txBody>
      </p:sp>
      <p:sp>
        <p:nvSpPr>
          <p:cNvPr id="463" name="TextBox 27"/>
          <p:cNvSpPr txBox="1"/>
          <p:nvPr/>
        </p:nvSpPr>
        <p:spPr>
          <a:xfrm>
            <a:off x="3610867" y="4422053"/>
            <a:ext cx="2254597" cy="1089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Secure remote data transmissions into multifunctional control </a:t>
            </a:r>
            <a:r>
              <a:rPr dirty="0" err="1">
                <a:latin typeface="Inter" panose="02000503000000020004" pitchFamily="2" charset="0"/>
                <a:ea typeface="Inter" panose="02000503000000020004" pitchFamily="2" charset="0"/>
              </a:rPr>
              <a:t>centre</a:t>
            </a:r>
            <a:r>
              <a:rPr dirty="0">
                <a:latin typeface="Inter" panose="02000503000000020004" pitchFamily="2" charset="0"/>
                <a:ea typeface="Inter" panose="02000503000000020004" pitchFamily="2" charset="0"/>
              </a:rPr>
              <a:t>.</a:t>
            </a:r>
          </a:p>
        </p:txBody>
      </p:sp>
      <p:sp>
        <p:nvSpPr>
          <p:cNvPr id="464" name="TextBox 29"/>
          <p:cNvSpPr txBox="1"/>
          <p:nvPr/>
        </p:nvSpPr>
        <p:spPr>
          <a:xfrm>
            <a:off x="6345754" y="4172754"/>
            <a:ext cx="2423143"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100+ installations across the world, from South East Asia to Middle East and Europe. </a:t>
            </a:r>
          </a:p>
        </p:txBody>
      </p:sp>
      <p:sp>
        <p:nvSpPr>
          <p:cNvPr id="465"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466" name="TextBox 33"/>
          <p:cNvSpPr txBox="1"/>
          <p:nvPr/>
        </p:nvSpPr>
        <p:spPr>
          <a:xfrm>
            <a:off x="9122205" y="3674155"/>
            <a:ext cx="2254597" cy="1837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Border surveillance deployed on the external borders of EU and NATO, also Bulgaria, Montenegro, Romania.</a:t>
            </a:r>
          </a:p>
        </p:txBody>
      </p:sp>
      <p:pic>
        <p:nvPicPr>
          <p:cNvPr id="467" name="Graphic 22" descr="Graphic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468" name="Graphic 54" descr="Graphic 54"/>
          <p:cNvPicPr>
            <a:picLocks noChangeAspect="1"/>
          </p:cNvPicPr>
          <p:nvPr/>
        </p:nvPicPr>
        <p:blipFill>
          <a:blip r:embed="rId4"/>
          <a:stretch>
            <a:fillRect/>
          </a:stretch>
        </p:blipFill>
        <p:spPr>
          <a:xfrm>
            <a:off x="774700" y="3289300"/>
            <a:ext cx="304800" cy="304800"/>
          </a:xfrm>
          <a:prstGeom prst="rect">
            <a:avLst/>
          </a:prstGeom>
          <a:ln w="12700">
            <a:miter lim="400000"/>
          </a:ln>
        </p:spPr>
      </p:pic>
      <p:pic>
        <p:nvPicPr>
          <p:cNvPr id="469" name="Graphic 58" descr="Graphic 58"/>
          <p:cNvPicPr>
            <a:picLocks noChangeAspect="1"/>
          </p:cNvPicPr>
          <p:nvPr/>
        </p:nvPicPr>
        <p:blipFill>
          <a:blip r:embed="rId5"/>
          <a:stretch>
            <a:fillRect/>
          </a:stretch>
        </p:blipFill>
        <p:spPr>
          <a:xfrm>
            <a:off x="3602332" y="3289300"/>
            <a:ext cx="304801" cy="304800"/>
          </a:xfrm>
          <a:prstGeom prst="rect">
            <a:avLst/>
          </a:prstGeom>
          <a:ln w="12700">
            <a:miter lim="400000"/>
          </a:ln>
        </p:spPr>
      </p:pic>
      <p:pic>
        <p:nvPicPr>
          <p:cNvPr id="470" name="Graphic 60" descr="Graphic 60"/>
          <p:cNvPicPr>
            <a:picLocks noChangeAspect="1"/>
          </p:cNvPicPr>
          <p:nvPr/>
        </p:nvPicPr>
        <p:blipFill>
          <a:blip r:embed="rId6"/>
          <a:stretch>
            <a:fillRect/>
          </a:stretch>
        </p:blipFill>
        <p:spPr>
          <a:xfrm>
            <a:off x="9144000" y="3289300"/>
            <a:ext cx="304800" cy="304800"/>
          </a:xfrm>
          <a:prstGeom prst="rect">
            <a:avLst/>
          </a:prstGeom>
          <a:ln w="12700">
            <a:miter lim="400000"/>
          </a:ln>
        </p:spPr>
      </p:pic>
      <p:pic>
        <p:nvPicPr>
          <p:cNvPr id="471" name="Graphic 62" descr="Graphic 62"/>
          <p:cNvPicPr>
            <a:picLocks noChangeAspect="1"/>
          </p:cNvPicPr>
          <p:nvPr/>
        </p:nvPicPr>
        <p:blipFill>
          <a:blip r:embed="rId7"/>
          <a:stretch>
            <a:fillRect/>
          </a:stretch>
        </p:blipFill>
        <p:spPr>
          <a:xfrm>
            <a:off x="6426200" y="3289300"/>
            <a:ext cx="304800" cy="3048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RENE LUTTERUS -5520.jpg" descr="RENE LUTTERUS -5520.jpg"/>
          <p:cNvPicPr>
            <a:picLocks noChangeAspect="1"/>
          </p:cNvPicPr>
          <p:nvPr/>
        </p:nvPicPr>
        <p:blipFill>
          <a:blip r:embed="rId2" cstate="print">
            <a:alphaModFix amt="83000"/>
            <a:extLst>
              <a:ext uri="{28A0092B-C50C-407E-A947-70E740481C1C}">
                <a14:useLocalDpi xmlns:a14="http://schemas.microsoft.com/office/drawing/2010/main"/>
              </a:ext>
            </a:extLst>
          </a:blip>
          <a:srcRect/>
          <a:stretch>
            <a:fillRect/>
          </a:stretch>
        </p:blipFill>
        <p:spPr>
          <a:xfrm>
            <a:off x="0" y="0"/>
            <a:ext cx="12367429" cy="7032560"/>
          </a:xfrm>
          <a:prstGeom prst="rect">
            <a:avLst/>
          </a:prstGeom>
          <a:ln w="12700">
            <a:miter lim="400000"/>
          </a:ln>
        </p:spPr>
      </p:pic>
      <p:sp>
        <p:nvSpPr>
          <p:cNvPr id="476" name="TextBox 13"/>
          <p:cNvSpPr txBox="1"/>
          <p:nvPr/>
        </p:nvSpPr>
        <p:spPr>
          <a:xfrm>
            <a:off x="622300" y="3880925"/>
            <a:ext cx="7598438"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7500" b="1" spc="-150">
                <a:solidFill>
                  <a:srgbClr val="FFFFFF"/>
                </a:solidFill>
                <a:latin typeface="Inter Semi Bold"/>
                <a:ea typeface="Inter Semi Bold"/>
                <a:cs typeface="Inter Semi Bold"/>
                <a:sym typeface="Inter Semi Bold"/>
              </a:defRPr>
            </a:lvl1pPr>
          </a:lstStyle>
          <a:p>
            <a:r>
              <a:rPr dirty="0">
                <a:latin typeface="+mj-lt"/>
              </a:rPr>
              <a:t>Company Culture</a:t>
            </a:r>
          </a:p>
        </p:txBody>
      </p:sp>
      <p:sp>
        <p:nvSpPr>
          <p:cNvPr id="477" name="Straight Connector 9"/>
          <p:cNvSpPr/>
          <p:nvPr/>
        </p:nvSpPr>
        <p:spPr>
          <a:xfrm>
            <a:off x="-83128" y="1231599"/>
            <a:ext cx="387191" cy="3"/>
          </a:xfrm>
          <a:prstGeom prst="line">
            <a:avLst/>
          </a:prstGeom>
          <a:ln w="12700">
            <a:solidFill>
              <a:schemeClr val="accent1"/>
            </a:solidFill>
            <a:miter/>
          </a:ln>
        </p:spPr>
        <p:txBody>
          <a:bodyPr lIns="45718" tIns="45718" rIns="45718" bIns="45718"/>
          <a:lstStyle/>
          <a:p>
            <a:endParaRPr/>
          </a:p>
        </p:txBody>
      </p:sp>
      <p:sp>
        <p:nvSpPr>
          <p:cNvPr id="478" name="Straight Connector 11"/>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pic>
        <p:nvPicPr>
          <p:cNvPr id="479" name="Graphic 8" descr="Graphic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7400" y="6190293"/>
            <a:ext cx="2089888" cy="48718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81" name="Rectangle 3"/>
          <p:cNvSpPr/>
          <p:nvPr/>
        </p:nvSpPr>
        <p:spPr>
          <a:xfrm>
            <a:off x="6095998" y="-108066"/>
            <a:ext cx="6288254" cy="7024255"/>
          </a:xfrm>
          <a:prstGeom prst="rect">
            <a:avLst/>
          </a:prstGeom>
          <a:solidFill>
            <a:schemeClr val="accent1"/>
          </a:solidFill>
          <a:ln w="12700">
            <a:miter lim="400000"/>
          </a:ln>
        </p:spPr>
        <p:txBody>
          <a:bodyPr lIns="45718" tIns="45718" rIns="45718" bIns="45718" anchor="ctr"/>
          <a:lstStyle/>
          <a:p>
            <a:pPr algn="ctr">
              <a:defRPr b="1">
                <a:ln w="9525" cap="flat">
                  <a:solidFill>
                    <a:srgbClr val="000000"/>
                  </a:solidFill>
                  <a:prstDash val="solid"/>
                  <a:round/>
                </a:ln>
                <a:solidFill>
                  <a:srgbClr val="FFFFFF"/>
                </a:solidFill>
                <a:latin typeface="Inter Semi Bold"/>
                <a:ea typeface="Inter Semi Bold"/>
                <a:cs typeface="Inter Semi Bold"/>
                <a:sym typeface="Inter Semi Bold"/>
              </a:defRPr>
            </a:pPr>
            <a:endParaRPr/>
          </a:p>
        </p:txBody>
      </p:sp>
      <p:sp>
        <p:nvSpPr>
          <p:cNvPr id="482" name="Straight Connector 6"/>
          <p:cNvSpPr/>
          <p:nvPr/>
        </p:nvSpPr>
        <p:spPr>
          <a:xfrm>
            <a:off x="597504" y="6024276"/>
            <a:ext cx="10996993" cy="1"/>
          </a:xfrm>
          <a:prstGeom prst="line">
            <a:avLst/>
          </a:prstGeom>
          <a:ln w="12700">
            <a:solidFill>
              <a:srgbClr val="202020"/>
            </a:solidFill>
            <a:miter/>
          </a:ln>
        </p:spPr>
        <p:txBody>
          <a:bodyPr lIns="45718" tIns="45718" rIns="45718" bIns="45718"/>
          <a:lstStyle/>
          <a:p>
            <a:endParaRPr/>
          </a:p>
        </p:txBody>
      </p:sp>
      <p:sp>
        <p:nvSpPr>
          <p:cNvPr id="483" name="TextBox 13"/>
          <p:cNvSpPr txBox="1"/>
          <p:nvPr/>
        </p:nvSpPr>
        <p:spPr>
          <a:xfrm>
            <a:off x="533745" y="531255"/>
            <a:ext cx="5114754" cy="784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How we work</a:t>
            </a:r>
          </a:p>
        </p:txBody>
      </p:sp>
      <p:sp>
        <p:nvSpPr>
          <p:cNvPr id="484" name="Straight Connector 7"/>
          <p:cNvSpPr/>
          <p:nvPr/>
        </p:nvSpPr>
        <p:spPr>
          <a:xfrm>
            <a:off x="-250584" y="894716"/>
            <a:ext cx="619666" cy="2"/>
          </a:xfrm>
          <a:prstGeom prst="line">
            <a:avLst/>
          </a:prstGeom>
          <a:ln w="12700">
            <a:solidFill>
              <a:schemeClr val="accent1"/>
            </a:solidFill>
            <a:miter/>
          </a:ln>
        </p:spPr>
        <p:txBody>
          <a:bodyPr lIns="45718" tIns="45718" rIns="45718" bIns="45718"/>
          <a:lstStyle/>
          <a:p>
            <a:endParaRPr/>
          </a:p>
        </p:txBody>
      </p:sp>
      <p:sp>
        <p:nvSpPr>
          <p:cNvPr id="485" name="TextBox 8"/>
          <p:cNvSpPr txBox="1"/>
          <p:nvPr/>
        </p:nvSpPr>
        <p:spPr>
          <a:xfrm>
            <a:off x="533745" y="3556762"/>
            <a:ext cx="4946990"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sz="3000">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“We have crafted a culture that is supportive, inclusive and equal.”</a:t>
            </a:r>
          </a:p>
          <a:p>
            <a:pPr>
              <a:defRPr>
                <a:latin typeface="Inter Regular"/>
                <a:ea typeface="Inter Regular"/>
                <a:cs typeface="Inter Regular"/>
                <a:sym typeface="Inter Regular"/>
              </a:defRPr>
            </a:pPr>
            <a:endParaRPr dirty="0">
              <a:latin typeface="Inter" panose="02000503000000020004" pitchFamily="2" charset="0"/>
              <a:ea typeface="Inter" panose="02000503000000020004" pitchFamily="2" charset="0"/>
            </a:endParaRPr>
          </a:p>
          <a:p>
            <a:pPr>
              <a:defRPr>
                <a:latin typeface="Inter Regular"/>
                <a:ea typeface="Inter Regular"/>
                <a:cs typeface="Inter Regular"/>
                <a:sym typeface="Inter Regular"/>
              </a:defRPr>
            </a:pPr>
            <a:r>
              <a:rPr dirty="0">
                <a:latin typeface="Inter" panose="02000503000000020004" pitchFamily="2" charset="0"/>
                <a:ea typeface="Inter" panose="02000503000000020004" pitchFamily="2" charset="0"/>
              </a:rPr>
              <a:t>- Oliver </a:t>
            </a:r>
            <a:r>
              <a:rPr dirty="0" err="1">
                <a:latin typeface="Inter" panose="02000503000000020004" pitchFamily="2" charset="0"/>
                <a:ea typeface="Inter" panose="02000503000000020004" pitchFamily="2" charset="0"/>
              </a:rPr>
              <a:t>Väärtnõu</a:t>
            </a:r>
            <a:r>
              <a:rPr dirty="0">
                <a:latin typeface="Inter" panose="02000503000000020004" pitchFamily="2" charset="0"/>
                <a:ea typeface="Inter" panose="02000503000000020004" pitchFamily="2" charset="0"/>
              </a:rPr>
              <a:t>, CEO at </a:t>
            </a:r>
            <a:r>
              <a:rPr dirty="0" err="1">
                <a:latin typeface="Inter" panose="02000503000000020004" pitchFamily="2" charset="0"/>
                <a:ea typeface="Inter" panose="02000503000000020004" pitchFamily="2" charset="0"/>
              </a:rPr>
              <a:t>Cybernetica</a:t>
            </a:r>
            <a:endParaRPr dirty="0">
              <a:latin typeface="Inter" panose="02000503000000020004" pitchFamily="2" charset="0"/>
              <a:ea typeface="Inter" panose="02000503000000020004" pitchFamily="2" charset="0"/>
            </a:endParaRPr>
          </a:p>
        </p:txBody>
      </p:sp>
      <p:grpSp>
        <p:nvGrpSpPr>
          <p:cNvPr id="492" name="Group 4"/>
          <p:cNvGrpSpPr/>
          <p:nvPr/>
        </p:nvGrpSpPr>
        <p:grpSpPr>
          <a:xfrm>
            <a:off x="7435942" y="1291658"/>
            <a:ext cx="4902592" cy="3575770"/>
            <a:chOff x="-1" y="-1"/>
            <a:chExt cx="4902591" cy="3575768"/>
          </a:xfrm>
        </p:grpSpPr>
        <p:sp>
          <p:nvSpPr>
            <p:cNvPr id="486" name="TextBox 32"/>
            <p:cNvSpPr/>
            <p:nvPr/>
          </p:nvSpPr>
          <p:spPr>
            <a:xfrm>
              <a:off x="523025" y="-1"/>
              <a:ext cx="3121073" cy="3693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To make (digital) life better</a:t>
              </a:r>
            </a:p>
          </p:txBody>
        </p:sp>
        <p:sp>
          <p:nvSpPr>
            <p:cNvPr id="487" name="TextBox 33"/>
            <p:cNvSpPr/>
            <p:nvPr/>
          </p:nvSpPr>
          <p:spPr>
            <a:xfrm>
              <a:off x="523025" y="819252"/>
              <a:ext cx="2692779" cy="3693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Highest standards</a:t>
              </a:r>
            </a:p>
          </p:txBody>
        </p:sp>
        <p:sp>
          <p:nvSpPr>
            <p:cNvPr id="488" name="TextBox 34"/>
            <p:cNvSpPr/>
            <p:nvPr/>
          </p:nvSpPr>
          <p:spPr>
            <a:xfrm>
              <a:off x="523025" y="1638504"/>
              <a:ext cx="3771705" cy="3693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Pursuit of education</a:t>
              </a:r>
            </a:p>
          </p:txBody>
        </p:sp>
        <p:pic>
          <p:nvPicPr>
            <p:cNvPr id="489" name="Graphic 38" descr="Graphic 38"/>
            <p:cNvPicPr>
              <a:picLocks noChangeAspect="1"/>
            </p:cNvPicPr>
            <p:nvPr/>
          </p:nvPicPr>
          <p:blipFill>
            <a:blip r:embed="rId3"/>
            <a:stretch>
              <a:fillRect/>
            </a:stretch>
          </p:blipFill>
          <p:spPr>
            <a:xfrm flipH="1">
              <a:off x="-1" y="3229540"/>
              <a:ext cx="306180" cy="306180"/>
            </a:xfrm>
            <a:prstGeom prst="rect">
              <a:avLst/>
            </a:prstGeom>
            <a:ln w="12700" cap="flat">
              <a:noFill/>
              <a:miter lim="400000"/>
            </a:ln>
            <a:effectLst/>
          </p:spPr>
        </p:pic>
        <p:sp>
          <p:nvSpPr>
            <p:cNvPr id="490" name="TextBox 40"/>
            <p:cNvSpPr/>
            <p:nvPr/>
          </p:nvSpPr>
          <p:spPr>
            <a:xfrm>
              <a:off x="523025" y="2422472"/>
              <a:ext cx="3248954" cy="6463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Internship </a:t>
              </a:r>
              <a:r>
                <a:rPr dirty="0" err="1">
                  <a:latin typeface="Inter" panose="02000503000000020004" pitchFamily="2" charset="0"/>
                  <a:ea typeface="Inter" panose="02000503000000020004" pitchFamily="2" charset="0"/>
                </a:rPr>
                <a:t>programmes</a:t>
              </a:r>
              <a:r>
                <a:rPr dirty="0">
                  <a:latin typeface="Inter" panose="02000503000000020004" pitchFamily="2" charset="0"/>
                  <a:ea typeface="Inter" panose="02000503000000020004" pitchFamily="2" charset="0"/>
                </a:rPr>
                <a:t> &amp; scholarships</a:t>
              </a:r>
            </a:p>
          </p:txBody>
        </p:sp>
        <p:sp>
          <p:nvSpPr>
            <p:cNvPr id="491" name="TextBox 41"/>
            <p:cNvSpPr/>
            <p:nvPr/>
          </p:nvSpPr>
          <p:spPr>
            <a:xfrm>
              <a:off x="523026" y="3206439"/>
              <a:ext cx="4379564" cy="3693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Inter" panose="02000503000000020004" pitchFamily="2" charset="0"/>
                  <a:ea typeface="Inter" panose="02000503000000020004" pitchFamily="2" charset="0"/>
                </a:rPr>
                <a:t>Vetting and matching values</a:t>
              </a:r>
            </a:p>
          </p:txBody>
        </p:sp>
      </p:grpSp>
      <p:pic>
        <p:nvPicPr>
          <p:cNvPr id="493" name="Graphic 19" descr="Graphic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pic>
        <p:nvPicPr>
          <p:cNvPr id="494" name="Graphic 92" descr="Graphic 92"/>
          <p:cNvPicPr>
            <a:picLocks noChangeAspect="1"/>
          </p:cNvPicPr>
          <p:nvPr/>
        </p:nvPicPr>
        <p:blipFill>
          <a:blip r:embed="rId5"/>
          <a:stretch>
            <a:fillRect/>
          </a:stretch>
        </p:blipFill>
        <p:spPr>
          <a:xfrm>
            <a:off x="7442200" y="1333500"/>
            <a:ext cx="304800" cy="304800"/>
          </a:xfrm>
          <a:prstGeom prst="rect">
            <a:avLst/>
          </a:prstGeom>
          <a:ln w="12700">
            <a:miter lim="400000"/>
          </a:ln>
        </p:spPr>
      </p:pic>
      <p:pic>
        <p:nvPicPr>
          <p:cNvPr id="495" name="Graphic 120" descr="Graphic 120"/>
          <p:cNvPicPr>
            <a:picLocks noChangeAspect="1"/>
          </p:cNvPicPr>
          <p:nvPr/>
        </p:nvPicPr>
        <p:blipFill>
          <a:blip r:embed="rId6"/>
          <a:stretch>
            <a:fillRect/>
          </a:stretch>
        </p:blipFill>
        <p:spPr>
          <a:xfrm>
            <a:off x="7442200" y="2133600"/>
            <a:ext cx="304800" cy="304800"/>
          </a:xfrm>
          <a:prstGeom prst="rect">
            <a:avLst/>
          </a:prstGeom>
          <a:ln w="12700">
            <a:miter lim="400000"/>
          </a:ln>
        </p:spPr>
      </p:pic>
      <p:pic>
        <p:nvPicPr>
          <p:cNvPr id="496" name="Graphic 24" descr="Graphic 24"/>
          <p:cNvPicPr>
            <a:picLocks noChangeAspect="1"/>
          </p:cNvPicPr>
          <p:nvPr/>
        </p:nvPicPr>
        <p:blipFill>
          <a:blip r:embed="rId7"/>
          <a:stretch>
            <a:fillRect/>
          </a:stretch>
        </p:blipFill>
        <p:spPr>
          <a:xfrm>
            <a:off x="7442200" y="2933700"/>
            <a:ext cx="304800" cy="304800"/>
          </a:xfrm>
          <a:prstGeom prst="rect">
            <a:avLst/>
          </a:prstGeom>
          <a:ln w="12700">
            <a:miter lim="400000"/>
          </a:ln>
        </p:spPr>
      </p:pic>
      <p:pic>
        <p:nvPicPr>
          <p:cNvPr id="497" name="Graphic 96" descr="Graphic 96"/>
          <p:cNvPicPr>
            <a:picLocks noChangeAspect="1"/>
          </p:cNvPicPr>
          <p:nvPr/>
        </p:nvPicPr>
        <p:blipFill>
          <a:blip r:embed="rId8"/>
          <a:stretch>
            <a:fillRect/>
          </a:stretch>
        </p:blipFill>
        <p:spPr>
          <a:xfrm>
            <a:off x="7442200" y="3721100"/>
            <a:ext cx="304800" cy="3048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nathana-reboucas-x9WGMWwp1NM-unsplash-2.jpg" descr="nathana-reboucas-x9WGMWwp1NM-unsplash-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0"/>
            <a:ext cx="12192002" cy="6858000"/>
          </a:xfrm>
          <a:prstGeom prst="rect">
            <a:avLst/>
          </a:prstGeom>
          <a:ln w="12700">
            <a:miter lim="400000"/>
          </a:ln>
        </p:spPr>
      </p:pic>
      <p:sp>
        <p:nvSpPr>
          <p:cNvPr id="502" name="Straight Connector 9"/>
          <p:cNvSpPr/>
          <p:nvPr/>
        </p:nvSpPr>
        <p:spPr>
          <a:xfrm>
            <a:off x="-74816" y="1231599"/>
            <a:ext cx="378878" cy="3"/>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503" name="Straight Connector 11"/>
          <p:cNvSpPr/>
          <p:nvPr/>
        </p:nvSpPr>
        <p:spPr>
          <a:xfrm>
            <a:off x="597504" y="6024277"/>
            <a:ext cx="10996993"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504" name="TextBox 6"/>
          <p:cNvSpPr txBox="1"/>
          <p:nvPr/>
        </p:nvSpPr>
        <p:spPr>
          <a:xfrm>
            <a:off x="9350225" y="3943284"/>
            <a:ext cx="5114755" cy="459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defRPr sz="2400" u="sng">
                <a:solidFill>
                  <a:srgbClr val="0000FF"/>
                </a:solidFill>
                <a:uFill>
                  <a:solidFill>
                    <a:srgbClr val="0000FF"/>
                  </a:solidFill>
                </a:uFill>
                <a:latin typeface="Inter Regular"/>
                <a:ea typeface="Inter Regular"/>
                <a:cs typeface="Inter Regular"/>
                <a:sym typeface="Inter Regular"/>
                <a:hlinkClick r:id="rId3"/>
              </a:defRPr>
            </a:lvl1pPr>
          </a:lstStyle>
          <a:p>
            <a:r>
              <a:rPr dirty="0">
                <a:latin typeface="Inter" panose="02000503000000020004" pitchFamily="2" charset="0"/>
                <a:ea typeface="Inter" panose="02000503000000020004" pitchFamily="2" charset="0"/>
                <a:hlinkClick r:id="rId3"/>
              </a:rPr>
              <a:t>cyber.ee</a:t>
            </a:r>
          </a:p>
        </p:txBody>
      </p:sp>
      <p:sp>
        <p:nvSpPr>
          <p:cNvPr id="505" name="TextBox 19"/>
          <p:cNvSpPr txBox="1"/>
          <p:nvPr/>
        </p:nvSpPr>
        <p:spPr>
          <a:xfrm>
            <a:off x="9314022" y="4347536"/>
            <a:ext cx="2344233" cy="156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u="sng">
                <a:solidFill>
                  <a:srgbClr val="0000FF"/>
                </a:solidFill>
                <a:uFill>
                  <a:solidFill>
                    <a:srgbClr val="0000FF"/>
                  </a:solidFill>
                </a:uFill>
                <a:latin typeface="Inter Regular"/>
                <a:ea typeface="Inter Regular"/>
                <a:cs typeface="Inter Regular"/>
                <a:sym typeface="Inter Regular"/>
              </a:defRPr>
            </a:pPr>
            <a:r>
              <a:rPr dirty="0" err="1">
                <a:latin typeface="Inter" panose="02000503000000020004" pitchFamily="2" charset="0"/>
                <a:ea typeface="Inter" panose="02000503000000020004" pitchFamily="2" charset="0"/>
                <a:hlinkClick r:id="rId4"/>
              </a:rPr>
              <a:t>cybernetica</a:t>
            </a:r>
            <a:endParaRPr dirty="0">
              <a:solidFill>
                <a:srgbClr val="000000"/>
              </a:solidFill>
              <a:uFill>
                <a:solidFill>
                  <a:srgbClr val="000000"/>
                </a:solidFill>
              </a:uFill>
              <a:latin typeface="Inter" panose="02000503000000020004" pitchFamily="2" charset="0"/>
              <a:ea typeface="Inter" panose="02000503000000020004" pitchFamily="2" charset="0"/>
            </a:endParaRPr>
          </a:p>
          <a:p>
            <a:pPr>
              <a:defRPr sz="2400" u="sng">
                <a:solidFill>
                  <a:srgbClr val="0000FF"/>
                </a:solidFill>
                <a:uFill>
                  <a:solidFill>
                    <a:srgbClr val="0000FF"/>
                  </a:solidFill>
                </a:uFill>
                <a:latin typeface="Inter Regular"/>
                <a:ea typeface="Inter Regular"/>
                <a:cs typeface="Inter Regular"/>
                <a:sym typeface="Inter Regular"/>
              </a:defRPr>
            </a:pPr>
            <a:r>
              <a:rPr dirty="0" err="1">
                <a:latin typeface="Inter" panose="02000503000000020004" pitchFamily="2" charset="0"/>
                <a:ea typeface="Inter" panose="02000503000000020004" pitchFamily="2" charset="0"/>
                <a:hlinkClick r:id="rId5"/>
              </a:rPr>
              <a:t>CyberneticaAS</a:t>
            </a:r>
            <a:endParaRPr dirty="0">
              <a:solidFill>
                <a:srgbClr val="000000"/>
              </a:solidFill>
              <a:uFill>
                <a:solidFill>
                  <a:srgbClr val="000000"/>
                </a:solidFill>
              </a:uFill>
              <a:latin typeface="Inter" panose="02000503000000020004" pitchFamily="2" charset="0"/>
              <a:ea typeface="Inter" panose="02000503000000020004" pitchFamily="2" charset="0"/>
            </a:endParaRPr>
          </a:p>
          <a:p>
            <a:pPr>
              <a:defRPr sz="2400" u="sng">
                <a:solidFill>
                  <a:srgbClr val="0000FF"/>
                </a:solidFill>
                <a:uFill>
                  <a:solidFill>
                    <a:srgbClr val="0000FF"/>
                  </a:solidFill>
                </a:uFill>
                <a:latin typeface="Inter Regular"/>
                <a:ea typeface="Inter Regular"/>
                <a:cs typeface="Inter Regular"/>
                <a:sym typeface="Inter Regular"/>
              </a:defRPr>
            </a:pPr>
            <a:r>
              <a:rPr dirty="0" err="1">
                <a:latin typeface="Inter" panose="02000503000000020004" pitchFamily="2" charset="0"/>
                <a:ea typeface="Inter" panose="02000503000000020004" pitchFamily="2" charset="0"/>
                <a:hlinkClick r:id="rId6"/>
              </a:rPr>
              <a:t>cybernetica_ee</a:t>
            </a:r>
            <a:endParaRPr dirty="0">
              <a:solidFill>
                <a:srgbClr val="000000"/>
              </a:solidFill>
              <a:uFill>
                <a:solidFill>
                  <a:srgbClr val="000000"/>
                </a:solidFill>
              </a:uFill>
              <a:latin typeface="Inter" panose="02000503000000020004" pitchFamily="2" charset="0"/>
              <a:ea typeface="Inter" panose="02000503000000020004" pitchFamily="2" charset="0"/>
            </a:endParaRPr>
          </a:p>
          <a:p>
            <a:pPr>
              <a:defRPr sz="2400" u="sng">
                <a:solidFill>
                  <a:srgbClr val="0000FF"/>
                </a:solidFill>
                <a:uFill>
                  <a:solidFill>
                    <a:srgbClr val="0000FF"/>
                  </a:solidFill>
                </a:uFill>
                <a:latin typeface="Inter Regular"/>
                <a:ea typeface="Inter Regular"/>
                <a:cs typeface="Inter Regular"/>
                <a:sym typeface="Inter Regular"/>
              </a:defRPr>
            </a:pPr>
            <a:r>
              <a:rPr dirty="0" err="1">
                <a:latin typeface="Inter" panose="02000503000000020004" pitchFamily="2" charset="0"/>
                <a:ea typeface="Inter" panose="02000503000000020004" pitchFamily="2" charset="0"/>
                <a:hlinkClick r:id="rId7"/>
              </a:rPr>
              <a:t>Cybernetica</a:t>
            </a:r>
            <a:endParaRPr dirty="0">
              <a:latin typeface="Inter" panose="02000503000000020004" pitchFamily="2" charset="0"/>
              <a:ea typeface="Inter" panose="02000503000000020004" pitchFamily="2" charset="0"/>
              <a:hlinkClick r:id="rId7"/>
            </a:endParaRPr>
          </a:p>
        </p:txBody>
      </p:sp>
      <p:grpSp>
        <p:nvGrpSpPr>
          <p:cNvPr id="510" name="Group 20"/>
          <p:cNvGrpSpPr/>
          <p:nvPr/>
        </p:nvGrpSpPr>
        <p:grpSpPr>
          <a:xfrm>
            <a:off x="8912645" y="4470750"/>
            <a:ext cx="280847" cy="1362833"/>
            <a:chOff x="0" y="0"/>
            <a:chExt cx="280845" cy="1362831"/>
          </a:xfrm>
        </p:grpSpPr>
        <p:pic>
          <p:nvPicPr>
            <p:cNvPr id="506" name="Graphic 2" descr="Graphic 2"/>
            <p:cNvPicPr>
              <a:picLocks noChangeAspect="1"/>
            </p:cNvPicPr>
            <p:nvPr/>
          </p:nvPicPr>
          <p:blipFill>
            <a:blip r:embed="rId8"/>
            <a:stretch>
              <a:fillRect/>
            </a:stretch>
          </p:blipFill>
          <p:spPr>
            <a:xfrm>
              <a:off x="0" y="336485"/>
              <a:ext cx="280846" cy="280845"/>
            </a:xfrm>
            <a:prstGeom prst="rect">
              <a:avLst/>
            </a:prstGeom>
            <a:ln w="12700" cap="flat">
              <a:noFill/>
              <a:miter lim="400000"/>
            </a:ln>
            <a:effectLst/>
          </p:spPr>
        </p:pic>
        <p:pic>
          <p:nvPicPr>
            <p:cNvPr id="507" name="Graphic 5" descr="Graphic 5"/>
            <p:cNvPicPr>
              <a:picLocks noChangeAspect="1"/>
            </p:cNvPicPr>
            <p:nvPr/>
          </p:nvPicPr>
          <p:blipFill>
            <a:blip r:embed="rId9"/>
            <a:stretch>
              <a:fillRect/>
            </a:stretch>
          </p:blipFill>
          <p:spPr>
            <a:xfrm>
              <a:off x="0" y="710508"/>
              <a:ext cx="280846" cy="280845"/>
            </a:xfrm>
            <a:prstGeom prst="rect">
              <a:avLst/>
            </a:prstGeom>
            <a:ln w="12700" cap="flat">
              <a:noFill/>
              <a:miter lim="400000"/>
            </a:ln>
            <a:effectLst/>
          </p:spPr>
        </p:pic>
        <p:pic>
          <p:nvPicPr>
            <p:cNvPr id="508" name="Graphic 10" descr="Graphic 10"/>
            <p:cNvPicPr>
              <a:picLocks noChangeAspect="1"/>
            </p:cNvPicPr>
            <p:nvPr/>
          </p:nvPicPr>
          <p:blipFill>
            <a:blip r:embed="rId10"/>
            <a:stretch>
              <a:fillRect/>
            </a:stretch>
          </p:blipFill>
          <p:spPr>
            <a:xfrm>
              <a:off x="0" y="-1"/>
              <a:ext cx="280846" cy="280846"/>
            </a:xfrm>
            <a:prstGeom prst="rect">
              <a:avLst/>
            </a:prstGeom>
            <a:ln w="12700" cap="flat">
              <a:noFill/>
              <a:miter lim="400000"/>
            </a:ln>
            <a:effectLst/>
          </p:spPr>
        </p:pic>
        <p:pic>
          <p:nvPicPr>
            <p:cNvPr id="509" name="Graphic 12" descr="Graphic 12"/>
            <p:cNvPicPr>
              <a:picLocks noChangeAspect="1"/>
            </p:cNvPicPr>
            <p:nvPr/>
          </p:nvPicPr>
          <p:blipFill>
            <a:blip r:embed="rId11"/>
            <a:stretch>
              <a:fillRect/>
            </a:stretch>
          </p:blipFill>
          <p:spPr>
            <a:xfrm>
              <a:off x="0" y="1081985"/>
              <a:ext cx="280846" cy="280846"/>
            </a:xfrm>
            <a:prstGeom prst="rect">
              <a:avLst/>
            </a:prstGeom>
            <a:ln w="12700" cap="flat">
              <a:noFill/>
              <a:miter lim="400000"/>
            </a:ln>
            <a:effectLst/>
          </p:spPr>
        </p:pic>
      </p:grpSp>
      <p:pic>
        <p:nvPicPr>
          <p:cNvPr id="511" name="Graphic 15" descr="Graphic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Graphic 3" descr="Graphic 3"/>
          <p:cNvPicPr>
            <a:picLocks noChangeAspect="1"/>
          </p:cNvPicPr>
          <p:nvPr/>
        </p:nvPicPr>
        <p:blipFill>
          <a:blip r:embed="rId3"/>
          <a:stretch>
            <a:fillRect/>
          </a:stretch>
        </p:blipFill>
        <p:spPr>
          <a:xfrm>
            <a:off x="1722719" y="5567762"/>
            <a:ext cx="403202" cy="403202"/>
          </a:xfrm>
          <a:prstGeom prst="rect">
            <a:avLst/>
          </a:prstGeom>
          <a:ln w="12700">
            <a:miter lim="400000"/>
          </a:ln>
        </p:spPr>
      </p:pic>
      <p:pic>
        <p:nvPicPr>
          <p:cNvPr id="514" name="Graphic 8" descr="Graphic 8"/>
          <p:cNvPicPr>
            <a:picLocks noChangeAspect="1"/>
          </p:cNvPicPr>
          <p:nvPr/>
        </p:nvPicPr>
        <p:blipFill>
          <a:blip r:embed="rId4"/>
          <a:stretch>
            <a:fillRect/>
          </a:stretch>
        </p:blipFill>
        <p:spPr>
          <a:xfrm>
            <a:off x="2657949" y="5567762"/>
            <a:ext cx="403201" cy="403202"/>
          </a:xfrm>
          <a:prstGeom prst="rect">
            <a:avLst/>
          </a:prstGeom>
          <a:ln w="12700">
            <a:miter lim="400000"/>
          </a:ln>
        </p:spPr>
      </p:pic>
      <p:pic>
        <p:nvPicPr>
          <p:cNvPr id="515" name="Graphic 16" descr="Graphic 16"/>
          <p:cNvPicPr>
            <a:picLocks noChangeAspect="1"/>
          </p:cNvPicPr>
          <p:nvPr/>
        </p:nvPicPr>
        <p:blipFill>
          <a:blip r:embed="rId5"/>
          <a:stretch>
            <a:fillRect/>
          </a:stretch>
        </p:blipFill>
        <p:spPr>
          <a:xfrm>
            <a:off x="3578585" y="5567762"/>
            <a:ext cx="403202" cy="403202"/>
          </a:xfrm>
          <a:prstGeom prst="rect">
            <a:avLst/>
          </a:prstGeom>
          <a:ln w="12700">
            <a:miter lim="400000"/>
          </a:ln>
        </p:spPr>
      </p:pic>
      <p:pic>
        <p:nvPicPr>
          <p:cNvPr id="516" name="Graphic 18" descr="Graphic 18"/>
          <p:cNvPicPr>
            <a:picLocks noChangeAspect="1"/>
          </p:cNvPicPr>
          <p:nvPr/>
        </p:nvPicPr>
        <p:blipFill>
          <a:blip r:embed="rId6"/>
          <a:stretch>
            <a:fillRect/>
          </a:stretch>
        </p:blipFill>
        <p:spPr>
          <a:xfrm>
            <a:off x="4517142" y="5567762"/>
            <a:ext cx="403202" cy="403202"/>
          </a:xfrm>
          <a:prstGeom prst="rect">
            <a:avLst/>
          </a:prstGeom>
          <a:ln w="12700">
            <a:miter lim="400000"/>
          </a:ln>
        </p:spPr>
      </p:pic>
      <p:pic>
        <p:nvPicPr>
          <p:cNvPr id="517" name="Graphic 22" descr="Graphic 22"/>
          <p:cNvPicPr>
            <a:picLocks noChangeAspect="1"/>
          </p:cNvPicPr>
          <p:nvPr/>
        </p:nvPicPr>
        <p:blipFill>
          <a:blip r:embed="rId7"/>
          <a:stretch>
            <a:fillRect/>
          </a:stretch>
        </p:blipFill>
        <p:spPr>
          <a:xfrm>
            <a:off x="5476680" y="5567762"/>
            <a:ext cx="403202" cy="403202"/>
          </a:xfrm>
          <a:prstGeom prst="rect">
            <a:avLst/>
          </a:prstGeom>
          <a:ln w="12700">
            <a:miter lim="400000"/>
          </a:ln>
        </p:spPr>
      </p:pic>
      <p:pic>
        <p:nvPicPr>
          <p:cNvPr id="518" name="Graphic 24" descr="Graphic 24"/>
          <p:cNvPicPr>
            <a:picLocks noChangeAspect="1"/>
          </p:cNvPicPr>
          <p:nvPr/>
        </p:nvPicPr>
        <p:blipFill>
          <a:blip r:embed="rId8"/>
          <a:stretch>
            <a:fillRect/>
          </a:stretch>
        </p:blipFill>
        <p:spPr>
          <a:xfrm>
            <a:off x="6415235" y="5567762"/>
            <a:ext cx="403202" cy="403202"/>
          </a:xfrm>
          <a:prstGeom prst="rect">
            <a:avLst/>
          </a:prstGeom>
          <a:ln w="12700">
            <a:miter lim="400000"/>
          </a:ln>
        </p:spPr>
      </p:pic>
      <p:pic>
        <p:nvPicPr>
          <p:cNvPr id="519" name="Graphic 26" descr="Graphic 26"/>
          <p:cNvPicPr>
            <a:picLocks noChangeAspect="1"/>
          </p:cNvPicPr>
          <p:nvPr/>
        </p:nvPicPr>
        <p:blipFill>
          <a:blip r:embed="rId9"/>
          <a:stretch>
            <a:fillRect/>
          </a:stretch>
        </p:blipFill>
        <p:spPr>
          <a:xfrm>
            <a:off x="7353792" y="5567762"/>
            <a:ext cx="403202" cy="403202"/>
          </a:xfrm>
          <a:prstGeom prst="rect">
            <a:avLst/>
          </a:prstGeom>
          <a:ln w="12700">
            <a:miter lim="400000"/>
          </a:ln>
        </p:spPr>
      </p:pic>
      <p:pic>
        <p:nvPicPr>
          <p:cNvPr id="520" name="Graphic 28" descr="Graphic 28"/>
          <p:cNvPicPr>
            <a:picLocks noChangeAspect="1"/>
          </p:cNvPicPr>
          <p:nvPr/>
        </p:nvPicPr>
        <p:blipFill>
          <a:blip r:embed="rId10"/>
          <a:stretch>
            <a:fillRect/>
          </a:stretch>
        </p:blipFill>
        <p:spPr>
          <a:xfrm>
            <a:off x="8292348" y="5567762"/>
            <a:ext cx="403202" cy="403202"/>
          </a:xfrm>
          <a:prstGeom prst="rect">
            <a:avLst/>
          </a:prstGeom>
          <a:ln w="12700">
            <a:miter lim="400000"/>
          </a:ln>
        </p:spPr>
      </p:pic>
      <p:pic>
        <p:nvPicPr>
          <p:cNvPr id="521" name="Graphic 30" descr="Graphic 30"/>
          <p:cNvPicPr>
            <a:picLocks noChangeAspect="1"/>
          </p:cNvPicPr>
          <p:nvPr/>
        </p:nvPicPr>
        <p:blipFill>
          <a:blip r:embed="rId11"/>
          <a:stretch>
            <a:fillRect/>
          </a:stretch>
        </p:blipFill>
        <p:spPr>
          <a:xfrm>
            <a:off x="9230903" y="5567762"/>
            <a:ext cx="403202" cy="403202"/>
          </a:xfrm>
          <a:prstGeom prst="rect">
            <a:avLst/>
          </a:prstGeom>
          <a:ln w="12700">
            <a:miter lim="400000"/>
          </a:ln>
        </p:spPr>
      </p:pic>
      <p:pic>
        <p:nvPicPr>
          <p:cNvPr id="522" name="Graphic 32" descr="Graphic 32"/>
          <p:cNvPicPr>
            <a:picLocks noChangeAspect="1"/>
          </p:cNvPicPr>
          <p:nvPr/>
        </p:nvPicPr>
        <p:blipFill>
          <a:blip r:embed="rId12"/>
          <a:stretch>
            <a:fillRect/>
          </a:stretch>
        </p:blipFill>
        <p:spPr>
          <a:xfrm>
            <a:off x="10169186" y="5567762"/>
            <a:ext cx="403202" cy="403202"/>
          </a:xfrm>
          <a:prstGeom prst="rect">
            <a:avLst/>
          </a:prstGeom>
          <a:ln w="12700">
            <a:miter lim="400000"/>
          </a:ln>
        </p:spPr>
      </p:pic>
      <p:pic>
        <p:nvPicPr>
          <p:cNvPr id="523" name="Graphic 34" descr="Graphic 34"/>
          <p:cNvPicPr>
            <a:picLocks noChangeAspect="1"/>
          </p:cNvPicPr>
          <p:nvPr/>
        </p:nvPicPr>
        <p:blipFill>
          <a:blip r:embed="rId13"/>
          <a:stretch>
            <a:fillRect/>
          </a:stretch>
        </p:blipFill>
        <p:spPr>
          <a:xfrm>
            <a:off x="1713564" y="4593523"/>
            <a:ext cx="403202" cy="403202"/>
          </a:xfrm>
          <a:prstGeom prst="rect">
            <a:avLst/>
          </a:prstGeom>
          <a:ln w="12700">
            <a:miter lim="400000"/>
          </a:ln>
        </p:spPr>
      </p:pic>
      <p:pic>
        <p:nvPicPr>
          <p:cNvPr id="524" name="Graphic 36" descr="Graphic 36"/>
          <p:cNvPicPr>
            <a:picLocks noChangeAspect="1"/>
          </p:cNvPicPr>
          <p:nvPr/>
        </p:nvPicPr>
        <p:blipFill>
          <a:blip r:embed="rId14"/>
          <a:stretch>
            <a:fillRect/>
          </a:stretch>
        </p:blipFill>
        <p:spPr>
          <a:xfrm>
            <a:off x="2657949" y="4593523"/>
            <a:ext cx="403201" cy="403202"/>
          </a:xfrm>
          <a:prstGeom prst="rect">
            <a:avLst/>
          </a:prstGeom>
          <a:ln w="12700">
            <a:miter lim="400000"/>
          </a:ln>
        </p:spPr>
      </p:pic>
      <p:pic>
        <p:nvPicPr>
          <p:cNvPr id="525" name="Graphic 38" descr="Graphic 38"/>
          <p:cNvPicPr>
            <a:picLocks noChangeAspect="1"/>
          </p:cNvPicPr>
          <p:nvPr/>
        </p:nvPicPr>
        <p:blipFill>
          <a:blip r:embed="rId15"/>
          <a:stretch>
            <a:fillRect/>
          </a:stretch>
        </p:blipFill>
        <p:spPr>
          <a:xfrm>
            <a:off x="3602332" y="4593523"/>
            <a:ext cx="403202" cy="403202"/>
          </a:xfrm>
          <a:prstGeom prst="rect">
            <a:avLst/>
          </a:prstGeom>
          <a:ln w="12700">
            <a:miter lim="400000"/>
          </a:ln>
        </p:spPr>
      </p:pic>
      <p:pic>
        <p:nvPicPr>
          <p:cNvPr id="526" name="Graphic 40" descr="Graphic 40"/>
          <p:cNvPicPr>
            <a:picLocks noChangeAspect="1"/>
          </p:cNvPicPr>
          <p:nvPr/>
        </p:nvPicPr>
        <p:blipFill>
          <a:blip r:embed="rId16"/>
          <a:stretch>
            <a:fillRect/>
          </a:stretch>
        </p:blipFill>
        <p:spPr>
          <a:xfrm>
            <a:off x="4536442" y="4593523"/>
            <a:ext cx="403202" cy="403202"/>
          </a:xfrm>
          <a:prstGeom prst="rect">
            <a:avLst/>
          </a:prstGeom>
          <a:ln w="12700">
            <a:miter lim="400000"/>
          </a:ln>
        </p:spPr>
      </p:pic>
      <p:pic>
        <p:nvPicPr>
          <p:cNvPr id="527" name="Graphic 42" descr="Graphic 42"/>
          <p:cNvPicPr>
            <a:picLocks noChangeAspect="1"/>
          </p:cNvPicPr>
          <p:nvPr/>
        </p:nvPicPr>
        <p:blipFill>
          <a:blip r:embed="rId17"/>
          <a:stretch>
            <a:fillRect/>
          </a:stretch>
        </p:blipFill>
        <p:spPr>
          <a:xfrm>
            <a:off x="5477776" y="4593523"/>
            <a:ext cx="403202" cy="403202"/>
          </a:xfrm>
          <a:prstGeom prst="rect">
            <a:avLst/>
          </a:prstGeom>
          <a:ln w="12700">
            <a:miter lim="400000"/>
          </a:ln>
        </p:spPr>
      </p:pic>
      <p:pic>
        <p:nvPicPr>
          <p:cNvPr id="528" name="Graphic 44" descr="Graphic 44"/>
          <p:cNvPicPr>
            <a:picLocks noChangeAspect="1"/>
          </p:cNvPicPr>
          <p:nvPr/>
        </p:nvPicPr>
        <p:blipFill>
          <a:blip r:embed="rId18"/>
          <a:stretch>
            <a:fillRect/>
          </a:stretch>
        </p:blipFill>
        <p:spPr>
          <a:xfrm>
            <a:off x="6416056" y="4593523"/>
            <a:ext cx="403202" cy="403202"/>
          </a:xfrm>
          <a:prstGeom prst="rect">
            <a:avLst/>
          </a:prstGeom>
          <a:ln w="12700">
            <a:miter lim="400000"/>
          </a:ln>
        </p:spPr>
      </p:pic>
      <p:pic>
        <p:nvPicPr>
          <p:cNvPr id="529" name="Graphic 46" descr="Graphic 46"/>
          <p:cNvPicPr>
            <a:picLocks noChangeAspect="1"/>
          </p:cNvPicPr>
          <p:nvPr/>
        </p:nvPicPr>
        <p:blipFill>
          <a:blip r:embed="rId19"/>
          <a:stretch>
            <a:fillRect/>
          </a:stretch>
        </p:blipFill>
        <p:spPr>
          <a:xfrm>
            <a:off x="7354340" y="4593523"/>
            <a:ext cx="403202" cy="403202"/>
          </a:xfrm>
          <a:prstGeom prst="rect">
            <a:avLst/>
          </a:prstGeom>
          <a:ln w="12700">
            <a:miter lim="400000"/>
          </a:ln>
        </p:spPr>
      </p:pic>
      <p:pic>
        <p:nvPicPr>
          <p:cNvPr id="530" name="Graphic 48" descr="Graphic 48"/>
          <p:cNvPicPr>
            <a:picLocks noChangeAspect="1"/>
          </p:cNvPicPr>
          <p:nvPr/>
        </p:nvPicPr>
        <p:blipFill>
          <a:blip r:embed="rId20"/>
          <a:stretch>
            <a:fillRect/>
          </a:stretch>
        </p:blipFill>
        <p:spPr>
          <a:xfrm>
            <a:off x="8292348" y="2643925"/>
            <a:ext cx="403202" cy="403202"/>
          </a:xfrm>
          <a:prstGeom prst="rect">
            <a:avLst/>
          </a:prstGeom>
          <a:ln w="12700">
            <a:miter lim="400000"/>
          </a:ln>
        </p:spPr>
      </p:pic>
      <p:pic>
        <p:nvPicPr>
          <p:cNvPr id="531" name="Graphic 50" descr="Graphic 50"/>
          <p:cNvPicPr>
            <a:picLocks noChangeAspect="1"/>
          </p:cNvPicPr>
          <p:nvPr/>
        </p:nvPicPr>
        <p:blipFill>
          <a:blip r:embed="rId21"/>
          <a:stretch>
            <a:fillRect/>
          </a:stretch>
        </p:blipFill>
        <p:spPr>
          <a:xfrm>
            <a:off x="9230903" y="4593523"/>
            <a:ext cx="403202" cy="403202"/>
          </a:xfrm>
          <a:prstGeom prst="rect">
            <a:avLst/>
          </a:prstGeom>
          <a:ln w="12700">
            <a:miter lim="400000"/>
          </a:ln>
        </p:spPr>
      </p:pic>
      <p:pic>
        <p:nvPicPr>
          <p:cNvPr id="532" name="Graphic 52" descr="Graphic 52"/>
          <p:cNvPicPr>
            <a:picLocks noChangeAspect="1"/>
          </p:cNvPicPr>
          <p:nvPr/>
        </p:nvPicPr>
        <p:blipFill>
          <a:blip r:embed="rId22"/>
          <a:stretch>
            <a:fillRect/>
          </a:stretch>
        </p:blipFill>
        <p:spPr>
          <a:xfrm>
            <a:off x="5476680" y="763994"/>
            <a:ext cx="403202" cy="403202"/>
          </a:xfrm>
          <a:prstGeom prst="rect">
            <a:avLst/>
          </a:prstGeom>
          <a:ln w="12700">
            <a:miter lim="400000"/>
          </a:ln>
        </p:spPr>
      </p:pic>
      <p:pic>
        <p:nvPicPr>
          <p:cNvPr id="533" name="Graphic 54" descr="Graphic 54"/>
          <p:cNvPicPr>
            <a:picLocks noChangeAspect="1"/>
          </p:cNvPicPr>
          <p:nvPr/>
        </p:nvPicPr>
        <p:blipFill>
          <a:blip r:embed="rId23"/>
          <a:stretch>
            <a:fillRect/>
          </a:stretch>
        </p:blipFill>
        <p:spPr>
          <a:xfrm>
            <a:off x="1722719" y="3619284"/>
            <a:ext cx="403202" cy="403202"/>
          </a:xfrm>
          <a:prstGeom prst="rect">
            <a:avLst/>
          </a:prstGeom>
          <a:ln w="12700">
            <a:miter lim="400000"/>
          </a:ln>
        </p:spPr>
      </p:pic>
      <p:pic>
        <p:nvPicPr>
          <p:cNvPr id="534" name="Graphic 56" descr="Graphic 56"/>
          <p:cNvPicPr>
            <a:picLocks noChangeAspect="1"/>
          </p:cNvPicPr>
          <p:nvPr/>
        </p:nvPicPr>
        <p:blipFill>
          <a:blip r:embed="rId24"/>
          <a:stretch>
            <a:fillRect/>
          </a:stretch>
        </p:blipFill>
        <p:spPr>
          <a:xfrm>
            <a:off x="2657949" y="3619284"/>
            <a:ext cx="403201" cy="403202"/>
          </a:xfrm>
          <a:prstGeom prst="rect">
            <a:avLst/>
          </a:prstGeom>
          <a:ln w="12700">
            <a:miter lim="400000"/>
          </a:ln>
        </p:spPr>
      </p:pic>
      <p:pic>
        <p:nvPicPr>
          <p:cNvPr id="535" name="Graphic 58" descr="Graphic 58"/>
          <p:cNvPicPr>
            <a:picLocks noChangeAspect="1"/>
          </p:cNvPicPr>
          <p:nvPr/>
        </p:nvPicPr>
        <p:blipFill>
          <a:blip r:embed="rId25"/>
          <a:stretch>
            <a:fillRect/>
          </a:stretch>
        </p:blipFill>
        <p:spPr>
          <a:xfrm>
            <a:off x="3602332" y="3619284"/>
            <a:ext cx="403202" cy="403202"/>
          </a:xfrm>
          <a:prstGeom prst="rect">
            <a:avLst/>
          </a:prstGeom>
          <a:ln w="12700">
            <a:miter lim="400000"/>
          </a:ln>
        </p:spPr>
      </p:pic>
      <p:pic>
        <p:nvPicPr>
          <p:cNvPr id="536" name="Graphic 60" descr="Graphic 60"/>
          <p:cNvPicPr>
            <a:picLocks noChangeAspect="1"/>
          </p:cNvPicPr>
          <p:nvPr/>
        </p:nvPicPr>
        <p:blipFill>
          <a:blip r:embed="rId26"/>
          <a:stretch>
            <a:fillRect/>
          </a:stretch>
        </p:blipFill>
        <p:spPr>
          <a:xfrm>
            <a:off x="4536442" y="3619284"/>
            <a:ext cx="403202" cy="403202"/>
          </a:xfrm>
          <a:prstGeom prst="rect">
            <a:avLst/>
          </a:prstGeom>
          <a:ln w="12700">
            <a:miter lim="400000"/>
          </a:ln>
        </p:spPr>
      </p:pic>
      <p:pic>
        <p:nvPicPr>
          <p:cNvPr id="537" name="Graphic 62" descr="Graphic 62"/>
          <p:cNvPicPr>
            <a:picLocks noChangeAspect="1"/>
          </p:cNvPicPr>
          <p:nvPr/>
        </p:nvPicPr>
        <p:blipFill>
          <a:blip r:embed="rId27"/>
          <a:stretch>
            <a:fillRect/>
          </a:stretch>
        </p:blipFill>
        <p:spPr>
          <a:xfrm>
            <a:off x="5480827" y="3619284"/>
            <a:ext cx="403202" cy="403202"/>
          </a:xfrm>
          <a:prstGeom prst="rect">
            <a:avLst/>
          </a:prstGeom>
          <a:ln w="12700">
            <a:miter lim="400000"/>
          </a:ln>
        </p:spPr>
      </p:pic>
      <p:pic>
        <p:nvPicPr>
          <p:cNvPr id="538" name="Graphic 64" descr="Graphic 64"/>
          <p:cNvPicPr>
            <a:picLocks noChangeAspect="1"/>
          </p:cNvPicPr>
          <p:nvPr/>
        </p:nvPicPr>
        <p:blipFill>
          <a:blip r:embed="rId28"/>
          <a:stretch>
            <a:fillRect/>
          </a:stretch>
        </p:blipFill>
        <p:spPr>
          <a:xfrm>
            <a:off x="6416056" y="3619284"/>
            <a:ext cx="403202" cy="403202"/>
          </a:xfrm>
          <a:prstGeom prst="rect">
            <a:avLst/>
          </a:prstGeom>
          <a:ln w="12700">
            <a:miter lim="400000"/>
          </a:ln>
        </p:spPr>
      </p:pic>
      <p:pic>
        <p:nvPicPr>
          <p:cNvPr id="539" name="Graphic 66" descr="Graphic 66"/>
          <p:cNvPicPr>
            <a:picLocks noChangeAspect="1"/>
          </p:cNvPicPr>
          <p:nvPr/>
        </p:nvPicPr>
        <p:blipFill>
          <a:blip r:embed="rId29"/>
          <a:stretch>
            <a:fillRect/>
          </a:stretch>
        </p:blipFill>
        <p:spPr>
          <a:xfrm>
            <a:off x="7360442" y="3619284"/>
            <a:ext cx="403202" cy="403202"/>
          </a:xfrm>
          <a:prstGeom prst="rect">
            <a:avLst/>
          </a:prstGeom>
          <a:ln w="12700">
            <a:miter lim="400000"/>
          </a:ln>
        </p:spPr>
      </p:pic>
      <p:pic>
        <p:nvPicPr>
          <p:cNvPr id="540" name="Graphic 68" descr="Graphic 68"/>
          <p:cNvPicPr>
            <a:picLocks noChangeAspect="1"/>
          </p:cNvPicPr>
          <p:nvPr/>
        </p:nvPicPr>
        <p:blipFill>
          <a:blip r:embed="rId30"/>
          <a:stretch>
            <a:fillRect/>
          </a:stretch>
        </p:blipFill>
        <p:spPr>
          <a:xfrm>
            <a:off x="8292620" y="3619284"/>
            <a:ext cx="403202" cy="403202"/>
          </a:xfrm>
          <a:prstGeom prst="rect">
            <a:avLst/>
          </a:prstGeom>
          <a:ln w="12700">
            <a:miter lim="400000"/>
          </a:ln>
        </p:spPr>
      </p:pic>
      <p:pic>
        <p:nvPicPr>
          <p:cNvPr id="541" name="Graphic 70" descr="Graphic 70"/>
          <p:cNvPicPr>
            <a:picLocks noChangeAspect="1"/>
          </p:cNvPicPr>
          <p:nvPr/>
        </p:nvPicPr>
        <p:blipFill>
          <a:blip r:embed="rId31"/>
          <a:stretch>
            <a:fillRect/>
          </a:stretch>
        </p:blipFill>
        <p:spPr>
          <a:xfrm>
            <a:off x="9230903" y="3619284"/>
            <a:ext cx="403202" cy="403202"/>
          </a:xfrm>
          <a:prstGeom prst="rect">
            <a:avLst/>
          </a:prstGeom>
          <a:ln w="12700">
            <a:miter lim="400000"/>
          </a:ln>
        </p:spPr>
      </p:pic>
      <p:pic>
        <p:nvPicPr>
          <p:cNvPr id="542" name="Graphic 72" descr="Graphic 72"/>
          <p:cNvPicPr>
            <a:picLocks noChangeAspect="1"/>
          </p:cNvPicPr>
          <p:nvPr/>
        </p:nvPicPr>
        <p:blipFill>
          <a:blip r:embed="rId32"/>
          <a:stretch>
            <a:fillRect/>
          </a:stretch>
        </p:blipFill>
        <p:spPr>
          <a:xfrm>
            <a:off x="10169186" y="3619284"/>
            <a:ext cx="403202" cy="403202"/>
          </a:xfrm>
          <a:prstGeom prst="rect">
            <a:avLst/>
          </a:prstGeom>
          <a:ln w="12700">
            <a:miter lim="400000"/>
          </a:ln>
        </p:spPr>
      </p:pic>
      <p:pic>
        <p:nvPicPr>
          <p:cNvPr id="543" name="Graphic 74" descr="Graphic 74"/>
          <p:cNvPicPr>
            <a:picLocks noChangeAspect="1"/>
          </p:cNvPicPr>
          <p:nvPr/>
        </p:nvPicPr>
        <p:blipFill>
          <a:blip r:embed="rId33"/>
          <a:stretch>
            <a:fillRect/>
          </a:stretch>
        </p:blipFill>
        <p:spPr>
          <a:xfrm>
            <a:off x="1725770" y="2645044"/>
            <a:ext cx="403202" cy="403202"/>
          </a:xfrm>
          <a:prstGeom prst="rect">
            <a:avLst/>
          </a:prstGeom>
          <a:ln w="12700">
            <a:miter lim="400000"/>
          </a:ln>
        </p:spPr>
      </p:pic>
      <p:pic>
        <p:nvPicPr>
          <p:cNvPr id="544" name="Graphic 76" descr="Graphic 76"/>
          <p:cNvPicPr>
            <a:picLocks noChangeAspect="1"/>
          </p:cNvPicPr>
          <p:nvPr/>
        </p:nvPicPr>
        <p:blipFill>
          <a:blip r:embed="rId34"/>
          <a:stretch>
            <a:fillRect/>
          </a:stretch>
        </p:blipFill>
        <p:spPr>
          <a:xfrm>
            <a:off x="8295085" y="4592403"/>
            <a:ext cx="403202" cy="403202"/>
          </a:xfrm>
          <a:prstGeom prst="rect">
            <a:avLst/>
          </a:prstGeom>
          <a:ln w="12700">
            <a:miter lim="400000"/>
          </a:ln>
        </p:spPr>
      </p:pic>
      <p:pic>
        <p:nvPicPr>
          <p:cNvPr id="545" name="Graphic 78" descr="Graphic 78"/>
          <p:cNvPicPr>
            <a:picLocks noChangeAspect="1"/>
          </p:cNvPicPr>
          <p:nvPr/>
        </p:nvPicPr>
        <p:blipFill>
          <a:blip r:embed="rId35"/>
          <a:stretch>
            <a:fillRect/>
          </a:stretch>
        </p:blipFill>
        <p:spPr>
          <a:xfrm>
            <a:off x="3602332" y="2645044"/>
            <a:ext cx="403202" cy="403202"/>
          </a:xfrm>
          <a:prstGeom prst="rect">
            <a:avLst/>
          </a:prstGeom>
          <a:ln w="12700">
            <a:miter lim="400000"/>
          </a:ln>
        </p:spPr>
      </p:pic>
      <p:pic>
        <p:nvPicPr>
          <p:cNvPr id="546" name="Graphic 80" descr="Graphic 80"/>
          <p:cNvPicPr>
            <a:picLocks noChangeAspect="1"/>
          </p:cNvPicPr>
          <p:nvPr/>
        </p:nvPicPr>
        <p:blipFill>
          <a:blip r:embed="rId36"/>
          <a:stretch>
            <a:fillRect/>
          </a:stretch>
        </p:blipFill>
        <p:spPr>
          <a:xfrm>
            <a:off x="4540615" y="2645044"/>
            <a:ext cx="403202" cy="403202"/>
          </a:xfrm>
          <a:prstGeom prst="rect">
            <a:avLst/>
          </a:prstGeom>
          <a:ln w="12700">
            <a:miter lim="400000"/>
          </a:ln>
        </p:spPr>
      </p:pic>
      <p:pic>
        <p:nvPicPr>
          <p:cNvPr id="547" name="Graphic 82" descr="Graphic 82"/>
          <p:cNvPicPr>
            <a:picLocks noChangeAspect="1"/>
          </p:cNvPicPr>
          <p:nvPr/>
        </p:nvPicPr>
        <p:blipFill>
          <a:blip r:embed="rId37"/>
          <a:stretch>
            <a:fillRect/>
          </a:stretch>
        </p:blipFill>
        <p:spPr>
          <a:xfrm>
            <a:off x="5477776" y="2645044"/>
            <a:ext cx="403202" cy="403202"/>
          </a:xfrm>
          <a:prstGeom prst="rect">
            <a:avLst/>
          </a:prstGeom>
          <a:ln w="12700">
            <a:miter lim="400000"/>
          </a:ln>
        </p:spPr>
      </p:pic>
      <p:pic>
        <p:nvPicPr>
          <p:cNvPr id="548" name="Graphic 84" descr="Graphic 84"/>
          <p:cNvPicPr>
            <a:picLocks noChangeAspect="1"/>
          </p:cNvPicPr>
          <p:nvPr/>
        </p:nvPicPr>
        <p:blipFill>
          <a:blip r:embed="rId38"/>
          <a:stretch>
            <a:fillRect/>
          </a:stretch>
        </p:blipFill>
        <p:spPr>
          <a:xfrm>
            <a:off x="6416056" y="2645044"/>
            <a:ext cx="403202" cy="403202"/>
          </a:xfrm>
          <a:prstGeom prst="rect">
            <a:avLst/>
          </a:prstGeom>
          <a:ln w="12700">
            <a:miter lim="400000"/>
          </a:ln>
        </p:spPr>
      </p:pic>
      <p:pic>
        <p:nvPicPr>
          <p:cNvPr id="549" name="Graphic 86" descr="Graphic 86"/>
          <p:cNvPicPr>
            <a:picLocks noChangeAspect="1"/>
          </p:cNvPicPr>
          <p:nvPr/>
        </p:nvPicPr>
        <p:blipFill>
          <a:blip r:embed="rId39"/>
          <a:stretch>
            <a:fillRect/>
          </a:stretch>
        </p:blipFill>
        <p:spPr>
          <a:xfrm>
            <a:off x="7354340" y="2645044"/>
            <a:ext cx="403202" cy="403202"/>
          </a:xfrm>
          <a:prstGeom prst="rect">
            <a:avLst/>
          </a:prstGeom>
          <a:ln w="12700">
            <a:miter lim="400000"/>
          </a:ln>
        </p:spPr>
      </p:pic>
      <p:pic>
        <p:nvPicPr>
          <p:cNvPr id="550" name="Graphic 88" descr="Graphic 88"/>
          <p:cNvPicPr>
            <a:picLocks noChangeAspect="1"/>
          </p:cNvPicPr>
          <p:nvPr/>
        </p:nvPicPr>
        <p:blipFill>
          <a:blip r:embed="rId40"/>
          <a:stretch>
            <a:fillRect/>
          </a:stretch>
        </p:blipFill>
        <p:spPr>
          <a:xfrm>
            <a:off x="2657949" y="2643925"/>
            <a:ext cx="403201" cy="403202"/>
          </a:xfrm>
          <a:prstGeom prst="rect">
            <a:avLst/>
          </a:prstGeom>
          <a:ln w="12700">
            <a:miter lim="400000"/>
          </a:ln>
        </p:spPr>
      </p:pic>
      <p:pic>
        <p:nvPicPr>
          <p:cNvPr id="551" name="Graphic 90" descr="Graphic 90"/>
          <p:cNvPicPr>
            <a:picLocks noChangeAspect="1"/>
          </p:cNvPicPr>
          <p:nvPr/>
        </p:nvPicPr>
        <p:blipFill>
          <a:blip r:embed="rId41"/>
          <a:stretch>
            <a:fillRect/>
          </a:stretch>
        </p:blipFill>
        <p:spPr>
          <a:xfrm>
            <a:off x="9230903" y="2645044"/>
            <a:ext cx="403202" cy="403202"/>
          </a:xfrm>
          <a:prstGeom prst="rect">
            <a:avLst/>
          </a:prstGeom>
          <a:ln w="12700">
            <a:miter lim="400000"/>
          </a:ln>
        </p:spPr>
      </p:pic>
      <p:pic>
        <p:nvPicPr>
          <p:cNvPr id="552" name="Graphic 92" descr="Graphic 92"/>
          <p:cNvPicPr>
            <a:picLocks noChangeAspect="1"/>
          </p:cNvPicPr>
          <p:nvPr/>
        </p:nvPicPr>
        <p:blipFill>
          <a:blip r:embed="rId42"/>
          <a:stretch>
            <a:fillRect/>
          </a:stretch>
        </p:blipFill>
        <p:spPr>
          <a:xfrm>
            <a:off x="10169186" y="2645044"/>
            <a:ext cx="403202" cy="403202"/>
          </a:xfrm>
          <a:prstGeom prst="rect">
            <a:avLst/>
          </a:prstGeom>
          <a:ln w="12700">
            <a:miter lim="400000"/>
          </a:ln>
        </p:spPr>
      </p:pic>
      <p:pic>
        <p:nvPicPr>
          <p:cNvPr id="553" name="Graphic 94" descr="Graphic 94"/>
          <p:cNvPicPr>
            <a:picLocks noChangeAspect="1"/>
          </p:cNvPicPr>
          <p:nvPr/>
        </p:nvPicPr>
        <p:blipFill>
          <a:blip r:embed="rId43"/>
          <a:stretch>
            <a:fillRect/>
          </a:stretch>
        </p:blipFill>
        <p:spPr>
          <a:xfrm>
            <a:off x="1725770" y="1669686"/>
            <a:ext cx="403202" cy="403202"/>
          </a:xfrm>
          <a:prstGeom prst="rect">
            <a:avLst/>
          </a:prstGeom>
          <a:ln w="12700">
            <a:miter lim="400000"/>
          </a:ln>
        </p:spPr>
      </p:pic>
      <p:pic>
        <p:nvPicPr>
          <p:cNvPr id="554" name="Graphic 96" descr="Graphic 96"/>
          <p:cNvPicPr>
            <a:picLocks noChangeAspect="1"/>
          </p:cNvPicPr>
          <p:nvPr/>
        </p:nvPicPr>
        <p:blipFill>
          <a:blip r:embed="rId44"/>
          <a:stretch>
            <a:fillRect/>
          </a:stretch>
        </p:blipFill>
        <p:spPr>
          <a:xfrm>
            <a:off x="2664050" y="1669686"/>
            <a:ext cx="403202" cy="403202"/>
          </a:xfrm>
          <a:prstGeom prst="rect">
            <a:avLst/>
          </a:prstGeom>
          <a:ln w="12700">
            <a:miter lim="400000"/>
          </a:ln>
        </p:spPr>
      </p:pic>
      <p:pic>
        <p:nvPicPr>
          <p:cNvPr id="555" name="Graphic 98" descr="Graphic 98"/>
          <p:cNvPicPr>
            <a:picLocks noChangeAspect="1"/>
          </p:cNvPicPr>
          <p:nvPr/>
        </p:nvPicPr>
        <p:blipFill>
          <a:blip r:embed="rId45"/>
          <a:stretch>
            <a:fillRect/>
          </a:stretch>
        </p:blipFill>
        <p:spPr>
          <a:xfrm>
            <a:off x="3602332" y="1669686"/>
            <a:ext cx="403202" cy="403202"/>
          </a:xfrm>
          <a:prstGeom prst="rect">
            <a:avLst/>
          </a:prstGeom>
          <a:ln w="12700">
            <a:miter lim="400000"/>
          </a:ln>
        </p:spPr>
      </p:pic>
      <p:pic>
        <p:nvPicPr>
          <p:cNvPr id="556" name="Graphic 100" descr="Graphic 100"/>
          <p:cNvPicPr>
            <a:picLocks noChangeAspect="1"/>
          </p:cNvPicPr>
          <p:nvPr/>
        </p:nvPicPr>
        <p:blipFill>
          <a:blip r:embed="rId46"/>
          <a:stretch>
            <a:fillRect/>
          </a:stretch>
        </p:blipFill>
        <p:spPr>
          <a:xfrm>
            <a:off x="4540615" y="1669686"/>
            <a:ext cx="403202" cy="403202"/>
          </a:xfrm>
          <a:prstGeom prst="rect">
            <a:avLst/>
          </a:prstGeom>
          <a:ln w="12700">
            <a:miter lim="400000"/>
          </a:ln>
        </p:spPr>
      </p:pic>
      <p:pic>
        <p:nvPicPr>
          <p:cNvPr id="557" name="Graphic 102" descr="Graphic 102"/>
          <p:cNvPicPr>
            <a:picLocks noChangeAspect="1"/>
          </p:cNvPicPr>
          <p:nvPr/>
        </p:nvPicPr>
        <p:blipFill>
          <a:blip r:embed="rId47"/>
          <a:stretch>
            <a:fillRect/>
          </a:stretch>
        </p:blipFill>
        <p:spPr>
          <a:xfrm>
            <a:off x="5477776" y="1669686"/>
            <a:ext cx="403202" cy="403202"/>
          </a:xfrm>
          <a:prstGeom prst="rect">
            <a:avLst/>
          </a:prstGeom>
          <a:ln w="12700">
            <a:miter lim="400000"/>
          </a:ln>
        </p:spPr>
      </p:pic>
      <p:pic>
        <p:nvPicPr>
          <p:cNvPr id="558" name="Graphic 104" descr="Graphic 104"/>
          <p:cNvPicPr>
            <a:picLocks noChangeAspect="1"/>
          </p:cNvPicPr>
          <p:nvPr/>
        </p:nvPicPr>
        <p:blipFill>
          <a:blip r:embed="rId48"/>
          <a:stretch>
            <a:fillRect/>
          </a:stretch>
        </p:blipFill>
        <p:spPr>
          <a:xfrm>
            <a:off x="6416056" y="1669686"/>
            <a:ext cx="403202" cy="403202"/>
          </a:xfrm>
          <a:prstGeom prst="rect">
            <a:avLst/>
          </a:prstGeom>
          <a:ln w="12700">
            <a:miter lim="400000"/>
          </a:ln>
        </p:spPr>
      </p:pic>
      <p:pic>
        <p:nvPicPr>
          <p:cNvPr id="559" name="Graphic 106" descr="Graphic 106"/>
          <p:cNvPicPr>
            <a:picLocks noChangeAspect="1"/>
          </p:cNvPicPr>
          <p:nvPr/>
        </p:nvPicPr>
        <p:blipFill>
          <a:blip r:embed="rId49"/>
          <a:stretch>
            <a:fillRect/>
          </a:stretch>
        </p:blipFill>
        <p:spPr>
          <a:xfrm>
            <a:off x="7354340" y="1669686"/>
            <a:ext cx="403202" cy="403202"/>
          </a:xfrm>
          <a:prstGeom prst="rect">
            <a:avLst/>
          </a:prstGeom>
          <a:ln w="12700">
            <a:miter lim="400000"/>
          </a:ln>
        </p:spPr>
      </p:pic>
      <p:pic>
        <p:nvPicPr>
          <p:cNvPr id="560" name="Graphic 108" descr="Graphic 108"/>
          <p:cNvPicPr>
            <a:picLocks noChangeAspect="1"/>
          </p:cNvPicPr>
          <p:nvPr/>
        </p:nvPicPr>
        <p:blipFill>
          <a:blip r:embed="rId50"/>
          <a:stretch>
            <a:fillRect/>
          </a:stretch>
        </p:blipFill>
        <p:spPr>
          <a:xfrm>
            <a:off x="8292620" y="1669686"/>
            <a:ext cx="403202" cy="403202"/>
          </a:xfrm>
          <a:prstGeom prst="rect">
            <a:avLst/>
          </a:prstGeom>
          <a:ln w="12700">
            <a:miter lim="400000"/>
          </a:ln>
        </p:spPr>
      </p:pic>
      <p:pic>
        <p:nvPicPr>
          <p:cNvPr id="561" name="Graphic 110" descr="Graphic 110"/>
          <p:cNvPicPr>
            <a:picLocks noChangeAspect="1"/>
          </p:cNvPicPr>
          <p:nvPr/>
        </p:nvPicPr>
        <p:blipFill>
          <a:blip r:embed="rId51"/>
          <a:stretch>
            <a:fillRect/>
          </a:stretch>
        </p:blipFill>
        <p:spPr>
          <a:xfrm>
            <a:off x="9230903" y="1669686"/>
            <a:ext cx="403202" cy="403202"/>
          </a:xfrm>
          <a:prstGeom prst="rect">
            <a:avLst/>
          </a:prstGeom>
          <a:ln w="12700">
            <a:miter lim="400000"/>
          </a:ln>
        </p:spPr>
      </p:pic>
      <p:pic>
        <p:nvPicPr>
          <p:cNvPr id="562" name="Graphic 112" descr="Graphic 112"/>
          <p:cNvPicPr>
            <a:picLocks noChangeAspect="1"/>
          </p:cNvPicPr>
          <p:nvPr/>
        </p:nvPicPr>
        <p:blipFill>
          <a:blip r:embed="rId52"/>
          <a:stretch>
            <a:fillRect/>
          </a:stretch>
        </p:blipFill>
        <p:spPr>
          <a:xfrm>
            <a:off x="10169186" y="1669686"/>
            <a:ext cx="403202" cy="403202"/>
          </a:xfrm>
          <a:prstGeom prst="rect">
            <a:avLst/>
          </a:prstGeom>
          <a:ln w="12700">
            <a:miter lim="400000"/>
          </a:ln>
        </p:spPr>
      </p:pic>
      <p:pic>
        <p:nvPicPr>
          <p:cNvPr id="563" name="Graphic 114" descr="Graphic 114"/>
          <p:cNvPicPr>
            <a:picLocks noChangeAspect="1"/>
          </p:cNvPicPr>
          <p:nvPr/>
        </p:nvPicPr>
        <p:blipFill>
          <a:blip r:embed="rId53"/>
          <a:stretch>
            <a:fillRect/>
          </a:stretch>
        </p:blipFill>
        <p:spPr>
          <a:xfrm>
            <a:off x="1725770" y="763994"/>
            <a:ext cx="403202" cy="403202"/>
          </a:xfrm>
          <a:prstGeom prst="rect">
            <a:avLst/>
          </a:prstGeom>
          <a:ln w="12700">
            <a:miter lim="400000"/>
          </a:ln>
        </p:spPr>
      </p:pic>
      <p:pic>
        <p:nvPicPr>
          <p:cNvPr id="564" name="Graphic 116" descr="Graphic 116"/>
          <p:cNvPicPr>
            <a:picLocks noChangeAspect="1"/>
          </p:cNvPicPr>
          <p:nvPr/>
        </p:nvPicPr>
        <p:blipFill>
          <a:blip r:embed="rId54"/>
          <a:stretch>
            <a:fillRect/>
          </a:stretch>
        </p:blipFill>
        <p:spPr>
          <a:xfrm>
            <a:off x="2664050" y="763994"/>
            <a:ext cx="403202" cy="403202"/>
          </a:xfrm>
          <a:prstGeom prst="rect">
            <a:avLst/>
          </a:prstGeom>
          <a:ln w="12700">
            <a:miter lim="400000"/>
          </a:ln>
        </p:spPr>
      </p:pic>
      <p:pic>
        <p:nvPicPr>
          <p:cNvPr id="565" name="Graphic 118" descr="Graphic 118"/>
          <p:cNvPicPr>
            <a:picLocks noChangeAspect="1"/>
          </p:cNvPicPr>
          <p:nvPr/>
        </p:nvPicPr>
        <p:blipFill>
          <a:blip r:embed="rId55"/>
          <a:stretch>
            <a:fillRect/>
          </a:stretch>
        </p:blipFill>
        <p:spPr>
          <a:xfrm>
            <a:off x="3602332" y="763994"/>
            <a:ext cx="403202" cy="403202"/>
          </a:xfrm>
          <a:prstGeom prst="rect">
            <a:avLst/>
          </a:prstGeom>
          <a:ln w="12700">
            <a:miter lim="400000"/>
          </a:ln>
        </p:spPr>
      </p:pic>
      <p:pic>
        <p:nvPicPr>
          <p:cNvPr id="566" name="Graphic 120" descr="Graphic 120"/>
          <p:cNvPicPr>
            <a:picLocks noChangeAspect="1"/>
          </p:cNvPicPr>
          <p:nvPr/>
        </p:nvPicPr>
        <p:blipFill>
          <a:blip r:embed="rId56"/>
          <a:stretch>
            <a:fillRect/>
          </a:stretch>
        </p:blipFill>
        <p:spPr>
          <a:xfrm>
            <a:off x="4540615" y="763994"/>
            <a:ext cx="403202" cy="403202"/>
          </a:xfrm>
          <a:prstGeom prst="rect">
            <a:avLst/>
          </a:prstGeom>
          <a:ln w="12700">
            <a:miter lim="400000"/>
          </a:ln>
        </p:spPr>
      </p:pic>
      <p:pic>
        <p:nvPicPr>
          <p:cNvPr id="567" name="Graphic 122" descr="Graphic 122"/>
          <p:cNvPicPr>
            <a:picLocks noChangeAspect="1"/>
          </p:cNvPicPr>
          <p:nvPr/>
        </p:nvPicPr>
        <p:blipFill>
          <a:blip r:embed="rId57"/>
          <a:stretch>
            <a:fillRect/>
          </a:stretch>
        </p:blipFill>
        <p:spPr>
          <a:xfrm>
            <a:off x="10169186" y="4593523"/>
            <a:ext cx="403202" cy="403202"/>
          </a:xfrm>
          <a:prstGeom prst="rect">
            <a:avLst/>
          </a:prstGeom>
          <a:ln w="12700">
            <a:miter lim="400000"/>
          </a:ln>
        </p:spPr>
      </p:pic>
      <p:pic>
        <p:nvPicPr>
          <p:cNvPr id="568" name="Graphic 124" descr="Graphic 124"/>
          <p:cNvPicPr>
            <a:picLocks noChangeAspect="1"/>
          </p:cNvPicPr>
          <p:nvPr/>
        </p:nvPicPr>
        <p:blipFill>
          <a:blip r:embed="rId58"/>
          <a:stretch>
            <a:fillRect/>
          </a:stretch>
        </p:blipFill>
        <p:spPr>
          <a:xfrm>
            <a:off x="6417180" y="763994"/>
            <a:ext cx="403202" cy="403202"/>
          </a:xfrm>
          <a:prstGeom prst="rect">
            <a:avLst/>
          </a:prstGeom>
          <a:ln w="12700">
            <a:miter lim="400000"/>
          </a:ln>
        </p:spPr>
      </p:pic>
      <p:pic>
        <p:nvPicPr>
          <p:cNvPr id="569" name="Graphic 126" descr="Graphic 126"/>
          <p:cNvPicPr>
            <a:picLocks noChangeAspect="1"/>
          </p:cNvPicPr>
          <p:nvPr/>
        </p:nvPicPr>
        <p:blipFill>
          <a:blip r:embed="rId59"/>
          <a:stretch>
            <a:fillRect/>
          </a:stretch>
        </p:blipFill>
        <p:spPr>
          <a:xfrm>
            <a:off x="7355461" y="763994"/>
            <a:ext cx="403202" cy="403202"/>
          </a:xfrm>
          <a:prstGeom prst="rect">
            <a:avLst/>
          </a:prstGeom>
          <a:ln w="12700">
            <a:miter lim="400000"/>
          </a:ln>
        </p:spPr>
      </p:pic>
      <p:pic>
        <p:nvPicPr>
          <p:cNvPr id="570" name="Graphic 128" descr="Graphic 128"/>
          <p:cNvPicPr>
            <a:picLocks noChangeAspect="1"/>
          </p:cNvPicPr>
          <p:nvPr/>
        </p:nvPicPr>
        <p:blipFill>
          <a:blip r:embed="rId60"/>
          <a:stretch>
            <a:fillRect/>
          </a:stretch>
        </p:blipFill>
        <p:spPr>
          <a:xfrm>
            <a:off x="8293744" y="763994"/>
            <a:ext cx="403202" cy="403202"/>
          </a:xfrm>
          <a:prstGeom prst="rect">
            <a:avLst/>
          </a:prstGeom>
          <a:ln w="12700">
            <a:miter lim="400000"/>
          </a:ln>
        </p:spPr>
      </p:pic>
      <p:pic>
        <p:nvPicPr>
          <p:cNvPr id="571" name="Graphic 130" descr="Graphic 130"/>
          <p:cNvPicPr>
            <a:picLocks noChangeAspect="1"/>
          </p:cNvPicPr>
          <p:nvPr/>
        </p:nvPicPr>
        <p:blipFill>
          <a:blip r:embed="rId61"/>
          <a:stretch>
            <a:fillRect/>
          </a:stretch>
        </p:blipFill>
        <p:spPr>
          <a:xfrm>
            <a:off x="9230903" y="763994"/>
            <a:ext cx="403202" cy="403202"/>
          </a:xfrm>
          <a:prstGeom prst="rect">
            <a:avLst/>
          </a:prstGeom>
          <a:ln w="12700">
            <a:miter lim="400000"/>
          </a:ln>
        </p:spPr>
      </p:pic>
      <p:pic>
        <p:nvPicPr>
          <p:cNvPr id="572" name="Graphic 132" descr="Graphic 132"/>
          <p:cNvPicPr>
            <a:picLocks noChangeAspect="1"/>
          </p:cNvPicPr>
          <p:nvPr/>
        </p:nvPicPr>
        <p:blipFill>
          <a:blip r:embed="rId62"/>
          <a:stretch>
            <a:fillRect/>
          </a:stretch>
        </p:blipFill>
        <p:spPr>
          <a:xfrm>
            <a:off x="10169186" y="763994"/>
            <a:ext cx="403202" cy="40320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32" name="Picture 2" descr="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5998" y="-52200"/>
            <a:ext cx="6165274" cy="6962414"/>
          </a:xfrm>
          <a:prstGeom prst="rect">
            <a:avLst/>
          </a:prstGeom>
          <a:ln w="12700">
            <a:miter lim="400000"/>
          </a:ln>
        </p:spPr>
      </p:pic>
      <p:sp>
        <p:nvSpPr>
          <p:cNvPr id="133" name="Straight Connector 6"/>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134" name="TextBox 13"/>
          <p:cNvSpPr txBox="1"/>
          <p:nvPr/>
        </p:nvSpPr>
        <p:spPr>
          <a:xfrm>
            <a:off x="533745" y="531255"/>
            <a:ext cx="5114754" cy="222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5000" b="1" spc="-150">
                <a:latin typeface="Inter Semi Bold"/>
                <a:ea typeface="Inter Semi Bold"/>
                <a:cs typeface="Inter Semi Bold"/>
                <a:sym typeface="Inter Semi Bold"/>
              </a:defRPr>
            </a:pPr>
            <a:r>
              <a:rPr dirty="0">
                <a:latin typeface="Inter" panose="02000503000000020004" pitchFamily="2" charset="0"/>
                <a:ea typeface="Inter" panose="02000503000000020004" pitchFamily="2" charset="0"/>
              </a:rPr>
              <a:t>Architects of </a:t>
            </a:r>
          </a:p>
          <a:p>
            <a:pPr>
              <a:lnSpc>
                <a:spcPct val="90000"/>
              </a:lnSpc>
              <a:defRPr sz="5000" b="1" spc="-150">
                <a:latin typeface="Inter Semi Bold"/>
                <a:ea typeface="Inter Semi Bold"/>
                <a:cs typeface="Inter Semi Bold"/>
                <a:sym typeface="Inter Semi Bold"/>
              </a:defRPr>
            </a:pPr>
            <a:r>
              <a:rPr dirty="0">
                <a:latin typeface="Inter" panose="02000503000000020004" pitchFamily="2" charset="0"/>
                <a:ea typeface="Inter" panose="02000503000000020004" pitchFamily="2" charset="0"/>
              </a:rPr>
              <a:t>the e-Estonia ecosystem</a:t>
            </a:r>
          </a:p>
        </p:txBody>
      </p:sp>
      <p:sp>
        <p:nvSpPr>
          <p:cNvPr id="135" name="Straight Connector 7"/>
          <p:cNvSpPr/>
          <p:nvPr/>
        </p:nvSpPr>
        <p:spPr>
          <a:xfrm>
            <a:off x="-250584" y="894716"/>
            <a:ext cx="619666" cy="2"/>
          </a:xfrm>
          <a:prstGeom prst="line">
            <a:avLst/>
          </a:prstGeom>
          <a:ln w="12700">
            <a:solidFill>
              <a:schemeClr val="accent1"/>
            </a:solidFill>
            <a:miter/>
          </a:ln>
        </p:spPr>
        <p:txBody>
          <a:bodyPr lIns="45718" tIns="45718" rIns="45718" bIns="45718"/>
          <a:lstStyle/>
          <a:p>
            <a:endParaRPr/>
          </a:p>
        </p:txBody>
      </p:sp>
      <p:sp>
        <p:nvSpPr>
          <p:cNvPr id="136" name="TextBox 8"/>
          <p:cNvSpPr txBox="1"/>
          <p:nvPr/>
        </p:nvSpPr>
        <p:spPr>
          <a:xfrm>
            <a:off x="533745" y="3556760"/>
            <a:ext cx="4946990"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a:ea typeface="Inter" panose="020B0502030000000004" pitchFamily="34" charset="0"/>
              </a:rPr>
              <a:t>Estonia is known as the world’s most advanced digital society.</a:t>
            </a:r>
            <a:endParaRPr dirty="0">
              <a:latin typeface="+mj-lt"/>
              <a:ea typeface="Inter" panose="020B0502030000000004" pitchFamily="34" charset="0"/>
            </a:endParaRPr>
          </a:p>
          <a:p>
            <a:pPr>
              <a:defRPr>
                <a:latin typeface="Inter Regular"/>
                <a:ea typeface="Inter Regular"/>
                <a:cs typeface="Inter Regular"/>
                <a:sym typeface="Inter Regular"/>
              </a:defRPr>
            </a:pPr>
            <a:endParaRPr dirty="0">
              <a:latin typeface="+mj-lt"/>
              <a:ea typeface="Inter" panose="020B0502030000000004" pitchFamily="34" charset="0"/>
            </a:endParaRPr>
          </a:p>
          <a:p>
            <a:pPr>
              <a:defRPr>
                <a:latin typeface="Inter Regular"/>
                <a:ea typeface="Inter Regular"/>
                <a:cs typeface="Inter Regular"/>
                <a:sym typeface="Inter Regular"/>
              </a:defRPr>
            </a:pPr>
            <a:r>
              <a:rPr dirty="0" err="1">
                <a:ea typeface="Inter" panose="020B0502030000000004" pitchFamily="34" charset="0"/>
              </a:rPr>
              <a:t>Cybernetica</a:t>
            </a:r>
            <a:r>
              <a:rPr dirty="0">
                <a:ea typeface="Inter" panose="020B0502030000000004" pitchFamily="34" charset="0"/>
              </a:rPr>
              <a:t> has been a key partner in developing the e-governance solutions, providing both research and practical applications for secure digital services.</a:t>
            </a:r>
          </a:p>
        </p:txBody>
      </p:sp>
      <p:pic>
        <p:nvPicPr>
          <p:cNvPr id="137" name="Graphic 10" descr="Graphic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141" name="TextBox 13"/>
          <p:cNvSpPr txBox="1"/>
          <p:nvPr/>
        </p:nvSpPr>
        <p:spPr>
          <a:xfrm>
            <a:off x="533744" y="531255"/>
            <a:ext cx="7813424" cy="358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b="1">
                <a:latin typeface="Inter Semi Bold"/>
                <a:ea typeface="Inter Semi Bold"/>
                <a:cs typeface="Inter Semi Bold"/>
                <a:sym typeface="Inter Semi Bold"/>
              </a:defRPr>
            </a:lvl1pPr>
          </a:lstStyle>
          <a:p>
            <a:r>
              <a:t>Research &amp; Development</a:t>
            </a:r>
          </a:p>
        </p:txBody>
      </p:sp>
      <p:sp>
        <p:nvSpPr>
          <p:cNvPr id="142" name="TextBox 24"/>
          <p:cNvSpPr txBox="1"/>
          <p:nvPr/>
        </p:nvSpPr>
        <p:spPr>
          <a:xfrm>
            <a:off x="533744" y="531255"/>
            <a:ext cx="7813424" cy="1104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3500" spc="-150">
                <a:solidFill>
                  <a:srgbClr val="F2F2F2"/>
                </a:solidFill>
                <a:latin typeface="Inter"/>
                <a:ea typeface="Inter"/>
                <a:cs typeface="Inter"/>
                <a:sym typeface="Inter SemiBold"/>
              </a:defRPr>
            </a:pPr>
            <a:r>
              <a:rPr dirty="0"/>
              <a:t>Clients in 35+ </a:t>
            </a:r>
            <a:br>
              <a:rPr dirty="0"/>
            </a:br>
            <a:r>
              <a:rPr dirty="0"/>
              <a:t>countries</a:t>
            </a:r>
          </a:p>
        </p:txBody>
      </p:sp>
      <p:sp>
        <p:nvSpPr>
          <p:cNvPr id="143" name="TextBox 25"/>
          <p:cNvSpPr txBox="1"/>
          <p:nvPr/>
        </p:nvSpPr>
        <p:spPr>
          <a:xfrm>
            <a:off x="533746" y="2383208"/>
            <a:ext cx="2692777" cy="341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Arial"/>
              <a:buChar char="•"/>
              <a:defRPr>
                <a:solidFill>
                  <a:srgbClr val="F2F2F2"/>
                </a:solidFill>
                <a:latin typeface="Inter Regular"/>
                <a:ea typeface="Inter Regular"/>
                <a:cs typeface="Inter Regular"/>
                <a:sym typeface="Inter Regular"/>
              </a:defRPr>
            </a:pPr>
            <a:r>
              <a:rPr dirty="0"/>
              <a:t>USA</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Malaysia</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Tunisia</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Ukraine</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Japan</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Namibia</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Greenland</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Azerbaijan</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Switzerland</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Bahama </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Germany</a:t>
            </a:r>
          </a:p>
          <a:p>
            <a:pPr marL="285750" indent="-285750">
              <a:buSzPct val="100000"/>
              <a:buFont typeface="Arial"/>
              <a:buChar char="•"/>
              <a:defRPr>
                <a:solidFill>
                  <a:srgbClr val="F2F2F2"/>
                </a:solidFill>
                <a:latin typeface="Inter Regular"/>
                <a:ea typeface="Inter Regular"/>
                <a:cs typeface="Inter Regular"/>
                <a:sym typeface="Inter Regular"/>
              </a:defRPr>
            </a:pPr>
            <a:r>
              <a:rPr dirty="0"/>
              <a:t>and many more!</a:t>
            </a:r>
          </a:p>
        </p:txBody>
      </p:sp>
      <p:pic>
        <p:nvPicPr>
          <p:cNvPr id="144" name="Picture 19"/>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523" y="833723"/>
            <a:ext cx="8626616" cy="4764974"/>
          </a:xfrm>
          <a:prstGeom prst="rect">
            <a:avLst/>
          </a:prstGeom>
          <a:ln w="12700">
            <a:miter lim="400000"/>
          </a:ln>
        </p:spPr>
      </p:pic>
      <p:sp>
        <p:nvSpPr>
          <p:cNvPr id="145" name="Straight Connector 27"/>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pic>
        <p:nvPicPr>
          <p:cNvPr id="146" name="Graphic 8" descr="Graphic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0" name="TextBox 7"/>
          <p:cNvSpPr txBox="1"/>
          <p:nvPr/>
        </p:nvSpPr>
        <p:spPr>
          <a:xfrm>
            <a:off x="533744" y="517769"/>
            <a:ext cx="4981278"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3500" b="1">
                <a:latin typeface="Inter Semi Bold"/>
                <a:ea typeface="Inter Semi Bold"/>
                <a:cs typeface="Inter Semi Bold"/>
                <a:sym typeface="Inter Semi Bold"/>
              </a:defRPr>
            </a:lvl1pPr>
          </a:lstStyle>
          <a:p>
            <a:r>
              <a:rPr dirty="0">
                <a:latin typeface="+mj-lt"/>
              </a:rPr>
              <a:t>Industries</a:t>
            </a:r>
          </a:p>
        </p:txBody>
      </p:sp>
      <p:sp>
        <p:nvSpPr>
          <p:cNvPr id="151" name="Straight Connector 26"/>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152" name="TextBox 10"/>
          <p:cNvSpPr txBox="1"/>
          <p:nvPr/>
        </p:nvSpPr>
        <p:spPr>
          <a:xfrm>
            <a:off x="711943" y="1807447"/>
            <a:ext cx="1948366"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Government</a:t>
            </a:r>
          </a:p>
        </p:txBody>
      </p:sp>
      <p:sp>
        <p:nvSpPr>
          <p:cNvPr id="153" name="TextBox 13"/>
          <p:cNvSpPr txBox="1"/>
          <p:nvPr/>
        </p:nvSpPr>
        <p:spPr>
          <a:xfrm>
            <a:off x="2875007" y="1807447"/>
            <a:ext cx="1777545"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Enterprise</a:t>
            </a:r>
          </a:p>
        </p:txBody>
      </p:sp>
      <p:sp>
        <p:nvSpPr>
          <p:cNvPr id="154" name="TextBox 18"/>
          <p:cNvSpPr txBox="1"/>
          <p:nvPr/>
        </p:nvSpPr>
        <p:spPr>
          <a:xfrm>
            <a:off x="5074380" y="1807448"/>
            <a:ext cx="1777546"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err="1">
                <a:latin typeface="+mn-lt"/>
              </a:rPr>
              <a:t>Defence</a:t>
            </a:r>
            <a:endParaRPr dirty="0">
              <a:latin typeface="+mn-lt"/>
            </a:endParaRPr>
          </a:p>
        </p:txBody>
      </p:sp>
      <p:sp>
        <p:nvSpPr>
          <p:cNvPr id="155" name="TextBox 27"/>
          <p:cNvSpPr txBox="1"/>
          <p:nvPr/>
        </p:nvSpPr>
        <p:spPr>
          <a:xfrm>
            <a:off x="7306068" y="1807447"/>
            <a:ext cx="1777546"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Healthcare</a:t>
            </a:r>
          </a:p>
        </p:txBody>
      </p:sp>
      <p:pic>
        <p:nvPicPr>
          <p:cNvPr id="156" name="Picture 2" descr="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6226" y="2500015"/>
            <a:ext cx="203993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1" y="0"/>
                </a:moveTo>
                <a:cubicBezTo>
                  <a:pt x="729" y="0"/>
                  <a:pt x="0" y="465"/>
                  <a:pt x="0" y="1040"/>
                </a:cubicBezTo>
                <a:lnTo>
                  <a:pt x="0" y="20560"/>
                </a:lnTo>
                <a:cubicBezTo>
                  <a:pt x="0" y="21135"/>
                  <a:pt x="729" y="21600"/>
                  <a:pt x="1631" y="21600"/>
                </a:cubicBezTo>
                <a:lnTo>
                  <a:pt x="19965" y="21600"/>
                </a:lnTo>
                <a:cubicBezTo>
                  <a:pt x="20867" y="21600"/>
                  <a:pt x="21600" y="21135"/>
                  <a:pt x="21600" y="20560"/>
                </a:cubicBezTo>
                <a:lnTo>
                  <a:pt x="21600" y="1040"/>
                </a:lnTo>
                <a:cubicBezTo>
                  <a:pt x="21600" y="465"/>
                  <a:pt x="20867" y="0"/>
                  <a:pt x="19965" y="0"/>
                </a:cubicBezTo>
                <a:lnTo>
                  <a:pt x="1631" y="0"/>
                </a:lnTo>
                <a:close/>
              </a:path>
            </a:pathLst>
          </a:custGeom>
          <a:ln w="12700">
            <a:miter lim="400000"/>
          </a:ln>
        </p:spPr>
      </p:pic>
      <p:sp>
        <p:nvSpPr>
          <p:cNvPr id="157" name="TextBox 29"/>
          <p:cNvSpPr txBox="1"/>
          <p:nvPr/>
        </p:nvSpPr>
        <p:spPr>
          <a:xfrm>
            <a:off x="9529736" y="1807447"/>
            <a:ext cx="1777546" cy="424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Energy</a:t>
            </a:r>
          </a:p>
        </p:txBody>
      </p:sp>
      <p:sp>
        <p:nvSpPr>
          <p:cNvPr id="158" name="Straight Connector 30"/>
          <p:cNvSpPr/>
          <p:nvPr/>
        </p:nvSpPr>
        <p:spPr>
          <a:xfrm>
            <a:off x="-10650358" y="738599"/>
            <a:ext cx="10996992" cy="1"/>
          </a:xfrm>
          <a:prstGeom prst="line">
            <a:avLst/>
          </a:prstGeom>
          <a:ln w="12700">
            <a:solidFill>
              <a:schemeClr val="accent1"/>
            </a:solidFill>
            <a:miter/>
          </a:ln>
        </p:spPr>
        <p:txBody>
          <a:bodyPr lIns="45718" tIns="45718" rIns="45718" bIns="45718"/>
          <a:lstStyle/>
          <a:p>
            <a:endParaRPr/>
          </a:p>
        </p:txBody>
      </p:sp>
      <p:pic>
        <p:nvPicPr>
          <p:cNvPr id="159" name="Picture 31" descr="Picture 3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898326" y="2500015"/>
            <a:ext cx="2039939"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1" y="0"/>
                </a:moveTo>
                <a:cubicBezTo>
                  <a:pt x="729" y="0"/>
                  <a:pt x="0" y="465"/>
                  <a:pt x="0" y="1040"/>
                </a:cubicBezTo>
                <a:lnTo>
                  <a:pt x="0" y="20560"/>
                </a:lnTo>
                <a:cubicBezTo>
                  <a:pt x="0" y="21135"/>
                  <a:pt x="729" y="21600"/>
                  <a:pt x="1631" y="21600"/>
                </a:cubicBezTo>
                <a:lnTo>
                  <a:pt x="19965" y="21600"/>
                </a:lnTo>
                <a:cubicBezTo>
                  <a:pt x="20867" y="21600"/>
                  <a:pt x="21600" y="21135"/>
                  <a:pt x="21600" y="20560"/>
                </a:cubicBezTo>
                <a:lnTo>
                  <a:pt x="21600" y="1040"/>
                </a:lnTo>
                <a:cubicBezTo>
                  <a:pt x="21600" y="465"/>
                  <a:pt x="20867" y="0"/>
                  <a:pt x="19965" y="0"/>
                </a:cubicBezTo>
                <a:lnTo>
                  <a:pt x="1631" y="0"/>
                </a:lnTo>
                <a:close/>
              </a:path>
            </a:pathLst>
          </a:custGeom>
          <a:ln w="12700">
            <a:miter lim="400000"/>
          </a:ln>
        </p:spPr>
      </p:pic>
      <p:pic>
        <p:nvPicPr>
          <p:cNvPr id="160" name="Picture 32" descr="Picture 3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130429" y="2500016"/>
            <a:ext cx="203993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1" y="0"/>
                </a:moveTo>
                <a:cubicBezTo>
                  <a:pt x="729" y="0"/>
                  <a:pt x="0" y="465"/>
                  <a:pt x="0" y="1040"/>
                </a:cubicBezTo>
                <a:lnTo>
                  <a:pt x="0" y="20560"/>
                </a:lnTo>
                <a:cubicBezTo>
                  <a:pt x="0" y="21135"/>
                  <a:pt x="729" y="21600"/>
                  <a:pt x="1631" y="21600"/>
                </a:cubicBezTo>
                <a:lnTo>
                  <a:pt x="19965" y="21600"/>
                </a:lnTo>
                <a:cubicBezTo>
                  <a:pt x="20867" y="21600"/>
                  <a:pt x="21600" y="21135"/>
                  <a:pt x="21600" y="20560"/>
                </a:cubicBezTo>
                <a:lnTo>
                  <a:pt x="21600" y="1040"/>
                </a:lnTo>
                <a:cubicBezTo>
                  <a:pt x="21600" y="465"/>
                  <a:pt x="20867" y="0"/>
                  <a:pt x="19965" y="0"/>
                </a:cubicBezTo>
                <a:lnTo>
                  <a:pt x="1631" y="0"/>
                </a:lnTo>
                <a:close/>
              </a:path>
            </a:pathLst>
          </a:custGeom>
          <a:ln w="12700">
            <a:miter lim="400000"/>
          </a:ln>
        </p:spPr>
      </p:pic>
      <p:pic>
        <p:nvPicPr>
          <p:cNvPr id="161" name="Picture 33" descr="Picture 3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362531" y="2500015"/>
            <a:ext cx="203993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1" y="0"/>
                </a:moveTo>
                <a:cubicBezTo>
                  <a:pt x="729" y="0"/>
                  <a:pt x="0" y="465"/>
                  <a:pt x="0" y="1040"/>
                </a:cubicBezTo>
                <a:lnTo>
                  <a:pt x="0" y="20560"/>
                </a:lnTo>
                <a:cubicBezTo>
                  <a:pt x="0" y="21135"/>
                  <a:pt x="729" y="21600"/>
                  <a:pt x="1631" y="21600"/>
                </a:cubicBezTo>
                <a:lnTo>
                  <a:pt x="19965" y="21600"/>
                </a:lnTo>
                <a:cubicBezTo>
                  <a:pt x="20867" y="21600"/>
                  <a:pt x="21600" y="21135"/>
                  <a:pt x="21600" y="20560"/>
                </a:cubicBezTo>
                <a:lnTo>
                  <a:pt x="21600" y="1040"/>
                </a:lnTo>
                <a:cubicBezTo>
                  <a:pt x="21600" y="465"/>
                  <a:pt x="20867" y="0"/>
                  <a:pt x="19965" y="0"/>
                </a:cubicBezTo>
                <a:lnTo>
                  <a:pt x="1631" y="0"/>
                </a:lnTo>
                <a:close/>
              </a:path>
            </a:pathLst>
          </a:custGeom>
          <a:ln w="12700">
            <a:miter lim="400000"/>
          </a:ln>
        </p:spPr>
      </p:pic>
      <p:pic>
        <p:nvPicPr>
          <p:cNvPr id="162" name="Picture 34" descr="Picture 34"/>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594635" y="2500015"/>
            <a:ext cx="203993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1" y="0"/>
                </a:moveTo>
                <a:cubicBezTo>
                  <a:pt x="729" y="0"/>
                  <a:pt x="0" y="465"/>
                  <a:pt x="0" y="1040"/>
                </a:cubicBezTo>
                <a:lnTo>
                  <a:pt x="0" y="20560"/>
                </a:lnTo>
                <a:cubicBezTo>
                  <a:pt x="0" y="21135"/>
                  <a:pt x="729" y="21600"/>
                  <a:pt x="1631" y="21600"/>
                </a:cubicBezTo>
                <a:lnTo>
                  <a:pt x="19965" y="21600"/>
                </a:lnTo>
                <a:cubicBezTo>
                  <a:pt x="20867" y="21600"/>
                  <a:pt x="21600" y="21135"/>
                  <a:pt x="21600" y="20560"/>
                </a:cubicBezTo>
                <a:lnTo>
                  <a:pt x="21600" y="1040"/>
                </a:lnTo>
                <a:cubicBezTo>
                  <a:pt x="21600" y="465"/>
                  <a:pt x="20867" y="0"/>
                  <a:pt x="19965" y="0"/>
                </a:cubicBezTo>
                <a:lnTo>
                  <a:pt x="1631" y="0"/>
                </a:lnTo>
                <a:close/>
              </a:path>
            </a:pathLst>
          </a:custGeom>
          <a:ln w="12700">
            <a:miter lim="400000"/>
          </a:ln>
        </p:spPr>
      </p:pic>
      <p:pic>
        <p:nvPicPr>
          <p:cNvPr id="163" name="Graphic 16" descr="Graphic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67" name="TextBox 7"/>
          <p:cNvSpPr txBox="1"/>
          <p:nvPr/>
        </p:nvSpPr>
        <p:spPr>
          <a:xfrm>
            <a:off x="533744" y="517769"/>
            <a:ext cx="4981278"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3500" b="1">
                <a:latin typeface="Inter Semi Bold"/>
                <a:ea typeface="Inter Semi Bold"/>
                <a:cs typeface="Inter Semi Bold"/>
                <a:sym typeface="Inter Semi Bold"/>
              </a:defRPr>
            </a:lvl1pPr>
          </a:lstStyle>
          <a:p>
            <a:r>
              <a:rPr dirty="0">
                <a:latin typeface="+mj-lt"/>
              </a:rPr>
              <a:t>Solutions</a:t>
            </a:r>
          </a:p>
        </p:txBody>
      </p:sp>
      <p:sp>
        <p:nvSpPr>
          <p:cNvPr id="168" name="Straight Connector 26"/>
          <p:cNvSpPr/>
          <p:nvPr/>
        </p:nvSpPr>
        <p:spPr>
          <a:xfrm>
            <a:off x="597504" y="6024276"/>
            <a:ext cx="10996993" cy="1"/>
          </a:xfrm>
          <a:prstGeom prst="line">
            <a:avLst/>
          </a:prstGeom>
          <a:ln w="12700">
            <a:solidFill>
              <a:schemeClr val="accent1"/>
            </a:solidFill>
            <a:miter/>
          </a:ln>
        </p:spPr>
        <p:txBody>
          <a:bodyPr lIns="45718" tIns="45718" rIns="45718" bIns="45718"/>
          <a:lstStyle/>
          <a:p>
            <a:endParaRPr/>
          </a:p>
        </p:txBody>
      </p:sp>
      <p:sp>
        <p:nvSpPr>
          <p:cNvPr id="169" name="TextBox 10"/>
          <p:cNvSpPr txBox="1"/>
          <p:nvPr/>
        </p:nvSpPr>
        <p:spPr>
          <a:xfrm>
            <a:off x="711943" y="1579006"/>
            <a:ext cx="1599128"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ea typeface="DejaVu Sans" panose="020B0603030804020204" pitchFamily="34" charset="0"/>
                <a:cs typeface="DejaVu Sans" panose="020B0603030804020204" pitchFamily="34" charset="0"/>
              </a:rPr>
              <a:t>Digital identity</a:t>
            </a:r>
          </a:p>
        </p:txBody>
      </p:sp>
      <p:sp>
        <p:nvSpPr>
          <p:cNvPr id="170" name="TextBox 13"/>
          <p:cNvSpPr txBox="1"/>
          <p:nvPr/>
        </p:nvSpPr>
        <p:spPr>
          <a:xfrm>
            <a:off x="2534196" y="1579006"/>
            <a:ext cx="1624416"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Inter-operability</a:t>
            </a:r>
          </a:p>
        </p:txBody>
      </p:sp>
      <p:sp>
        <p:nvSpPr>
          <p:cNvPr id="171" name="TextBox 18"/>
          <p:cNvSpPr txBox="1"/>
          <p:nvPr/>
        </p:nvSpPr>
        <p:spPr>
          <a:xfrm>
            <a:off x="4403178" y="1579006"/>
            <a:ext cx="1624416"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lang="et-EE" dirty="0" err="1">
                <a:latin typeface="+mn-lt"/>
              </a:rPr>
              <a:t>Cyber-security</a:t>
            </a:r>
            <a:endParaRPr dirty="0">
              <a:latin typeface="+mn-lt"/>
            </a:endParaRPr>
          </a:p>
        </p:txBody>
      </p:sp>
      <p:sp>
        <p:nvSpPr>
          <p:cNvPr id="172" name="TextBox 27"/>
          <p:cNvSpPr txBox="1"/>
          <p:nvPr/>
        </p:nvSpPr>
        <p:spPr>
          <a:xfrm>
            <a:off x="6272162" y="1213454"/>
            <a:ext cx="1588674" cy="1122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Privacy enhance-</a:t>
            </a:r>
            <a:r>
              <a:rPr dirty="0" err="1">
                <a:latin typeface="+mn-lt"/>
              </a:rPr>
              <a:t>ment</a:t>
            </a:r>
            <a:endParaRPr dirty="0">
              <a:latin typeface="+mn-lt"/>
            </a:endParaRPr>
          </a:p>
        </p:txBody>
      </p:sp>
      <p:pic>
        <p:nvPicPr>
          <p:cNvPr id="173" name="Picture 2" descr="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66223" y="2500015"/>
            <a:ext cx="1690689"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sp>
        <p:nvSpPr>
          <p:cNvPr id="174" name="TextBox 29"/>
          <p:cNvSpPr txBox="1"/>
          <p:nvPr/>
        </p:nvSpPr>
        <p:spPr>
          <a:xfrm>
            <a:off x="8083962" y="1579007"/>
            <a:ext cx="1673182"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Naval awareness</a:t>
            </a:r>
          </a:p>
        </p:txBody>
      </p:sp>
      <p:sp>
        <p:nvSpPr>
          <p:cNvPr id="175" name="Straight Connector 30"/>
          <p:cNvSpPr/>
          <p:nvPr/>
        </p:nvSpPr>
        <p:spPr>
          <a:xfrm>
            <a:off x="-10650358" y="738599"/>
            <a:ext cx="10996992" cy="1"/>
          </a:xfrm>
          <a:prstGeom prst="line">
            <a:avLst/>
          </a:prstGeom>
          <a:ln w="12700">
            <a:solidFill>
              <a:schemeClr val="accent1"/>
            </a:solidFill>
            <a:miter/>
          </a:ln>
        </p:spPr>
        <p:txBody>
          <a:bodyPr lIns="45718" tIns="45718" rIns="45718" bIns="45718"/>
          <a:lstStyle/>
          <a:p>
            <a:endParaRPr/>
          </a:p>
        </p:txBody>
      </p:sp>
      <p:pic>
        <p:nvPicPr>
          <p:cNvPr id="176" name="Picture 31" descr="Picture 3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13764" y="2500015"/>
            <a:ext cx="1690689"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pic>
        <p:nvPicPr>
          <p:cNvPr id="177" name="Picture 32" descr="Picture 3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361307" y="2500015"/>
            <a:ext cx="169068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pic>
        <p:nvPicPr>
          <p:cNvPr id="178" name="Picture 33" descr="Picture 3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215990" y="2500015"/>
            <a:ext cx="1690689"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pic>
        <p:nvPicPr>
          <p:cNvPr id="179" name="Picture 34" descr="Picture 3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56387" y="2500015"/>
            <a:ext cx="1690689"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pic>
        <p:nvPicPr>
          <p:cNvPr id="180" name="Picture 16" descr="Picture 1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903931" y="2500015"/>
            <a:ext cx="1690688" cy="3197226"/>
          </a:xfrm>
          <a:custGeom>
            <a:avLst/>
            <a:gdLst/>
            <a:ahLst/>
            <a:cxnLst>
              <a:cxn ang="0">
                <a:pos x="wd2" y="hd2"/>
              </a:cxn>
              <a:cxn ang="5400000">
                <a:pos x="wd2" y="hd2"/>
              </a:cxn>
              <a:cxn ang="10800000">
                <a:pos x="wd2" y="hd2"/>
              </a:cxn>
              <a:cxn ang="16200000">
                <a:pos x="wd2" y="hd2"/>
              </a:cxn>
            </a:cxnLst>
            <a:rect l="0" t="0" r="r" b="b"/>
            <a:pathLst>
              <a:path w="21600" h="21600" extrusionOk="0">
                <a:moveTo>
                  <a:pt x="1633" y="0"/>
                </a:moveTo>
                <a:cubicBezTo>
                  <a:pt x="731" y="0"/>
                  <a:pt x="0" y="387"/>
                  <a:pt x="0" y="863"/>
                </a:cubicBezTo>
                <a:lnTo>
                  <a:pt x="0" y="20739"/>
                </a:lnTo>
                <a:cubicBezTo>
                  <a:pt x="0" y="21216"/>
                  <a:pt x="731" y="21600"/>
                  <a:pt x="1633" y="21600"/>
                </a:cubicBezTo>
                <a:lnTo>
                  <a:pt x="19967" y="21600"/>
                </a:lnTo>
                <a:cubicBezTo>
                  <a:pt x="20869" y="21600"/>
                  <a:pt x="21600" y="21216"/>
                  <a:pt x="21600" y="20739"/>
                </a:cubicBezTo>
                <a:lnTo>
                  <a:pt x="21600" y="863"/>
                </a:lnTo>
                <a:cubicBezTo>
                  <a:pt x="21600" y="387"/>
                  <a:pt x="20869" y="0"/>
                  <a:pt x="19967" y="0"/>
                </a:cubicBezTo>
                <a:lnTo>
                  <a:pt x="1633" y="0"/>
                </a:lnTo>
                <a:close/>
              </a:path>
            </a:pathLst>
          </a:custGeom>
          <a:ln w="12700">
            <a:miter lim="400000"/>
          </a:ln>
        </p:spPr>
      </p:pic>
      <p:sp>
        <p:nvSpPr>
          <p:cNvPr id="181" name="TextBox 17"/>
          <p:cNvSpPr txBox="1"/>
          <p:nvPr/>
        </p:nvSpPr>
        <p:spPr>
          <a:xfrm>
            <a:off x="9997554" y="1579006"/>
            <a:ext cx="1972513" cy="757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sz="2400">
                <a:latin typeface="Inter Regular"/>
                <a:ea typeface="Inter Regular"/>
                <a:cs typeface="Inter Regular"/>
                <a:sym typeface="Inter Regular"/>
              </a:defRPr>
            </a:lvl1pPr>
          </a:lstStyle>
          <a:p>
            <a:r>
              <a:rPr dirty="0">
                <a:latin typeface="+mn-lt"/>
              </a:rPr>
              <a:t>Border surveillance</a:t>
            </a:r>
          </a:p>
        </p:txBody>
      </p:sp>
      <p:pic>
        <p:nvPicPr>
          <p:cNvPr id="182" name="Graphic 20" descr="Graphic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117" y="6190293"/>
            <a:ext cx="2089892" cy="48718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84" name="Rectangle 3"/>
          <p:cNvSpPr/>
          <p:nvPr/>
        </p:nvSpPr>
        <p:spPr>
          <a:xfrm>
            <a:off x="6095998" y="-108066"/>
            <a:ext cx="6288254" cy="7024255"/>
          </a:xfrm>
          <a:prstGeom prst="rect">
            <a:avLst/>
          </a:prstGeom>
          <a:solidFill>
            <a:schemeClr val="accent1"/>
          </a:solidFill>
          <a:ln w="12700">
            <a:miter lim="400000"/>
          </a:ln>
        </p:spPr>
        <p:txBody>
          <a:bodyPr lIns="45718" tIns="45718" rIns="45718" bIns="45718" anchor="ctr"/>
          <a:lstStyle/>
          <a:p>
            <a:pPr algn="ctr">
              <a:defRPr b="1">
                <a:ln w="9525" cap="flat">
                  <a:solidFill>
                    <a:srgbClr val="000000"/>
                  </a:solidFill>
                  <a:prstDash val="solid"/>
                  <a:round/>
                </a:ln>
                <a:solidFill>
                  <a:srgbClr val="FFFFFF"/>
                </a:solidFill>
                <a:latin typeface="Inter Semi Bold"/>
                <a:ea typeface="Inter Semi Bold"/>
                <a:cs typeface="Inter Semi Bold"/>
                <a:sym typeface="Inter Semi Bold"/>
              </a:defRPr>
            </a:pPr>
            <a:endParaRPr/>
          </a:p>
        </p:txBody>
      </p:sp>
      <p:sp>
        <p:nvSpPr>
          <p:cNvPr id="185" name="Straight Connector 6"/>
          <p:cNvSpPr/>
          <p:nvPr/>
        </p:nvSpPr>
        <p:spPr>
          <a:xfrm>
            <a:off x="597504" y="6024276"/>
            <a:ext cx="10996993" cy="1"/>
          </a:xfrm>
          <a:prstGeom prst="line">
            <a:avLst/>
          </a:prstGeom>
          <a:ln w="12700">
            <a:solidFill>
              <a:srgbClr val="202020"/>
            </a:solidFill>
            <a:miter/>
          </a:ln>
        </p:spPr>
        <p:txBody>
          <a:bodyPr lIns="45718" tIns="45718" rIns="45718" bIns="45718"/>
          <a:lstStyle/>
          <a:p>
            <a:endParaRPr/>
          </a:p>
        </p:txBody>
      </p:sp>
      <p:sp>
        <p:nvSpPr>
          <p:cNvPr id="186" name="TextBox 13"/>
          <p:cNvSpPr txBox="1"/>
          <p:nvPr/>
        </p:nvSpPr>
        <p:spPr>
          <a:xfrm>
            <a:off x="533745" y="531255"/>
            <a:ext cx="5114754" cy="222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sz="5000" b="1" spc="-150">
                <a:latin typeface="Inter Semi Bold"/>
                <a:ea typeface="Inter Semi Bold"/>
                <a:cs typeface="Inter Semi Bold"/>
                <a:sym typeface="Inter Semi Bold"/>
              </a:defRPr>
            </a:lvl1pPr>
          </a:lstStyle>
          <a:p>
            <a:r>
              <a:rPr dirty="0">
                <a:latin typeface="+mj-lt"/>
              </a:rPr>
              <a:t>In-house research institute</a:t>
            </a:r>
          </a:p>
        </p:txBody>
      </p:sp>
      <p:sp>
        <p:nvSpPr>
          <p:cNvPr id="187" name="Straight Connector 7"/>
          <p:cNvSpPr/>
          <p:nvPr/>
        </p:nvSpPr>
        <p:spPr>
          <a:xfrm>
            <a:off x="-250584" y="894716"/>
            <a:ext cx="619666" cy="2"/>
          </a:xfrm>
          <a:prstGeom prst="line">
            <a:avLst/>
          </a:prstGeom>
          <a:ln w="12700">
            <a:solidFill>
              <a:schemeClr val="accent1"/>
            </a:solidFill>
            <a:miter/>
          </a:ln>
        </p:spPr>
        <p:txBody>
          <a:bodyPr lIns="45718" tIns="45718" rIns="45718" bIns="45718"/>
          <a:lstStyle/>
          <a:p>
            <a:endParaRPr/>
          </a:p>
        </p:txBody>
      </p:sp>
      <p:sp>
        <p:nvSpPr>
          <p:cNvPr id="188" name="TextBox 8"/>
          <p:cNvSpPr txBox="1"/>
          <p:nvPr/>
        </p:nvSpPr>
        <p:spPr>
          <a:xfrm>
            <a:off x="533745" y="3556762"/>
            <a:ext cx="4946990" cy="2031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defRPr>
                <a:latin typeface="Inter Regular"/>
                <a:ea typeface="Inter Regular"/>
                <a:cs typeface="Inter Regular"/>
                <a:sym typeface="Inter Regular"/>
              </a:defRPr>
            </a:pPr>
            <a:r>
              <a:rPr dirty="0" err="1"/>
              <a:t>Cybernetica</a:t>
            </a:r>
            <a:r>
              <a:rPr dirty="0"/>
              <a:t> focuses on research and development in information security with its Institute of Information Security.</a:t>
            </a:r>
            <a:br>
              <a:rPr dirty="0"/>
            </a:br>
            <a:endParaRPr dirty="0"/>
          </a:p>
          <a:p>
            <a:pPr>
              <a:defRPr>
                <a:latin typeface="Inter Regular"/>
                <a:ea typeface="Inter Regular"/>
                <a:cs typeface="Inter Regular"/>
                <a:sym typeface="Inter Regular"/>
              </a:defRPr>
            </a:pPr>
            <a:r>
              <a:rPr dirty="0"/>
              <a:t>It is collaborating with top universities and research facilities around the world and has conducted projects for </a:t>
            </a:r>
            <a:r>
              <a:rPr b="1" dirty="0">
                <a:ea typeface="Inter Semi Bold"/>
                <a:cs typeface="Inter Semi Bold"/>
                <a:sym typeface="Inter Semi Bold"/>
              </a:rPr>
              <a:t>NATO, DARPA, EU.</a:t>
            </a:r>
          </a:p>
        </p:txBody>
      </p:sp>
      <p:grpSp>
        <p:nvGrpSpPr>
          <p:cNvPr id="199" name="Group 4"/>
          <p:cNvGrpSpPr/>
          <p:nvPr/>
        </p:nvGrpSpPr>
        <p:grpSpPr>
          <a:xfrm>
            <a:off x="7435942" y="1291658"/>
            <a:ext cx="4902592" cy="3852769"/>
            <a:chOff x="-1" y="-1"/>
            <a:chExt cx="4902591" cy="3852767"/>
          </a:xfrm>
        </p:grpSpPr>
        <p:pic>
          <p:nvPicPr>
            <p:cNvPr id="189" name="Graphic 28" descr="Graphic 28"/>
            <p:cNvPicPr>
              <a:picLocks noChangeAspect="1"/>
            </p:cNvPicPr>
            <p:nvPr/>
          </p:nvPicPr>
          <p:blipFill>
            <a:blip r:embed="rId3"/>
            <a:stretch>
              <a:fillRect/>
            </a:stretch>
          </p:blipFill>
          <p:spPr>
            <a:xfrm flipH="1">
              <a:off x="-1" y="842710"/>
              <a:ext cx="306180" cy="306180"/>
            </a:xfrm>
            <a:prstGeom prst="rect">
              <a:avLst/>
            </a:prstGeom>
            <a:ln w="12700" cap="flat">
              <a:noFill/>
              <a:miter lim="400000"/>
            </a:ln>
            <a:effectLst/>
          </p:spPr>
        </p:pic>
        <p:pic>
          <p:nvPicPr>
            <p:cNvPr id="190" name="Graphic 29" descr="Graphic 29"/>
            <p:cNvPicPr>
              <a:picLocks noChangeAspect="1"/>
            </p:cNvPicPr>
            <p:nvPr/>
          </p:nvPicPr>
          <p:blipFill>
            <a:blip r:embed="rId4"/>
            <a:stretch>
              <a:fillRect/>
            </a:stretch>
          </p:blipFill>
          <p:spPr>
            <a:xfrm flipH="1">
              <a:off x="-1" y="1638892"/>
              <a:ext cx="306180" cy="306180"/>
            </a:xfrm>
            <a:prstGeom prst="rect">
              <a:avLst/>
            </a:prstGeom>
            <a:ln w="12700" cap="flat">
              <a:noFill/>
              <a:miter lim="400000"/>
            </a:ln>
            <a:effectLst/>
          </p:spPr>
        </p:pic>
        <p:pic>
          <p:nvPicPr>
            <p:cNvPr id="191" name="Graphic 30" descr="Graphic 30"/>
            <p:cNvPicPr>
              <a:picLocks noChangeAspect="1"/>
            </p:cNvPicPr>
            <p:nvPr/>
          </p:nvPicPr>
          <p:blipFill>
            <a:blip r:embed="rId5"/>
            <a:stretch>
              <a:fillRect/>
            </a:stretch>
          </p:blipFill>
          <p:spPr>
            <a:xfrm flipH="1">
              <a:off x="-1" y="46527"/>
              <a:ext cx="306180" cy="306181"/>
            </a:xfrm>
            <a:prstGeom prst="rect">
              <a:avLst/>
            </a:prstGeom>
            <a:ln w="12700" cap="flat">
              <a:noFill/>
              <a:miter lim="400000"/>
            </a:ln>
            <a:effectLst/>
          </p:spPr>
        </p:pic>
        <p:sp>
          <p:nvSpPr>
            <p:cNvPr id="192" name="TextBox 32"/>
            <p:cNvSpPr txBox="1"/>
            <p:nvPr/>
          </p:nvSpPr>
          <p:spPr>
            <a:xfrm>
              <a:off x="523025" y="-1"/>
              <a:ext cx="2692779"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mn-lt"/>
                </a:rPr>
                <a:t>Cryptography</a:t>
              </a:r>
            </a:p>
          </p:txBody>
        </p:sp>
        <p:sp>
          <p:nvSpPr>
            <p:cNvPr id="193" name="TextBox 33"/>
            <p:cNvSpPr txBox="1"/>
            <p:nvPr/>
          </p:nvSpPr>
          <p:spPr>
            <a:xfrm>
              <a:off x="523025" y="819252"/>
              <a:ext cx="2692779"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mn-lt"/>
                </a:rPr>
                <a:t>Artificial Intelligence</a:t>
              </a:r>
            </a:p>
          </p:txBody>
        </p:sp>
        <p:sp>
          <p:nvSpPr>
            <p:cNvPr id="194" name="TextBox 34"/>
            <p:cNvSpPr txBox="1"/>
            <p:nvPr/>
          </p:nvSpPr>
          <p:spPr>
            <a:xfrm>
              <a:off x="523025" y="1638504"/>
              <a:ext cx="3771705"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mn-lt"/>
                </a:rPr>
                <a:t>Secure Multiparty Computation</a:t>
              </a:r>
            </a:p>
          </p:txBody>
        </p:sp>
        <p:pic>
          <p:nvPicPr>
            <p:cNvPr id="195" name="Graphic 38" descr="Graphic 38"/>
            <p:cNvPicPr>
              <a:picLocks noChangeAspect="1"/>
            </p:cNvPicPr>
            <p:nvPr/>
          </p:nvPicPr>
          <p:blipFill>
            <a:blip r:embed="rId6"/>
            <a:stretch>
              <a:fillRect/>
            </a:stretch>
          </p:blipFill>
          <p:spPr>
            <a:xfrm flipH="1">
              <a:off x="-1" y="2435075"/>
              <a:ext cx="306180" cy="306180"/>
            </a:xfrm>
            <a:prstGeom prst="rect">
              <a:avLst/>
            </a:prstGeom>
            <a:ln w="12700" cap="flat">
              <a:noFill/>
              <a:miter lim="400000"/>
            </a:ln>
            <a:effectLst/>
          </p:spPr>
        </p:pic>
        <p:pic>
          <p:nvPicPr>
            <p:cNvPr id="196" name="Graphic 39" descr="Graphic 39"/>
            <p:cNvPicPr>
              <a:picLocks noChangeAspect="1"/>
            </p:cNvPicPr>
            <p:nvPr/>
          </p:nvPicPr>
          <p:blipFill>
            <a:blip r:embed="rId7"/>
            <a:stretch>
              <a:fillRect/>
            </a:stretch>
          </p:blipFill>
          <p:spPr>
            <a:xfrm flipH="1">
              <a:off x="-1" y="3231256"/>
              <a:ext cx="306180" cy="306181"/>
            </a:xfrm>
            <a:prstGeom prst="rect">
              <a:avLst/>
            </a:prstGeom>
            <a:ln w="12700" cap="flat">
              <a:noFill/>
              <a:miter lim="400000"/>
            </a:ln>
            <a:effectLst/>
          </p:spPr>
        </p:pic>
        <p:sp>
          <p:nvSpPr>
            <p:cNvPr id="197" name="TextBox 40"/>
            <p:cNvSpPr txBox="1"/>
            <p:nvPr/>
          </p:nvSpPr>
          <p:spPr>
            <a:xfrm>
              <a:off x="523025" y="2422472"/>
              <a:ext cx="2726402" cy="369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defRPr>
                  <a:latin typeface="Inter Regular"/>
                  <a:ea typeface="Inter Regular"/>
                  <a:cs typeface="Inter Regular"/>
                  <a:sym typeface="Inter Regular"/>
                </a:defRPr>
              </a:lvl1pPr>
            </a:lstStyle>
            <a:p>
              <a:r>
                <a:rPr dirty="0">
                  <a:latin typeface="+mn-lt"/>
                </a:rPr>
                <a:t>Information security</a:t>
              </a:r>
            </a:p>
          </p:txBody>
        </p:sp>
        <p:sp>
          <p:nvSpPr>
            <p:cNvPr id="198" name="TextBox 41"/>
            <p:cNvSpPr txBox="1"/>
            <p:nvPr/>
          </p:nvSpPr>
          <p:spPr>
            <a:xfrm>
              <a:off x="523026" y="3206439"/>
              <a:ext cx="4379564" cy="646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defRPr>
                  <a:latin typeface="Inter Regular"/>
                  <a:ea typeface="Inter Regular"/>
                  <a:cs typeface="Inter Regular"/>
                  <a:sym typeface="Inter Regular"/>
                </a:defRPr>
              </a:pPr>
              <a:r>
                <a:rPr dirty="0"/>
                <a:t>Crypto Algorithm Lifecycle </a:t>
              </a:r>
              <a:br>
                <a:rPr dirty="0"/>
              </a:br>
              <a:r>
                <a:rPr dirty="0"/>
                <a:t>Reports</a:t>
              </a:r>
            </a:p>
          </p:txBody>
        </p:sp>
      </p:grpSp>
      <p:pic>
        <p:nvPicPr>
          <p:cNvPr id="200" name="Graphic 19" descr="Graphic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118" y="6190293"/>
            <a:ext cx="2089889" cy="48718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4" name="TextBox 13"/>
          <p:cNvSpPr txBox="1"/>
          <p:nvPr/>
        </p:nvSpPr>
        <p:spPr>
          <a:xfrm>
            <a:off x="533746" y="531254"/>
            <a:ext cx="7325749"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5000" spc="-150">
                <a:latin typeface="Inter"/>
                <a:ea typeface="Inter"/>
                <a:cs typeface="Inter"/>
                <a:sym typeface="Inter SemiBold"/>
              </a:defRPr>
            </a:pPr>
            <a:r>
              <a:rPr dirty="0">
                <a:latin typeface="+mj-lt"/>
              </a:rPr>
              <a:t>Experienced</a:t>
            </a:r>
            <a:r>
              <a:rPr b="1" dirty="0">
                <a:latin typeface="+mj-lt"/>
                <a:ea typeface="Inter Semi Bold"/>
                <a:cs typeface="Inter Semi Bold"/>
                <a:sym typeface="Inter Semi Bold"/>
              </a:rPr>
              <a:t> in large-scale projects</a:t>
            </a:r>
          </a:p>
        </p:txBody>
      </p:sp>
      <p:sp>
        <p:nvSpPr>
          <p:cNvPr id="205" name="Straight Connector 23"/>
          <p:cNvSpPr/>
          <p:nvPr/>
        </p:nvSpPr>
        <p:spPr>
          <a:xfrm>
            <a:off x="597503" y="6024277"/>
            <a:ext cx="10996994" cy="1"/>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206" name="Straight Connector 5"/>
          <p:cNvSpPr/>
          <p:nvPr/>
        </p:nvSpPr>
        <p:spPr>
          <a:xfrm>
            <a:off x="-250585" y="894716"/>
            <a:ext cx="619666" cy="2"/>
          </a:xfrm>
          <a:prstGeom prst="line">
            <a:avLst/>
          </a:prstGeom>
          <a:ln w="12700">
            <a:solidFill>
              <a:schemeClr val="accent1"/>
            </a:solidFill>
            <a:miter/>
          </a:ln>
        </p:spPr>
        <p:txBody>
          <a:bodyPr lIns="45718" tIns="45718" rIns="45718" bIns="45718"/>
          <a:lstStyle/>
          <a:p>
            <a:pPr>
              <a:defRPr>
                <a:latin typeface="+mj-lt"/>
                <a:ea typeface="+mj-ea"/>
                <a:cs typeface="+mj-cs"/>
                <a:sym typeface="Helvetica"/>
              </a:defRPr>
            </a:pPr>
            <a:endParaRPr/>
          </a:p>
        </p:txBody>
      </p:sp>
      <p:sp>
        <p:nvSpPr>
          <p:cNvPr id="207" name="Rounded Rectangle 6"/>
          <p:cNvSpPr/>
          <p:nvPr/>
        </p:nvSpPr>
        <p:spPr>
          <a:xfrm>
            <a:off x="3384198"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208" name="Rounded Rectangle 7"/>
          <p:cNvSpPr/>
          <p:nvPr/>
        </p:nvSpPr>
        <p:spPr>
          <a:xfrm>
            <a:off x="6160615"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209" name="Rounded Rectangle 9"/>
          <p:cNvSpPr/>
          <p:nvPr/>
        </p:nvSpPr>
        <p:spPr>
          <a:xfrm>
            <a:off x="6077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pic>
        <p:nvPicPr>
          <p:cNvPr id="210" name="Graphic 20" descr="Graphic 20"/>
          <p:cNvPicPr>
            <a:picLocks noChangeAspect="1"/>
          </p:cNvPicPr>
          <p:nvPr/>
        </p:nvPicPr>
        <p:blipFill>
          <a:blip r:embed="rId3"/>
          <a:stretch>
            <a:fillRect/>
          </a:stretch>
        </p:blipFill>
        <p:spPr>
          <a:xfrm flipH="1">
            <a:off x="780385" y="3316690"/>
            <a:ext cx="306181" cy="306181"/>
          </a:xfrm>
          <a:prstGeom prst="rect">
            <a:avLst/>
          </a:prstGeom>
          <a:ln w="12700">
            <a:miter lim="400000"/>
          </a:ln>
        </p:spPr>
      </p:pic>
      <p:sp>
        <p:nvSpPr>
          <p:cNvPr id="211" name="TextBox 21"/>
          <p:cNvSpPr txBox="1"/>
          <p:nvPr/>
        </p:nvSpPr>
        <p:spPr>
          <a:xfrm>
            <a:off x="756637" y="4553353"/>
            <a:ext cx="2310533" cy="838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90000"/>
              </a:lnSpc>
              <a:defRPr>
                <a:latin typeface="Inter Regular"/>
                <a:ea typeface="Inter Regular"/>
                <a:cs typeface="Inter Regular"/>
                <a:sym typeface="Inter Regular"/>
              </a:defRPr>
            </a:lvl1pPr>
          </a:lstStyle>
          <a:p>
            <a:r>
              <a:rPr dirty="0">
                <a:latin typeface="+mn-lt"/>
              </a:rPr>
              <a:t>The first national internet voting solution in the world</a:t>
            </a:r>
          </a:p>
        </p:txBody>
      </p:sp>
      <p:sp>
        <p:nvSpPr>
          <p:cNvPr id="212" name="TextBox 24"/>
          <p:cNvSpPr txBox="1"/>
          <p:nvPr/>
        </p:nvSpPr>
        <p:spPr>
          <a:xfrm>
            <a:off x="1853088" y="3317073"/>
            <a:ext cx="1098412" cy="341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defRPr b="1">
                <a:latin typeface="Inter Semi Bold"/>
                <a:ea typeface="Inter Semi Bold"/>
                <a:cs typeface="Inter Semi Bold"/>
                <a:sym typeface="Inter Semi Bold"/>
              </a:defRPr>
            </a:lvl1pPr>
          </a:lstStyle>
          <a:p>
            <a:r>
              <a:rPr dirty="0">
                <a:latin typeface="+mj-lt"/>
              </a:rPr>
              <a:t>Estonia</a:t>
            </a:r>
          </a:p>
        </p:txBody>
      </p:sp>
      <p:sp>
        <p:nvSpPr>
          <p:cNvPr id="213" name="TextBox 27"/>
          <p:cNvSpPr txBox="1"/>
          <p:nvPr/>
        </p:nvSpPr>
        <p:spPr>
          <a:xfrm>
            <a:off x="3610867" y="4054759"/>
            <a:ext cx="2079196"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mn-lt"/>
                <a:ea typeface="DejaVu Sans" panose="020B0603030804020204" pitchFamily="34" charset="0"/>
                <a:cs typeface="DejaVu Sans" panose="020B0603030804020204" pitchFamily="34" charset="0"/>
              </a:rPr>
              <a:t>Interoperability in Ukraine, Japan, Namibia, the Caribbean and more</a:t>
            </a:r>
          </a:p>
        </p:txBody>
      </p:sp>
      <p:sp>
        <p:nvSpPr>
          <p:cNvPr id="214" name="TextBox 28"/>
          <p:cNvSpPr txBox="1"/>
          <p:nvPr/>
        </p:nvSpPr>
        <p:spPr>
          <a:xfrm>
            <a:off x="4637852" y="3317073"/>
            <a:ext cx="1098412" cy="341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defRPr b="1">
                <a:latin typeface="Inter Semi Bold"/>
                <a:ea typeface="Inter Semi Bold"/>
                <a:cs typeface="Inter Semi Bold"/>
                <a:sym typeface="Inter Semi Bold"/>
              </a:defRPr>
            </a:lvl1pPr>
          </a:lstStyle>
          <a:p>
            <a:r>
              <a:rPr dirty="0">
                <a:latin typeface="+mj-lt"/>
              </a:rPr>
              <a:t>Global</a:t>
            </a:r>
          </a:p>
        </p:txBody>
      </p:sp>
      <p:sp>
        <p:nvSpPr>
          <p:cNvPr id="215" name="TextBox 29"/>
          <p:cNvSpPr txBox="1"/>
          <p:nvPr/>
        </p:nvSpPr>
        <p:spPr>
          <a:xfrm>
            <a:off x="6345754" y="4052737"/>
            <a:ext cx="2079197"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lvl1pPr>
              <a:lnSpc>
                <a:spcPct val="90000"/>
              </a:lnSpc>
              <a:defRPr>
                <a:latin typeface="Inter Regular"/>
                <a:ea typeface="Inter Regular"/>
                <a:cs typeface="Inter Regular"/>
                <a:sym typeface="Inter Regular"/>
              </a:defRPr>
            </a:lvl1pPr>
          </a:lstStyle>
          <a:p>
            <a:r>
              <a:rPr dirty="0">
                <a:latin typeface="+mn-lt"/>
              </a:rPr>
              <a:t>Secure digital identity with 3M active users and 75M transactions monthly</a:t>
            </a:r>
          </a:p>
        </p:txBody>
      </p:sp>
      <p:sp>
        <p:nvSpPr>
          <p:cNvPr id="216" name="TextBox 30"/>
          <p:cNvSpPr txBox="1"/>
          <p:nvPr/>
        </p:nvSpPr>
        <p:spPr>
          <a:xfrm>
            <a:off x="7190661" y="3317073"/>
            <a:ext cx="1280489" cy="341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defRPr b="1">
                <a:latin typeface="Inter Semi Bold"/>
                <a:ea typeface="Inter Semi Bold"/>
                <a:cs typeface="Inter Semi Bold"/>
                <a:sym typeface="Inter Semi Bold"/>
              </a:defRPr>
            </a:lvl1pPr>
          </a:lstStyle>
          <a:p>
            <a:r>
              <a:rPr dirty="0">
                <a:latin typeface="+mj-lt"/>
              </a:rPr>
              <a:t>Baltics</a:t>
            </a:r>
          </a:p>
        </p:txBody>
      </p:sp>
      <p:sp>
        <p:nvSpPr>
          <p:cNvPr id="217" name="Rounded Rectangle 31"/>
          <p:cNvSpPr/>
          <p:nvPr/>
        </p:nvSpPr>
        <p:spPr>
          <a:xfrm>
            <a:off x="8945380" y="3105686"/>
            <a:ext cx="2608248" cy="2497435"/>
          </a:xfrm>
          <a:prstGeom prst="roundRect">
            <a:avLst>
              <a:gd name="adj" fmla="val 7113"/>
            </a:avLst>
          </a:prstGeom>
          <a:solidFill>
            <a:schemeClr val="accent2"/>
          </a:solidFill>
          <a:ln w="12700">
            <a:miter lim="400000"/>
          </a:ln>
        </p:spPr>
        <p:txBody>
          <a:bodyPr lIns="45718" tIns="45718" rIns="45718" bIns="45718" anchor="ctr"/>
          <a:lstStyle/>
          <a:p>
            <a:pPr algn="ctr">
              <a:defRPr b="1">
                <a:solidFill>
                  <a:srgbClr val="FFFFFF"/>
                </a:solidFill>
                <a:latin typeface="Inter Semi Bold"/>
                <a:ea typeface="Inter Semi Bold"/>
                <a:cs typeface="Inter Semi Bold"/>
                <a:sym typeface="Inter Semi Bold"/>
              </a:defRPr>
            </a:pPr>
            <a:endParaRPr/>
          </a:p>
        </p:txBody>
      </p:sp>
      <p:sp>
        <p:nvSpPr>
          <p:cNvPr id="218" name="TextBox 33"/>
          <p:cNvSpPr txBox="1"/>
          <p:nvPr/>
        </p:nvSpPr>
        <p:spPr>
          <a:xfrm>
            <a:off x="9122205" y="4052735"/>
            <a:ext cx="2079196" cy="133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a:lnSpc>
                <a:spcPct val="90000"/>
              </a:lnSpc>
              <a:defRPr>
                <a:latin typeface="Inter Regular"/>
                <a:ea typeface="Inter Regular"/>
                <a:cs typeface="Inter Regular"/>
                <a:sym typeface="Inter Regular"/>
              </a:defRPr>
            </a:pPr>
            <a:r>
              <a:rPr dirty="0"/>
              <a:t>Marine communications for Jebel Ali, the 9</a:t>
            </a:r>
            <a:r>
              <a:rPr baseline="30000" dirty="0"/>
              <a:t>th</a:t>
            </a:r>
            <a:r>
              <a:rPr dirty="0"/>
              <a:t> largest port in the world</a:t>
            </a:r>
          </a:p>
        </p:txBody>
      </p:sp>
      <p:sp>
        <p:nvSpPr>
          <p:cNvPr id="219" name="TextBox 34"/>
          <p:cNvSpPr txBox="1"/>
          <p:nvPr/>
        </p:nvSpPr>
        <p:spPr>
          <a:xfrm>
            <a:off x="10016990" y="3317073"/>
            <a:ext cx="1280489" cy="341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lnSpc>
                <a:spcPct val="90000"/>
              </a:lnSpc>
              <a:defRPr b="1">
                <a:latin typeface="Inter Semi Bold"/>
                <a:ea typeface="Inter Semi Bold"/>
                <a:cs typeface="Inter Semi Bold"/>
                <a:sym typeface="Inter Semi Bold"/>
              </a:defRPr>
            </a:lvl1pPr>
          </a:lstStyle>
          <a:p>
            <a:r>
              <a:rPr dirty="0">
                <a:latin typeface="+mj-lt"/>
              </a:rPr>
              <a:t>UAE</a:t>
            </a:r>
          </a:p>
        </p:txBody>
      </p:sp>
      <p:pic>
        <p:nvPicPr>
          <p:cNvPr id="220" name="Graphic 35" descr="Graphic 35"/>
          <p:cNvPicPr>
            <a:picLocks noChangeAspect="1"/>
          </p:cNvPicPr>
          <p:nvPr/>
        </p:nvPicPr>
        <p:blipFill>
          <a:blip r:embed="rId4"/>
          <a:stretch>
            <a:fillRect/>
          </a:stretch>
        </p:blipFill>
        <p:spPr>
          <a:xfrm flipH="1">
            <a:off x="9139355" y="3316690"/>
            <a:ext cx="306181" cy="306181"/>
          </a:xfrm>
          <a:prstGeom prst="rect">
            <a:avLst/>
          </a:prstGeom>
          <a:ln w="12700">
            <a:miter lim="400000"/>
          </a:ln>
        </p:spPr>
      </p:pic>
      <p:pic>
        <p:nvPicPr>
          <p:cNvPr id="221" name="Graphic 22" descr="Graphic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73117" y="6190293"/>
            <a:ext cx="2089893" cy="487188"/>
          </a:xfrm>
          <a:prstGeom prst="rect">
            <a:avLst/>
          </a:prstGeom>
          <a:ln w="12700">
            <a:miter lim="400000"/>
          </a:ln>
        </p:spPr>
      </p:pic>
      <p:pic>
        <p:nvPicPr>
          <p:cNvPr id="222" name="Graphic 104" descr="Graphic 104"/>
          <p:cNvPicPr>
            <a:picLocks noChangeAspect="1"/>
          </p:cNvPicPr>
          <p:nvPr/>
        </p:nvPicPr>
        <p:blipFill>
          <a:blip r:embed="rId6"/>
          <a:stretch>
            <a:fillRect/>
          </a:stretch>
        </p:blipFill>
        <p:spPr>
          <a:xfrm>
            <a:off x="3606800" y="3289300"/>
            <a:ext cx="320174" cy="320174"/>
          </a:xfrm>
          <a:prstGeom prst="rect">
            <a:avLst/>
          </a:prstGeom>
          <a:ln w="12700">
            <a:miter lim="400000"/>
          </a:ln>
        </p:spPr>
      </p:pic>
      <p:pic>
        <p:nvPicPr>
          <p:cNvPr id="223" name="Graphic 78" descr="Graphic 78"/>
          <p:cNvPicPr>
            <a:picLocks noChangeAspect="1"/>
          </p:cNvPicPr>
          <p:nvPr/>
        </p:nvPicPr>
        <p:blipFill>
          <a:blip r:embed="rId7"/>
          <a:stretch>
            <a:fillRect/>
          </a:stretch>
        </p:blipFill>
        <p:spPr>
          <a:xfrm>
            <a:off x="6375400" y="3314700"/>
            <a:ext cx="304800" cy="3048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02020"/>
      </a:dk1>
      <a:lt1>
        <a:srgbClr val="FFFFFF"/>
      </a:lt1>
      <a:dk2>
        <a:srgbClr val="A7A7A7"/>
      </a:dk2>
      <a:lt2>
        <a:srgbClr val="535353"/>
      </a:lt2>
      <a:accent1>
        <a:srgbClr val="FE5D5D"/>
      </a:accent1>
      <a:accent2>
        <a:srgbClr val="B7F6C1"/>
      </a:accent2>
      <a:accent3>
        <a:srgbClr val="A5A5A5"/>
      </a:accent3>
      <a:accent4>
        <a:srgbClr val="FFC000"/>
      </a:accent4>
      <a:accent5>
        <a:srgbClr val="5B9BD5"/>
      </a:accent5>
      <a:accent6>
        <a:srgbClr val="70AD47"/>
      </a:accent6>
      <a:hlink>
        <a:srgbClr val="0000FF"/>
      </a:hlink>
      <a:folHlink>
        <a:srgbClr val="FF00FF"/>
      </a:folHlink>
    </a:clrScheme>
    <a:fontScheme name="Custom 3">
      <a:majorFont>
        <a:latin typeface="Inter SemiBold"/>
        <a:ea typeface="Helvetica"/>
        <a:cs typeface="Helvetica"/>
      </a:majorFont>
      <a:minorFont>
        <a:latin typeface="Inter"/>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202020"/>
      </a:dk1>
      <a:lt1>
        <a:srgbClr val="FFFFFF"/>
      </a:lt1>
      <a:dk2>
        <a:srgbClr val="A7A7A7"/>
      </a:dk2>
      <a:lt2>
        <a:srgbClr val="535353"/>
      </a:lt2>
      <a:accent1>
        <a:srgbClr val="FE5D5D"/>
      </a:accent1>
      <a:accent2>
        <a:srgbClr val="B7F6C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0202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TotalTime>
  <Words>2614</Words>
  <Application>Microsoft Macintosh PowerPoint</Application>
  <PresentationFormat>Widescreen</PresentationFormat>
  <Paragraphs>241</Paragraphs>
  <Slides>35</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Inter Semi Bold</vt:lpstr>
      <vt:lpstr>Inter SemiBold</vt:lpstr>
      <vt:lpstr>Inter</vt:lpstr>
      <vt:lpstr>Inter Bold</vt:lpstr>
      <vt:lpstr>Inter Regular</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Arne</dc:creator>
  <cp:lastModifiedBy>Microsoft Office User</cp:lastModifiedBy>
  <cp:revision>7</cp:revision>
  <dcterms:modified xsi:type="dcterms:W3CDTF">2022-05-13T10:16:29Z</dcterms:modified>
</cp:coreProperties>
</file>