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2" r:id="rId2"/>
    <p:sldMasterId id="2147483676" r:id="rId3"/>
    <p:sldMasterId id="2147483693" r:id="rId4"/>
  </p:sldMasterIdLst>
  <p:notesMasterIdLst>
    <p:notesMasterId r:id="rId53"/>
  </p:notesMasterIdLst>
  <p:sldIdLst>
    <p:sldId id="256" r:id="rId5"/>
    <p:sldId id="580" r:id="rId6"/>
    <p:sldId id="269" r:id="rId7"/>
    <p:sldId id="570" r:id="rId8"/>
    <p:sldId id="569" r:id="rId9"/>
    <p:sldId id="554" r:id="rId10"/>
    <p:sldId id="555" r:id="rId11"/>
    <p:sldId id="259" r:id="rId12"/>
    <p:sldId id="546" r:id="rId13"/>
    <p:sldId id="549" r:id="rId14"/>
    <p:sldId id="579" r:id="rId15"/>
    <p:sldId id="300" r:id="rId16"/>
    <p:sldId id="581" r:id="rId17"/>
    <p:sldId id="263" r:id="rId18"/>
    <p:sldId id="562" r:id="rId19"/>
    <p:sldId id="266" r:id="rId20"/>
    <p:sldId id="563" r:id="rId21"/>
    <p:sldId id="268" r:id="rId22"/>
    <p:sldId id="267" r:id="rId23"/>
    <p:sldId id="285" r:id="rId24"/>
    <p:sldId id="319" r:id="rId25"/>
    <p:sldId id="288" r:id="rId26"/>
    <p:sldId id="289" r:id="rId27"/>
    <p:sldId id="287" r:id="rId28"/>
    <p:sldId id="318" r:id="rId29"/>
    <p:sldId id="301" r:id="rId30"/>
    <p:sldId id="567" r:id="rId31"/>
    <p:sldId id="274" r:id="rId32"/>
    <p:sldId id="564" r:id="rId33"/>
    <p:sldId id="565" r:id="rId34"/>
    <p:sldId id="566" r:id="rId35"/>
    <p:sldId id="302" r:id="rId36"/>
    <p:sldId id="275" r:id="rId37"/>
    <p:sldId id="559" r:id="rId38"/>
    <p:sldId id="557" r:id="rId39"/>
    <p:sldId id="558" r:id="rId40"/>
    <p:sldId id="560" r:id="rId41"/>
    <p:sldId id="561" r:id="rId42"/>
    <p:sldId id="303" r:id="rId43"/>
    <p:sldId id="423" r:id="rId44"/>
    <p:sldId id="304" r:id="rId45"/>
    <p:sldId id="282" r:id="rId46"/>
    <p:sldId id="283" r:id="rId47"/>
    <p:sldId id="284" r:id="rId48"/>
    <p:sldId id="582" r:id="rId49"/>
    <p:sldId id="583" r:id="rId50"/>
    <p:sldId id="584" r:id="rId51"/>
    <p:sldId id="258" r:id="rId52"/>
  </p:sldIdLst>
  <p:sldSz cx="12192000" cy="6858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Inter" panose="02000503000000020004" pitchFamily="2" charset="0"/>
      <p:regular r:id="rId60"/>
      <p:bold r:id="rId61"/>
      <p:italic r:id="rId62"/>
      <p:boldItalic r:id="rId63"/>
    </p:embeddedFont>
    <p:embeddedFont>
      <p:font typeface="Inter Regular" panose="02000503000000020004" pitchFamily="2" charset="0"/>
      <p:regular r:id="rId64"/>
      <p:bold r:id="rId65"/>
    </p:embeddedFont>
    <p:embeddedFont>
      <p:font typeface="Inter Semi Bold" panose="02000503000000020004" pitchFamily="2" charset="0"/>
      <p:regular r:id="rId66"/>
      <p:bold r:id="rId67"/>
    </p:embeddedFont>
    <p:embeddedFont>
      <p:font typeface="Inter SemiBold" panose="02000503000000020004" pitchFamily="2" charset="0"/>
      <p:regular r:id="rId68"/>
      <p:bold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Klimovitš" initials="MO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DFDFDF"/>
    <a:srgbClr val="DBF6D9"/>
    <a:srgbClr val="CEF6CD"/>
    <a:srgbClr val="BCFF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51" autoAdjust="0"/>
    <p:restoredTop sz="80426"/>
  </p:normalViewPr>
  <p:slideViewPr>
    <p:cSldViewPr snapToGrid="0">
      <p:cViewPr varScale="1">
        <p:scale>
          <a:sx n="100" d="100"/>
          <a:sy n="100" d="100"/>
        </p:scale>
        <p:origin x="1784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0" d="100"/>
        <a:sy n="9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8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font" Target="fonts/font2.fntdata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1FC2-EE95-4134-940C-514CB1E9C86C}" type="datetimeFigureOut">
              <a:rPr lang="en-US" smtClean="0"/>
              <a:t>2/7/24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14041-6B33-4683-9722-5ED7A0FBF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52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15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1200"/>
              <a:t>3 million users and 75 million transactions per month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/>
              <a:t>Used in services provided by top Nordic banks, leading telcos and e-commerce providers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25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PWC: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dirty="0"/>
              <a:t> </a:t>
            </a:r>
            <a:r>
              <a:rPr lang="en-GB" sz="1200" dirty="0"/>
              <a:t>Digital identity strategy for the Saudi Arabian Digital Government Agency</a:t>
            </a:r>
            <a:endParaRPr lang="et-E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Work on Technical Architecture, </a:t>
            </a:r>
            <a:r>
              <a:rPr lang="en-GB" sz="1200" dirty="0" err="1"/>
              <a:t>eID</a:t>
            </a:r>
            <a:r>
              <a:rPr lang="en-GB" sz="1200" dirty="0"/>
              <a:t> and Trust Services, Standards, and Legal chapters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Digital Transformation partnership </a:t>
            </a:r>
            <a:r>
              <a:rPr kumimoji="0" lang="et-EE" sz="12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and </a:t>
            </a:r>
            <a:r>
              <a:rPr kumimoji="0" lang="et-E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consulting</a:t>
            </a:r>
            <a:r>
              <a:rPr kumimoji="0" lang="et-EE" sz="12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 </a:t>
            </a:r>
            <a:r>
              <a:rPr kumimoji="0" lang="et-E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with</a:t>
            </a:r>
            <a:r>
              <a:rPr kumimoji="0" lang="et-EE" sz="12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 EY</a:t>
            </a: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Providing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 expert analysis on Digital Identity Wallets </a:t>
            </a:r>
            <a:r>
              <a:rPr kumimoji="0" lang="et-E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for</a:t>
            </a:r>
            <a:r>
              <a:rPr kumimoji="0" lang="et-EE" sz="12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EU</a:t>
            </a:r>
            <a:r>
              <a:rPr kumimoji="0" lang="et-EE" sz="12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200" b="0" i="0" u="none" strike="noStrike" kern="0" cap="none" spc="0" normalizeH="0" baseline="0" noProof="0" dirty="0">
              <a:ln>
                <a:noFill/>
              </a:ln>
              <a:solidFill>
                <a:srgbClr val="20202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Inter Regular"/>
            </a:endParaRPr>
          </a:p>
          <a:p>
            <a:r>
              <a:rPr lang="et-EE" sz="1600" dirty="0" err="1">
                <a:latin typeface="+mj-lt"/>
                <a:sym typeface="Inter Regular"/>
              </a:rPr>
              <a:t>iProov</a:t>
            </a:r>
            <a:endParaRPr lang="et-EE" sz="1600" dirty="0">
              <a:latin typeface="+mj-lt"/>
              <a:sym typeface="Inter Regular"/>
            </a:endParaRPr>
          </a:p>
          <a:p>
            <a:pPr marL="0" indent="0">
              <a:buNone/>
            </a:pPr>
            <a:r>
              <a:rPr lang="en-US" sz="1200" dirty="0"/>
              <a:t>Multi-Factor Authentication (MFA) digital identity solution for government and financial services </a:t>
            </a:r>
            <a:r>
              <a:rPr lang="en-US" sz="1200" dirty="0" err="1"/>
              <a:t>organisations</a:t>
            </a:r>
            <a:r>
              <a:rPr lang="en-US" sz="1200" dirty="0"/>
              <a:t> across the EMEA, LATAM, and APAC regions</a:t>
            </a:r>
            <a:endParaRPr lang="et-E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sz="1200" dirty="0"/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69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202020"/>
                </a:solidFill>
                <a:latin typeface="Inter" panose="02000503000000020004" pitchFamily="2" charset="0"/>
              </a:rPr>
              <a:t>Estonian </a:t>
            </a:r>
            <a:r>
              <a:rPr lang="en-GB" sz="1200" dirty="0" err="1">
                <a:solidFill>
                  <a:srgbClr val="202020"/>
                </a:solidFill>
                <a:latin typeface="Inter" panose="02000503000000020004" pitchFamily="2" charset="0"/>
              </a:rPr>
              <a:t>eID</a:t>
            </a:r>
            <a:r>
              <a:rPr lang="en-GB" sz="1200" dirty="0">
                <a:solidFill>
                  <a:srgbClr val="202020"/>
                </a:solidFill>
                <a:latin typeface="Inter" panose="02000503000000020004" pitchFamily="2" charset="0"/>
              </a:rPr>
              <a:t> public key Single Point of Failure projects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202020"/>
              </a:solidFill>
              <a:latin typeface="Inter" panose="02000503000000020004" pitchFamily="2" charset="0"/>
            </a:endParaRPr>
          </a:p>
          <a:p>
            <a:r>
              <a:rPr lang="en-GB" sz="1200" dirty="0">
                <a:solidFill>
                  <a:srgbClr val="1E1E1E"/>
                </a:solidFill>
                <a:effectLst/>
                <a:latin typeface="Inter Regular" panose="02000503000000020004" pitchFamily="2" charset="0"/>
              </a:rPr>
              <a:t>CDOC 2.0 – new encryption protocol for ID </a:t>
            </a:r>
          </a:p>
          <a:p>
            <a:endParaRPr lang="en-GB" sz="1200" dirty="0">
              <a:solidFill>
                <a:srgbClr val="1E1E1E"/>
              </a:solidFill>
              <a:effectLst/>
              <a:latin typeface="Inter Regular" panose="02000503000000020004" pitchFamily="2" charset="0"/>
            </a:endParaRPr>
          </a:p>
          <a:p>
            <a:r>
              <a:rPr lang="en-GB" sz="1200" dirty="0">
                <a:solidFill>
                  <a:srgbClr val="1E1E1E"/>
                </a:solidFill>
                <a:effectLst/>
                <a:latin typeface="Inter Regular" panose="02000503000000020004" pitchFamily="2" charset="0"/>
              </a:rPr>
              <a:t>Internet Voting Mobile Client – mobile </a:t>
            </a:r>
            <a:r>
              <a:rPr lang="en-GB" sz="1200" dirty="0">
                <a:solidFill>
                  <a:srgbClr val="1E1E1E"/>
                </a:solidFill>
                <a:latin typeface="Inter Regular" panose="02000503000000020004" pitchFamily="2" charset="0"/>
              </a:rPr>
              <a:t>a</a:t>
            </a:r>
            <a:r>
              <a:rPr lang="en-GB" sz="1200" dirty="0">
                <a:solidFill>
                  <a:srgbClr val="1E1E1E"/>
                </a:solidFill>
                <a:effectLst/>
                <a:latin typeface="Inter Regular" panose="02000503000000020004" pitchFamily="2" charset="0"/>
              </a:rPr>
              <a:t>pp to support </a:t>
            </a:r>
            <a:r>
              <a:rPr lang="en-GB" sz="1200" dirty="0" err="1">
                <a:solidFill>
                  <a:srgbClr val="1E1E1E"/>
                </a:solidFill>
                <a:effectLst/>
                <a:latin typeface="Inter Regular" panose="02000503000000020004" pitchFamily="2" charset="0"/>
              </a:rPr>
              <a:t>i</a:t>
            </a:r>
            <a:r>
              <a:rPr lang="en-GB" sz="1200" dirty="0">
                <a:solidFill>
                  <a:srgbClr val="1E1E1E"/>
                </a:solidFill>
                <a:effectLst/>
                <a:latin typeface="Inter Regular" panose="02000503000000020004" pitchFamily="2" charset="0"/>
              </a:rPr>
              <a:t>-Voting and m-Voting </a:t>
            </a:r>
          </a:p>
          <a:p>
            <a:endParaRPr lang="en-GB" sz="1200" dirty="0">
              <a:solidFill>
                <a:srgbClr val="1E1E1E"/>
              </a:solidFill>
              <a:effectLst/>
              <a:latin typeface="Inter Regular" panose="02000503000000020004" pitchFamily="2" charset="0"/>
            </a:endParaRPr>
          </a:p>
          <a:p>
            <a:r>
              <a:rPr lang="en-GB" sz="1200" dirty="0">
                <a:solidFill>
                  <a:srgbClr val="1E1E1E"/>
                </a:solidFill>
                <a:latin typeface="Inter Regular" panose="02000503000000020004" pitchFamily="2" charset="0"/>
              </a:rPr>
              <a:t>A</a:t>
            </a:r>
            <a:r>
              <a:rPr lang="en-GB" sz="1200" dirty="0">
                <a:solidFill>
                  <a:srgbClr val="1E1E1E"/>
                </a:solidFill>
                <a:effectLst/>
                <a:latin typeface="Inter Regular" panose="02000503000000020004" pitchFamily="2" charset="0"/>
              </a:rPr>
              <a:t>dvisory on finding and implementing the best possible solution to bypass a possible security vulnerability with ID cards</a:t>
            </a:r>
            <a:endParaRPr lang="en-GB" sz="1050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1200" b="0" i="0" u="none" strike="noStrike" dirty="0">
              <a:solidFill>
                <a:srgbClr val="202020"/>
              </a:solidFill>
              <a:effectLst/>
              <a:latin typeface="Inter" panose="02000503000000020004" pitchFamily="2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80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 err="1">
                <a:latin typeface="+mj-lt"/>
              </a:rPr>
              <a:t>SmartWallet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 Regular"/>
                <a:ea typeface="Inter Regular"/>
                <a:sym typeface="Inter Regular"/>
              </a:rPr>
              <a:t>Collaboration with our partner SK ID Solutions to provide research and development on the wallet ecosystem and development of related solutions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sz="1600" dirty="0">
                <a:latin typeface="+mj-lt"/>
              </a:rPr>
              <a:t>Future Estonian Digital Identity Wallet (EDIW)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200" kern="0" dirty="0">
                <a:solidFill>
                  <a:srgbClr val="202020"/>
                </a:solidFill>
                <a:latin typeface="Inter Regular"/>
                <a:ea typeface="Inter Regular"/>
                <a:sym typeface="Inter Regular"/>
              </a:rPr>
              <a:t>Collaboration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 Regular"/>
                <a:ea typeface="Inter Regular"/>
                <a:sym typeface="Inter Regular"/>
              </a:rPr>
              <a:t>with the EE Information System Authority, in designing the architecture of the future Estonian DIW and its compatibility with Estonia’s existing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 Regular"/>
                <a:ea typeface="Inter Regular"/>
                <a:sym typeface="Inter Regular"/>
              </a:rPr>
              <a:t>eID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 Regular"/>
                <a:ea typeface="Inter Regular"/>
                <a:sym typeface="Inter Regular"/>
              </a:rPr>
              <a:t> ecosystem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44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83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Guidance to nurses and home users, ensuring accurate execution of medical procedures</a:t>
            </a:r>
          </a:p>
          <a:p>
            <a:endParaRPr lang="en-GB" sz="1200" dirty="0"/>
          </a:p>
          <a:p>
            <a:r>
              <a:rPr lang="en-GB" sz="1200" dirty="0"/>
              <a:t>Data Protection Impact Assessment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82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Anonymising</a:t>
            </a:r>
            <a:r>
              <a:rPr lang="en-US" sz="1200" dirty="0"/>
              <a:t> data related to rare diseases and patients without impacting the dataset and subsequent analyses is a challenging if not impossible. </a:t>
            </a:r>
            <a:r>
              <a:rPr lang="en-US" sz="1200" dirty="0" err="1"/>
              <a:t>Sharemind</a:t>
            </a:r>
            <a:r>
              <a:rPr lang="en-US" sz="1200" dirty="0"/>
              <a:t> MPC offers an alternative solution that guarantees data integrity.</a:t>
            </a: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Statistical tool for building models on health data with </a:t>
            </a:r>
            <a:r>
              <a:rPr lang="en-GB" sz="1200" dirty="0" err="1"/>
              <a:t>Sharemind</a:t>
            </a:r>
            <a:r>
              <a:rPr lang="en-GB" sz="1200" dirty="0"/>
              <a:t> MPC.</a:t>
            </a:r>
          </a:p>
          <a:p>
            <a:endParaRPr lang="en-US" sz="1200" dirty="0"/>
          </a:p>
          <a:p>
            <a:r>
              <a:rPr lang="en-US" sz="1200" dirty="0"/>
              <a:t>Increasing the frequency of checkups is beneficial in reducing </a:t>
            </a:r>
            <a:r>
              <a:rPr lang="en-US" sz="1200" dirty="0" err="1"/>
              <a:t>hospitalisations</a:t>
            </a:r>
            <a:endParaRPr lang="en-US" sz="1200" dirty="0"/>
          </a:p>
          <a:p>
            <a:endParaRPr lang="en-GB" sz="1200" dirty="0"/>
          </a:p>
          <a:p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Accuracy of the privacy preserving predictive model calculated with </a:t>
            </a:r>
            <a:r>
              <a:rPr lang="en-US" sz="1200" dirty="0" err="1">
                <a:latin typeface="Inter" panose="02000503000000020004" pitchFamily="2" charset="0"/>
                <a:ea typeface="Inter" panose="02000503000000020004" pitchFamily="2" charset="0"/>
              </a:rPr>
              <a:t>Sharemind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 MPC was equivalent to the traditional one</a:t>
            </a:r>
            <a:endParaRPr lang="en-US" sz="1200" dirty="0">
              <a:highlight>
                <a:srgbClr val="FFFF00"/>
              </a:highlight>
              <a:latin typeface="Inter" panose="02000503000000020004" pitchFamily="2" charset="0"/>
              <a:ea typeface="Inter" panose="02000503000000020004" pitchFamily="2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14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en-GB" sz="1200" dirty="0"/>
              <a:t>Analysis of location records on the population level and production of anonymous summarised official statistics</a:t>
            </a:r>
            <a:endParaRPr lang="et-EE" sz="1200" dirty="0"/>
          </a:p>
          <a:p>
            <a:pPr>
              <a:buClr>
                <a:schemeClr val="tx2"/>
              </a:buClr>
            </a:pPr>
            <a:endParaRPr lang="et-EE" sz="1200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buClr>
                <a:schemeClr val="tx2"/>
              </a:buClr>
            </a:pPr>
            <a:r>
              <a:rPr lang="et-EE" sz="1200" dirty="0">
                <a:latin typeface="Inter" panose="02000503000000020004" pitchFamily="2" charset="0"/>
                <a:ea typeface="Inter" panose="02000503000000020004" pitchFamily="2" charset="0"/>
              </a:rPr>
              <a:t>E</a:t>
            </a:r>
            <a:r>
              <a:rPr lang="en-GB" sz="1200" dirty="0" err="1">
                <a:latin typeface="Inter" panose="02000503000000020004" pitchFamily="2" charset="0"/>
                <a:ea typeface="Inter" panose="02000503000000020004" pitchFamily="2" charset="0"/>
              </a:rPr>
              <a:t>xtensive</a:t>
            </a:r>
            <a:r>
              <a:rPr lang="en-GB" sz="1200" dirty="0">
                <a:latin typeface="Inter" panose="02000503000000020004" pitchFamily="2" charset="0"/>
                <a:ea typeface="Inter" panose="02000503000000020004" pitchFamily="2" charset="0"/>
              </a:rPr>
              <a:t> legal analysis for GDPR compliance</a:t>
            </a:r>
            <a:endParaRPr lang="et-EE" sz="1200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buClr>
                <a:schemeClr val="tx2"/>
              </a:buClr>
            </a:pPr>
            <a:endParaRPr lang="et-EE" sz="1200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buClr>
                <a:schemeClr val="tx2"/>
              </a:buClr>
            </a:pPr>
            <a:r>
              <a:rPr lang="en-GB" sz="1200" dirty="0">
                <a:latin typeface="Inter" panose="02000503000000020004" pitchFamily="2" charset="0"/>
                <a:ea typeface="Inter" panose="02000503000000020004" pitchFamily="2" charset="0"/>
              </a:rPr>
              <a:t>Data Protection Impact Assessment</a:t>
            </a:r>
            <a:endParaRPr lang="en-GB" sz="1200" dirty="0"/>
          </a:p>
          <a:p>
            <a:endParaRPr lang="et-EE" sz="1200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et-EE" sz="1200" dirty="0">
                <a:latin typeface="Inter" panose="02000503000000020004" pitchFamily="2" charset="0"/>
                <a:ea typeface="Inter" panose="02000503000000020004" pitchFamily="2" charset="0"/>
              </a:rPr>
              <a:t>C</a:t>
            </a:r>
            <a:r>
              <a:rPr lang="en-US" sz="1200" dirty="0" err="1">
                <a:latin typeface="Inter" panose="02000503000000020004" pitchFamily="2" charset="0"/>
                <a:ea typeface="Inter" panose="02000503000000020004" pitchFamily="2" charset="0"/>
              </a:rPr>
              <a:t>omprehensive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 analysis supports the </a:t>
            </a:r>
            <a:r>
              <a:rPr lang="en-US" sz="1200" dirty="0" err="1">
                <a:latin typeface="Inter" panose="02000503000000020004" pitchFamily="2" charset="0"/>
                <a:ea typeface="Inter" panose="02000503000000020004" pitchFamily="2" charset="0"/>
              </a:rPr>
              <a:t>utilisation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 of Trusted Execution Environments and </a:t>
            </a:r>
            <a:r>
              <a:rPr lang="en-US" sz="1200" dirty="0" err="1">
                <a:latin typeface="Inter" panose="02000503000000020004" pitchFamily="2" charset="0"/>
                <a:ea typeface="Inter" panose="02000503000000020004" pitchFamily="2" charset="0"/>
              </a:rPr>
              <a:t>Sharemind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 HI</a:t>
            </a:r>
            <a:endParaRPr lang="en-GB" sz="1200" dirty="0">
              <a:highlight>
                <a:srgbClr val="FFFF00"/>
              </a:highlight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28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202020"/>
                </a:solidFill>
                <a:latin typeface="Inter" panose="02000503000000020004" pitchFamily="2" charset="0"/>
              </a:rPr>
              <a:t>study, design, prototype, test and demonstrate cutting-edge </a:t>
            </a:r>
            <a:r>
              <a:rPr lang="et-EE" sz="1200" dirty="0">
                <a:solidFill>
                  <a:srgbClr val="202020"/>
                </a:solidFill>
                <a:latin typeface="Inter" panose="02000503000000020004" pitchFamily="2" charset="0"/>
              </a:rPr>
              <a:t>AI and </a:t>
            </a:r>
            <a:r>
              <a:rPr lang="et-EE" sz="1200" dirty="0" err="1">
                <a:solidFill>
                  <a:srgbClr val="202020"/>
                </a:solidFill>
                <a:latin typeface="Inter" panose="02000503000000020004" pitchFamily="2" charset="0"/>
              </a:rPr>
              <a:t>machine</a:t>
            </a:r>
            <a:r>
              <a:rPr lang="et-EE" sz="1200" dirty="0">
                <a:solidFill>
                  <a:srgbClr val="202020"/>
                </a:solidFill>
                <a:latin typeface="Inter" panose="02000503000000020004" pitchFamily="2" charset="0"/>
              </a:rPr>
              <a:t> </a:t>
            </a:r>
            <a:r>
              <a:rPr lang="et-EE" sz="1200" dirty="0" err="1">
                <a:solidFill>
                  <a:srgbClr val="202020"/>
                </a:solidFill>
                <a:latin typeface="Inter" panose="02000503000000020004" pitchFamily="2" charset="0"/>
              </a:rPr>
              <a:t>learning</a:t>
            </a:r>
            <a:r>
              <a:rPr lang="et-EE" sz="1200" dirty="0">
                <a:solidFill>
                  <a:srgbClr val="202020"/>
                </a:solidFill>
                <a:latin typeface="Inter" panose="02000503000000020004" pitchFamily="2" charset="0"/>
              </a:rPr>
              <a:t> </a:t>
            </a:r>
            <a:r>
              <a:rPr lang="en-US" sz="1200" dirty="0">
                <a:solidFill>
                  <a:srgbClr val="202020"/>
                </a:solidFill>
                <a:latin typeface="Inter" panose="02000503000000020004" pitchFamily="2" charset="0"/>
              </a:rPr>
              <a:t>capabilities in the domain of Cyber and Information Warfare through a toolbox,</a:t>
            </a:r>
            <a:endParaRPr lang="et-EE" sz="1200" dirty="0">
              <a:solidFill>
                <a:srgbClr val="202020"/>
              </a:solidFill>
              <a:latin typeface="Inter" panose="02000503000000020004" pitchFamily="2" charset="0"/>
            </a:endParaRPr>
          </a:p>
          <a:p>
            <a:r>
              <a:rPr lang="en-US" sz="1200" dirty="0" err="1">
                <a:solidFill>
                  <a:srgbClr val="202020"/>
                </a:solidFill>
                <a:latin typeface="Inter" panose="02000503000000020004" pitchFamily="2" charset="0"/>
              </a:rPr>
              <a:t>i.e.a</a:t>
            </a:r>
            <a:r>
              <a:rPr lang="en-US" sz="1200" dirty="0">
                <a:solidFill>
                  <a:srgbClr val="202020"/>
                </a:solidFill>
                <a:latin typeface="Inter" panose="02000503000000020004" pitchFamily="2" charset="0"/>
              </a:rPr>
              <a:t> holistic system which embeds a coherent set of components, an interoperability Framework and its associated Testbed, and a Store able to host components and their associated metadata.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25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UXP: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a typeface="Inter" panose="02000503000000020004" pitchFamily="2" charset="0"/>
                <a:cs typeface="Inter" panose="02000503000000020004" pitchFamily="2" charset="0"/>
              </a:rPr>
              <a:t>Interoperability technology enabling peer-to-peer data exchange over encrypted and mutually authenticated channels.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ea typeface="Inter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a typeface="Inter" panose="02000503000000020004" pitchFamily="2" charset="0"/>
              </a:rPr>
              <a:t>Managed UXP: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202020"/>
                </a:solidFill>
              </a:rPr>
              <a:t>Cloud-based I</a:t>
            </a:r>
            <a:r>
              <a:rPr lang="en-GB" i="0" u="none" strike="noStrike" dirty="0">
                <a:solidFill>
                  <a:srgbClr val="202020"/>
                </a:solidFill>
                <a:effectLst/>
              </a:rPr>
              <a:t>nteroperability-as-a-Service solution where the whole process from implementation to maintenance is fully managed by </a:t>
            </a:r>
            <a:r>
              <a:rPr lang="en-GB" i="0" u="none" strike="noStrike" dirty="0" err="1">
                <a:solidFill>
                  <a:srgbClr val="202020"/>
                </a:solidFill>
                <a:effectLst/>
              </a:rPr>
              <a:t>Cybernetica</a:t>
            </a:r>
            <a:r>
              <a:rPr lang="en-GB" i="0" u="none" strike="noStrike" dirty="0">
                <a:solidFill>
                  <a:srgbClr val="202020"/>
                </a:solidFill>
                <a:effectLst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u="none" strike="noStrike" dirty="0">
              <a:solidFill>
                <a:srgbClr val="202020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0" u="none" strike="noStrike" dirty="0">
                <a:solidFill>
                  <a:srgbClr val="202020"/>
                </a:solidFill>
                <a:effectLst/>
              </a:rPr>
              <a:t>UXP Data Privacy tools: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0" u="none" strike="noStrike" dirty="0">
                <a:solidFill>
                  <a:srgbClr val="202020"/>
                </a:solidFill>
                <a:effectLst/>
              </a:rPr>
              <a:t>Transparency-enhancing Access Tracking and Consent Management technologies for data protection compliance.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u="none" strike="noStrike" dirty="0">
              <a:solidFill>
                <a:srgbClr val="202020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0" u="none" strike="noStrike" dirty="0">
                <a:solidFill>
                  <a:srgbClr val="202020"/>
                </a:solidFill>
                <a:effectLst/>
              </a:rPr>
              <a:t>Advisory: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0" u="none" strike="noStrike" dirty="0">
                <a:solidFill>
                  <a:srgbClr val="202020"/>
                </a:solidFill>
                <a:effectLst/>
              </a:rPr>
              <a:t>Full suite of consulting services to complement technical deployment, from capacity</a:t>
            </a:r>
            <a:r>
              <a:rPr lang="en-GB" dirty="0">
                <a:solidFill>
                  <a:srgbClr val="202020"/>
                </a:solidFill>
              </a:rPr>
              <a:t> building </a:t>
            </a:r>
            <a:r>
              <a:rPr lang="en-GB" i="0" u="none" strike="noStrike" dirty="0">
                <a:solidFill>
                  <a:srgbClr val="202020"/>
                </a:solidFill>
                <a:effectLst/>
              </a:rPr>
              <a:t>to use-case discovery, and more.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u="none" strike="noStrike" dirty="0">
              <a:solidFill>
                <a:srgbClr val="202020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1E1E1E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63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24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21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Impact: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200" b="0" i="0" u="none" strike="noStrike" dirty="0">
                <a:solidFill>
                  <a:srgbClr val="202020"/>
                </a:solidFill>
                <a:effectLst/>
                <a:latin typeface="Inter" panose="02000503000000020004" pitchFamily="2" charset="0"/>
              </a:rPr>
              <a:t>Solves the problem of long lines for state services and helps to</a:t>
            </a:r>
            <a:r>
              <a:rPr lang="en-GB" sz="1200" dirty="0">
                <a:solidFill>
                  <a:srgbClr val="202020"/>
                </a:solidFill>
                <a:latin typeface="Inter" panose="02000503000000020004" pitchFamily="2" charset="0"/>
              </a:rPr>
              <a:t> </a:t>
            </a:r>
            <a:r>
              <a:rPr lang="en-GB" sz="1200" b="0" i="0" u="none" strike="noStrike" dirty="0">
                <a:solidFill>
                  <a:srgbClr val="202020"/>
                </a:solidFill>
                <a:effectLst/>
                <a:latin typeface="Inter" panose="02000503000000020004" pitchFamily="2" charset="0"/>
              </a:rPr>
              <a:t>increase the rate of transparency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200" b="0" i="0" u="none" strike="noStrike" dirty="0">
                <a:solidFill>
                  <a:srgbClr val="202020"/>
                </a:solidFill>
                <a:effectLst/>
                <a:latin typeface="Inter" panose="02000503000000020004" pitchFamily="2" charset="0"/>
              </a:rPr>
              <a:t>Reduces the number of state registers by two-thirds</a:t>
            </a:r>
            <a:r>
              <a:rPr lang="en-GB" sz="1200" dirty="0">
                <a:effectLst/>
                <a:latin typeface="Inter" panose="02000503000000020004" pitchFamily="2" charset="0"/>
              </a:rPr>
              <a:t> </a:t>
            </a:r>
            <a:endParaRPr lang="en-GB" sz="1200" dirty="0"/>
          </a:p>
          <a:p>
            <a:r>
              <a:rPr lang="en-GB" dirty="0"/>
              <a:t>(To be filled out further)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8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219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778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6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218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431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rgbClr val="202020"/>
                </a:solidFill>
                <a:latin typeface="Inter" panose="02000503000000020004" pitchFamily="2" charset="0"/>
              </a:rPr>
              <a:t>National and European security</a:t>
            </a:r>
          </a:p>
          <a:p>
            <a:r>
              <a:rPr lang="en-GB" sz="1200" dirty="0">
                <a:solidFill>
                  <a:srgbClr val="202020"/>
                </a:solidFill>
                <a:latin typeface="Inter" panose="02000503000000020004" pitchFamily="2" charset="0"/>
              </a:rPr>
              <a:t>Military operations</a:t>
            </a:r>
          </a:p>
          <a:p>
            <a:r>
              <a:rPr lang="en-GB" sz="1200" dirty="0">
                <a:solidFill>
                  <a:srgbClr val="202020"/>
                </a:solidFill>
                <a:latin typeface="Inter" panose="02000503000000020004" pitchFamily="2" charset="0"/>
              </a:rPr>
              <a:t>Monitoring and analytics of (potential) cyber threats</a:t>
            </a:r>
          </a:p>
          <a:p>
            <a:r>
              <a:rPr lang="en-GB" sz="1200" dirty="0">
                <a:solidFill>
                  <a:srgbClr val="202020"/>
                </a:solidFill>
                <a:latin typeface="Inter" panose="02000503000000020004" pitchFamily="2" charset="0"/>
              </a:rPr>
              <a:t>Simulation and prediction of threats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605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project is named after an Estonian island </a:t>
            </a:r>
            <a:r>
              <a:rPr lang="en-GB" dirty="0" err="1"/>
              <a:t>Vormsi</a:t>
            </a:r>
            <a:r>
              <a:rPr lang="en-GB" dirty="0"/>
              <a:t>, pictured here with the famous lighthouse.</a:t>
            </a:r>
          </a:p>
          <a:p>
            <a:endParaRPr lang="en-GB" dirty="0"/>
          </a:p>
          <a:p>
            <a:r>
              <a:rPr lang="en-US" sz="1200" dirty="0"/>
              <a:t>Research, design and implement standards, processes, methods and rules for the exchange and processing of cybersecurity information between nations</a:t>
            </a:r>
          </a:p>
          <a:p>
            <a:endParaRPr lang="en-US" sz="1200" dirty="0"/>
          </a:p>
          <a:p>
            <a:r>
              <a:rPr lang="en-GB" sz="1200" dirty="0"/>
              <a:t>Goal is to improve joint cybersecurity awareness whilst ensuring national and regional expectations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230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/>
              <a:t>Maximise synergies, standardisation and interoperability of armoured vehicles </a:t>
            </a:r>
          </a:p>
          <a:p>
            <a:r>
              <a:rPr lang="en-GB" sz="1800" dirty="0"/>
              <a:t>Study cybersecurity and threat intelligence needs </a:t>
            </a:r>
          </a:p>
          <a:p>
            <a:r>
              <a:rPr lang="en-GB" sz="1800" dirty="0"/>
              <a:t>Design a cybersecurity management system:</a:t>
            </a:r>
          </a:p>
          <a:p>
            <a:pPr lvl="1"/>
            <a:r>
              <a:rPr lang="en-GB" sz="1600" dirty="0"/>
              <a:t>Cybersecurity situational awareness</a:t>
            </a:r>
          </a:p>
          <a:p>
            <a:pPr lvl="1"/>
            <a:r>
              <a:rPr lang="en-GB" sz="1600" dirty="0"/>
              <a:t>Threat intelligence channels</a:t>
            </a:r>
          </a:p>
          <a:p>
            <a:pPr lvl="1"/>
            <a:r>
              <a:rPr lang="en-GB" sz="1600" dirty="0"/>
              <a:t>Incident handling procedures</a:t>
            </a:r>
          </a:p>
          <a:p>
            <a:r>
              <a:rPr lang="en-GB" sz="1800" dirty="0"/>
              <a:t>Prototype and test the prototype’s functionality and security</a:t>
            </a:r>
            <a:endParaRPr lang="en-US" sz="18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07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05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Accurate and reliable AI-based automation</a:t>
            </a:r>
          </a:p>
          <a:p>
            <a:r>
              <a:rPr lang="en-GB" sz="1200" dirty="0"/>
              <a:t>Detect, mitigate and respond to incidents, semi-automatically or automatically</a:t>
            </a:r>
          </a:p>
          <a:p>
            <a:r>
              <a:rPr lang="en-GB" sz="1200" dirty="0"/>
              <a:t>Enhance cyber situational awareness</a:t>
            </a:r>
          </a:p>
          <a:p>
            <a:r>
              <a:rPr lang="en-GB" sz="1200" dirty="0"/>
              <a:t>Dynamically adapt strategy based on situation</a:t>
            </a:r>
            <a:br>
              <a:rPr lang="en-GB" dirty="0"/>
            </a:br>
            <a:endParaRPr lang="en-US" sz="10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462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894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5C723-21B8-4044-B37F-92115C3BA431}" type="slidenum">
              <a:rPr lang="et-EE" smtClean="0"/>
              <a:t>40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418817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783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For major ports like the Port of </a:t>
            </a:r>
            <a:r>
              <a:rPr lang="en-US" sz="12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Tanjung</a:t>
            </a: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Priok</a:t>
            </a: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, Semarang, Panjang, and Cirebon among others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78+ </a:t>
            </a:r>
            <a:r>
              <a:rPr lang="en-US" sz="12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localised</a:t>
            </a: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operational stations </a:t>
            </a:r>
            <a:r>
              <a:rPr lang="en-US" sz="1200" dirty="0">
                <a:cs typeface="Times New Roman" panose="02020603050405020304" pitchFamily="18" charset="0"/>
              </a:rPr>
              <a:t>to provide central control and supervision of system’s performance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/>
              <a:t>Web-based marine traffic monitoring system </a:t>
            </a: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and radio positioning features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Radio system includes: 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GMDSS, VHF, MF/HF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Web VTS and radio positioning features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114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Client: </a:t>
            </a: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CSTM (Centre de Surveillance du </a:t>
            </a:r>
            <a:r>
              <a:rPr lang="en-US" sz="12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Trafic</a:t>
            </a: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Maritime), Morocco</a:t>
            </a:r>
          </a:p>
          <a:p>
            <a:pPr algn="l"/>
            <a:endParaRPr lang="en-US" sz="1200" b="0" i="0" kern="100" dirty="0">
              <a:solidFill>
                <a:srgbClr val="202020"/>
              </a:solidFill>
              <a:effectLst/>
              <a:latin typeface="Inter" panose="020B060402020202020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Delivered as a turn-key solution with </a:t>
            </a:r>
            <a:r>
              <a:rPr lang="en-US" sz="12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Cybernetica</a:t>
            </a: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being the prime contractor and integrator.</a:t>
            </a:r>
            <a:endParaRPr lang="en-US" b="0" i="0" dirty="0">
              <a:solidFill>
                <a:srgbClr val="202020"/>
              </a:solidFill>
              <a:effectLst/>
              <a:latin typeface="Inter" panose="020B0604020202020204" charset="0"/>
            </a:endParaRPr>
          </a:p>
          <a:p>
            <a:pPr algn="l"/>
            <a:endParaRPr lang="en-US" b="0" i="0" dirty="0">
              <a:solidFill>
                <a:srgbClr val="202020"/>
              </a:solidFill>
              <a:effectLst/>
              <a:latin typeface="Inter" panose="020B0604020202020204" charset="0"/>
            </a:endParaRPr>
          </a:p>
          <a:p>
            <a:pPr algn="l"/>
            <a:endParaRPr lang="en-US" b="0" i="0" dirty="0">
              <a:solidFill>
                <a:srgbClr val="202020"/>
              </a:solidFill>
              <a:effectLst/>
              <a:latin typeface="Inter" panose="020B0604020202020204" charset="0"/>
            </a:endParaRPr>
          </a:p>
          <a:p>
            <a:r>
              <a:rPr lang="en-GB" sz="1800" dirty="0"/>
              <a:t>Project completed within 3 years</a:t>
            </a:r>
          </a:p>
          <a:p>
            <a:endParaRPr lang="en-GB" sz="1800" dirty="0"/>
          </a:p>
          <a:p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Turn-key solution</a:t>
            </a:r>
          </a:p>
          <a:p>
            <a:pPr lvl="1"/>
            <a:r>
              <a:rPr lang="en-GB" sz="1600" dirty="0">
                <a:cs typeface="Times New Roman" panose="02020603050405020304" pitchFamily="18" charset="0"/>
              </a:rPr>
              <a:t>Radar system</a:t>
            </a:r>
          </a:p>
          <a:p>
            <a:pPr lvl="1"/>
            <a:r>
              <a:rPr lang="en-GB" sz="1600" dirty="0">
                <a:cs typeface="Times New Roman" panose="02020603050405020304" pitchFamily="18" charset="0"/>
              </a:rPr>
              <a:t>VHF and VHF aero radio system</a:t>
            </a:r>
          </a:p>
          <a:p>
            <a:pPr lvl="1"/>
            <a:r>
              <a:rPr lang="en-GB" sz="1600" dirty="0">
                <a:cs typeface="Times New Roman" panose="02020603050405020304" pitchFamily="18" charset="0"/>
              </a:rPr>
              <a:t>Server infrastructure</a:t>
            </a:r>
          </a:p>
          <a:p>
            <a:pPr lvl="1"/>
            <a:r>
              <a:rPr lang="en-GB" sz="1600" dirty="0">
                <a:cs typeface="Times New Roman" panose="02020603050405020304" pitchFamily="18" charset="0"/>
              </a:rPr>
              <a:t>Software for various databases and more</a:t>
            </a:r>
          </a:p>
          <a:p>
            <a:pPr lvl="1"/>
            <a:endParaRPr lang="en-US" b="0" i="0" dirty="0">
              <a:solidFill>
                <a:srgbClr val="202020"/>
              </a:solidFill>
              <a:effectLst/>
              <a:latin typeface="Inter" panose="020B0604020202020204" charset="0"/>
            </a:endParaRPr>
          </a:p>
          <a:p>
            <a:pPr algn="l"/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The complete delivery consisted of: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a radar system;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AIS system;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MF/HF, VHF and VHF aero radio systems;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server infrastructure; new radio link system for data transmission;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LAN and equipment;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back-up power supply and refurbishment of the existing;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monitoring system;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operator station with furniture and consoles;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antennas;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software for VTS, radio, vessel database, monitoring, GIBREP mandatory reporting;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services, including: installation of the new equipment and de-installation of the existing, training, transition support, civil works, new electrical system, cabling, refurbishment of existing towers and site infrastructure;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legacy system integration, including: old radar for triple redundancy, SAR module, weather stations, RDF for radio positioning.</a:t>
            </a:r>
          </a:p>
          <a:p>
            <a:endParaRPr lang="et-EE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764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rgbClr val="FF0000"/>
                </a:solidFill>
                <a:latin typeface="Inter" panose="02000503000000020004" pitchFamily="2" charset="0"/>
              </a:rPr>
              <a:t>Sensorparks</a:t>
            </a:r>
            <a:r>
              <a:rPr lang="en-GB" sz="1200" dirty="0">
                <a:solidFill>
                  <a:srgbClr val="FF0000"/>
                </a:solidFill>
                <a:latin typeface="Inter" panose="02000503000000020004" pitchFamily="2" charset="0"/>
              </a:rPr>
              <a:t>/assets/data transmission/operator network, surface vs air monitoring, Drones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FF0000"/>
              </a:solidFill>
              <a:latin typeface="Inter" panose="02000503000000020004" pitchFamily="2" charset="0"/>
            </a:endParaRPr>
          </a:p>
          <a:p>
            <a:r>
              <a:rPr lang="en-GB" sz="1200" dirty="0">
                <a:latin typeface="Inter" panose="02000503000000020004" pitchFamily="2" charset="0"/>
              </a:rPr>
              <a:t>Cohesive surveillance ecosystem to raise situational awareness</a:t>
            </a:r>
          </a:p>
          <a:p>
            <a:endParaRPr lang="en-GB" sz="1200" dirty="0">
              <a:latin typeface="Inter" panose="02000503000000020004" pitchFamily="2" charset="0"/>
            </a:endParaRPr>
          </a:p>
          <a:p>
            <a:r>
              <a:rPr lang="en-GB" sz="1200" dirty="0">
                <a:solidFill>
                  <a:srgbClr val="202020"/>
                </a:solidFill>
                <a:latin typeface="Inter" panose="02000503000000020004" pitchFamily="2" charset="0"/>
              </a:rPr>
              <a:t>Integrated system of radars, cameras and other surveillance equipment</a:t>
            </a:r>
          </a:p>
          <a:p>
            <a:endParaRPr lang="en-GB" sz="1200" dirty="0">
              <a:solidFill>
                <a:srgbClr val="202020"/>
              </a:solidFill>
              <a:latin typeface="Inter" panose="02000503000000020004" pitchFamily="2" charset="0"/>
            </a:endParaRPr>
          </a:p>
          <a:p>
            <a:r>
              <a:rPr lang="en-GB" sz="1200" dirty="0">
                <a:solidFill>
                  <a:srgbClr val="202020"/>
                </a:solidFill>
                <a:latin typeface="Inter" panose="02000503000000020004" pitchFamily="2" charset="0"/>
              </a:rPr>
              <a:t>Over 200 localised stations within the </a:t>
            </a:r>
            <a:r>
              <a:rPr lang="en-US" sz="1200" dirty="0">
                <a:solidFill>
                  <a:srgbClr val="202020"/>
                </a:solidFill>
                <a:latin typeface="Inter" panose="02000503000000020004" pitchFamily="2" charset="0"/>
              </a:rPr>
              <a:t>Eastern border of Estonia, part of the EU and NATO external border, including Romania</a:t>
            </a: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FF0000"/>
              </a:solidFill>
              <a:latin typeface="Inter" panose="02000503000000020004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439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498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/>
              <a:t>Import/export system Complex2</a:t>
            </a:r>
          </a:p>
          <a:p>
            <a:pPr lvl="1"/>
            <a:r>
              <a:rPr lang="en-GB" sz="1600" dirty="0"/>
              <a:t>Development partner since 2003</a:t>
            </a:r>
          </a:p>
          <a:p>
            <a:pPr lvl="1"/>
            <a:endParaRPr lang="en-GB" sz="1600" dirty="0"/>
          </a:p>
          <a:p>
            <a:r>
              <a:rPr lang="en-GB" sz="1800" dirty="0"/>
              <a:t>Transit system NCTS</a:t>
            </a:r>
          </a:p>
          <a:p>
            <a:r>
              <a:rPr lang="en-GB" sz="1800" dirty="0"/>
              <a:t>Excise tax management system EMCS</a:t>
            </a:r>
          </a:p>
          <a:p>
            <a:pPr lvl="1"/>
            <a:r>
              <a:rPr lang="en-GB" sz="1600" dirty="0"/>
              <a:t>Development partner since 2009</a:t>
            </a:r>
          </a:p>
          <a:p>
            <a:pPr lvl="1"/>
            <a:endParaRPr lang="en-GB" sz="1600" dirty="0"/>
          </a:p>
          <a:p>
            <a:r>
              <a:rPr lang="en-GB" sz="1800" dirty="0"/>
              <a:t>VAT tax management system KMD</a:t>
            </a:r>
          </a:p>
          <a:p>
            <a:pPr lvl="1"/>
            <a:r>
              <a:rPr lang="en-GB" sz="1600" dirty="0"/>
              <a:t>Development partner since 2009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33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dirty="0"/>
              <a:t>R&amp;D partners include DARPA, ONR, EU Commission, EDF, ESA, Estonian Research Council and Enterprise Estonia.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13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Digital identity: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Threshold cryptography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Zero knowledge proofs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Foundations of trust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Protocol research: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Internet voting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Post-quantum cryptography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Secure MPC protocols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Privacy and AI: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AI systems with end-to-end security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Synthetic data generation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Legal aspects of privacy tech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Cybersecurity: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AI-based network anomaly detection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Threat finding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Asset and threat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Partnerships include DARPA (USA), Office of Naval Research (USA), EU Commission, European Defence Fund, Estonian Research Council and Enterprise Estonia.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5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21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Technology: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Ongoing development of </a:t>
            </a:r>
            <a:r>
              <a:rPr lang="en-GB" sz="1200" b="1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SplitKey provides hardware</a:t>
            </a:r>
            <a:r>
              <a:rPr lang="en-GB" sz="1200" b="1">
                <a:solidFill>
                  <a:srgbClr val="1E1E1E"/>
                </a:solidFill>
                <a:latin typeface="Inter" panose="02000503000000020004" pitchFamily="2" charset="0"/>
              </a:rPr>
              <a:t> </a:t>
            </a:r>
            <a:r>
              <a:rPr lang="en-GB" sz="1200" b="1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agnostic solutions </a:t>
            </a:r>
            <a:r>
              <a:rPr lang="en-GB" sz="120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in accordance with the highest regulatory standards.</a:t>
            </a:r>
            <a:r>
              <a:rPr lang="en-GB" sz="1200">
                <a:solidFill>
                  <a:srgbClr val="1E1E1E"/>
                </a:solidFill>
                <a:latin typeface="Inter" panose="02000503000000020004" pitchFamily="2" charset="0"/>
              </a:rPr>
              <a:t> </a:t>
            </a:r>
            <a:endParaRPr lang="en-GB" sz="1200"/>
          </a:p>
          <a:p>
            <a:endParaRPr lang="en-GB"/>
          </a:p>
          <a:p>
            <a:r>
              <a:rPr lang="en-GB"/>
              <a:t>Product: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rgbClr val="1E1E1E"/>
                </a:solidFill>
                <a:latin typeface="Inter" panose="02000503000000020004" pitchFamily="2" charset="0"/>
              </a:rPr>
              <a:t>Three different SplitKey products offering </a:t>
            </a:r>
            <a:r>
              <a:rPr lang="en-GB" sz="1200" b="1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smartphone based digital identity </a:t>
            </a:r>
            <a:r>
              <a:rPr lang="en-GB" sz="1200" b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technology</a:t>
            </a:r>
            <a:r>
              <a:rPr lang="en-GB" sz="120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 for secure </a:t>
            </a:r>
            <a:r>
              <a:rPr lang="en-GB" sz="1200" b="1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electronic signing and authentication</a:t>
            </a:r>
            <a:r>
              <a:rPr lang="en-GB" sz="120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.</a:t>
            </a:r>
            <a:r>
              <a:rPr lang="en-GB" sz="1200">
                <a:solidFill>
                  <a:srgbClr val="202020"/>
                </a:solidFill>
                <a:latin typeface="Inter" panose="02000503000000020004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>
              <a:solidFill>
                <a:srgbClr val="202020"/>
              </a:solidFill>
              <a:latin typeface="Inter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rgbClr val="202020"/>
                </a:solidFill>
                <a:latin typeface="Inter" panose="02000503000000020004" pitchFamily="2" charset="0"/>
              </a:rPr>
              <a:t>Knowledge: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202020"/>
                </a:solidFill>
                <a:latin typeface="Inter" panose="02000503000000020004" pitchFamily="2" charset="0"/>
              </a:rPr>
              <a:t>In depth knowledge of digital identity infrastructure </a:t>
            </a:r>
            <a:r>
              <a:rPr lang="en-GB" sz="1200">
                <a:solidFill>
                  <a:srgbClr val="202020"/>
                </a:solidFill>
                <a:latin typeface="Inter" panose="02000503000000020004" pitchFamily="2" charset="0"/>
              </a:rPr>
              <a:t>through research projects with multi- national consultancy history.</a:t>
            </a:r>
            <a:endParaRPr lang="en-GB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/>
              <a:t>Experience:</a:t>
            </a:r>
          </a:p>
          <a:p>
            <a:pPr lvl="0"/>
            <a:r>
              <a:rPr lang="en-GB" sz="120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Vast experience </a:t>
            </a:r>
          </a:p>
          <a:p>
            <a:pPr lvl="0"/>
            <a:r>
              <a:rPr lang="en-GB" sz="120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with </a:t>
            </a:r>
            <a:r>
              <a:rPr lang="en-GB" sz="1200" b="1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large scale projects at state level</a:t>
            </a:r>
            <a:r>
              <a:rPr lang="en-GB" sz="120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. Providing risk and security assessments, strategy and roadmaps as well as </a:t>
            </a:r>
            <a:r>
              <a:rPr lang="en-GB" sz="1200">
                <a:solidFill>
                  <a:srgbClr val="1E1E1E"/>
                </a:solidFill>
                <a:latin typeface="Inter" panose="02000503000000020004" pitchFamily="2" charset="0"/>
              </a:rPr>
              <a:t>i</a:t>
            </a:r>
            <a:r>
              <a:rPr lang="en-GB" sz="120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ssuance procedures.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10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Splitkey:</a:t>
            </a:r>
          </a:p>
          <a:p>
            <a:r>
              <a:rPr lang="en-GB" sz="120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Smartphone based digital identity technology for secure electronic signing and authentication. </a:t>
            </a:r>
            <a:endParaRPr lang="en-GB">
              <a:effectLst/>
            </a:endParaRPr>
          </a:p>
          <a:p>
            <a:r>
              <a:rPr lang="en-GB"/>
              <a:t>In accordance with European Union regulation (eIDAS directive).</a:t>
            </a:r>
          </a:p>
          <a:p>
            <a:endParaRPr lang="en-GB"/>
          </a:p>
          <a:p>
            <a:r>
              <a:rPr lang="en-GB"/>
              <a:t>Splitkey+: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Additional authentication methods for SplitKey – biometrics and pattern.</a:t>
            </a:r>
          </a:p>
          <a:p>
            <a:endParaRPr lang="en-GB"/>
          </a:p>
          <a:p>
            <a:r>
              <a:rPr lang="en-GB"/>
              <a:t>Splitkey CSP: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SplitKey product for digital identity wallets </a:t>
            </a:r>
            <a:r>
              <a:rPr lang="en-GB" b="0" i="0" u="none" strike="noStrike">
                <a:solidFill>
                  <a:srgbClr val="202020"/>
                </a:solidFill>
                <a:effectLst/>
                <a:latin typeface="Inter" panose="02000503000000020004" pitchFamily="2" charset="0"/>
              </a:rPr>
              <a:t>to compliment the emerging European Union Digital Identity Wallet (EUDIW) ecosystem</a:t>
            </a:r>
            <a:r>
              <a:rPr lang="en-GB" sz="120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.</a:t>
            </a:r>
          </a:p>
          <a:p>
            <a:endParaRPr lang="en-GB"/>
          </a:p>
          <a:p>
            <a:r>
              <a:rPr lang="en-GB"/>
              <a:t>Advisory: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u="none" strike="noStrike">
                <a:solidFill>
                  <a:srgbClr val="202020"/>
                </a:solidFill>
                <a:effectLst/>
                <a:latin typeface="Inter" panose="02000503000000020004" pitchFamily="2" charset="0"/>
              </a:rPr>
              <a:t>Consulting service to advise and analyse the current landscape and provide meaningful input for the digital transformation journey.</a:t>
            </a:r>
          </a:p>
          <a:p>
            <a:endParaRPr lang="en-GB"/>
          </a:p>
          <a:p>
            <a:endParaRPr lang="en-GB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19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/>
              <a:t>63,5% </a:t>
            </a:r>
            <a:r>
              <a:rPr lang="en-GB" sz="1200" dirty="0"/>
              <a:t>of governmental election votes were cast online in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Local government units, state government and European Parliament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03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hyperlink" Target="mailto:info@cyber.ee" TargetMode="External"/><Relationship Id="rId7" Type="http://schemas.openxmlformats.org/officeDocument/2006/relationships/hyperlink" Target="https://www.linkedin.com/company/62561" TargetMode="External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hyperlink" Target="https://cyber.ee/" TargetMode="External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cybernetica_ee/" TargetMode="External"/><Relationship Id="rId11" Type="http://schemas.openxmlformats.org/officeDocument/2006/relationships/image" Target="../media/image8.svg"/><Relationship Id="rId5" Type="http://schemas.openxmlformats.org/officeDocument/2006/relationships/hyperlink" Target="https://www.facebook.com/CyberneticaAS" TargetMode="External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4" Type="http://schemas.openxmlformats.org/officeDocument/2006/relationships/hyperlink" Target="https://twitter.com/cybernetica" TargetMode="External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hyperlink" Target="mailto:info@cyber.ee" TargetMode="External"/><Relationship Id="rId7" Type="http://schemas.openxmlformats.org/officeDocument/2006/relationships/hyperlink" Target="https://www.linkedin.com/company/62561" TargetMode="External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hyperlink" Target="https://cyber.ee/" TargetMode="External"/><Relationship Id="rId16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cybernetica_ee/" TargetMode="External"/><Relationship Id="rId11" Type="http://schemas.openxmlformats.org/officeDocument/2006/relationships/image" Target="../media/image21.svg"/><Relationship Id="rId5" Type="http://schemas.openxmlformats.org/officeDocument/2006/relationships/hyperlink" Target="https://www.facebook.com/CyberneticaAS" TargetMode="External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hyperlink" Target="https://twitter.com/cybernetica" TargetMode="External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hyperlink" Target="mailto:info@cyber.ee" TargetMode="External"/><Relationship Id="rId7" Type="http://schemas.openxmlformats.org/officeDocument/2006/relationships/hyperlink" Target="https://www.linkedin.com/company/62561" TargetMode="External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hyperlink" Target="https://cyber.ee/" TargetMode="External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instagram.com/cybernetica_ee/" TargetMode="External"/><Relationship Id="rId11" Type="http://schemas.openxmlformats.org/officeDocument/2006/relationships/image" Target="../media/image8.svg"/><Relationship Id="rId5" Type="http://schemas.openxmlformats.org/officeDocument/2006/relationships/hyperlink" Target="https://www.facebook.com/CyberneticaAS" TargetMode="External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4" Type="http://schemas.openxmlformats.org/officeDocument/2006/relationships/hyperlink" Target="https://twitter.com/cybernetica" TargetMode="External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hyperlink" Target="mailto:info@cyber.ee" TargetMode="External"/><Relationship Id="rId7" Type="http://schemas.openxmlformats.org/officeDocument/2006/relationships/hyperlink" Target="https://www.linkedin.com/company/62561" TargetMode="External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hyperlink" Target="https://cyber.ee/" TargetMode="External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instagram.com/cybernetica_ee/" TargetMode="External"/><Relationship Id="rId11" Type="http://schemas.openxmlformats.org/officeDocument/2006/relationships/image" Target="../media/image8.svg"/><Relationship Id="rId5" Type="http://schemas.openxmlformats.org/officeDocument/2006/relationships/hyperlink" Target="https://www.facebook.com/CyberneticaAS" TargetMode="External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4" Type="http://schemas.openxmlformats.org/officeDocument/2006/relationships/hyperlink" Target="https://twitter.com/cybernetica" TargetMode="External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en-US" dirty="0"/>
              <a:t>&lt;Presentation title&gt;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800" y="5180400"/>
            <a:ext cx="8208000" cy="743322"/>
          </a:xfrm>
        </p:spPr>
        <p:txBody>
          <a:bodyPr lIns="0" tIns="0" rIns="0" bIns="0" anchor="b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&lt;Presenter name and contact (optional)&gt;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14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6F114E-8E58-34CA-65E6-F83254AA0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48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DA6DA-E2F0-BB3A-67E1-7B9A5CAB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99" y="622800"/>
            <a:ext cx="5266800" cy="655200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67F4FF-8F9D-79C0-4A76-A79B46A35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599" y="1530000"/>
            <a:ext cx="5266800" cy="435240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085850" indent="-171450">
              <a:buFont typeface="Inter" panose="02000503000000020004" pitchFamily="2" charset="0"/>
              <a:buChar char="–"/>
              <a:defRPr sz="18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CFC226B-2321-A6D5-9C63-98F5FFA4D0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300" y="6019200"/>
            <a:ext cx="10944000" cy="14400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1F816-8EC4-5A08-8C57-F06EFF20FA5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479920" y="7200000"/>
            <a:ext cx="3191471" cy="365125"/>
          </a:xfrm>
        </p:spPr>
        <p:txBody>
          <a:bodyPr/>
          <a:lstStyle/>
          <a:p>
            <a:fld id="{779D1B11-07AA-4793-A01A-C75E672310D5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E177F8-63CD-E8A4-A652-DD777B10098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763337" y="72000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3D718-E137-4399-F363-9771B66B8DA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22800" y="7200000"/>
            <a:ext cx="684139" cy="365125"/>
          </a:xfrm>
        </p:spPr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2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en-US" dirty="0"/>
              <a:t>&lt;Thank the audience&gt;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800" y="5180400"/>
            <a:ext cx="8208000" cy="743322"/>
          </a:xfrm>
        </p:spPr>
        <p:txBody>
          <a:bodyPr lIns="0" tIns="0" rIns="0" bIns="0" anchor="b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&lt;Presenter name and contact&gt;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16622D8-D973-4EF3-C408-B13DEE77A2A1}"/>
              </a:ext>
            </a:extLst>
          </p:cNvPr>
          <p:cNvSpPr txBox="1"/>
          <p:nvPr userDrawn="1"/>
        </p:nvSpPr>
        <p:spPr>
          <a:xfrm>
            <a:off x="9400902" y="3260035"/>
            <a:ext cx="2163903" cy="247401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GB" spc="0" dirty="0">
                <a:ea typeface="Inter" panose="02000503000000020004" pitchFamily="2" charset="0"/>
                <a:cs typeface="Inter" panose="02000503000000020004" pitchFamily="2" charset="0"/>
                <a:hlinkClick r:id="rId2"/>
              </a:rPr>
              <a:t>https://cyber.ee/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>
                <a:ea typeface="Inter" panose="02000503000000020004" pitchFamily="2" charset="0"/>
                <a:cs typeface="Inter" panose="02000503000000020004" pitchFamily="2" charset="0"/>
                <a:hlinkClick r:id="rId3"/>
              </a:rPr>
              <a:t>info@cyber.ee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4"/>
              </a:rPr>
              <a:t>cybernetica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5"/>
              </a:rPr>
              <a:t>CyberneticaAS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6"/>
              </a:rPr>
              <a:t>cybernetica_ee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7"/>
              </a:rPr>
              <a:t>Cybernetica</a:t>
            </a:r>
            <a:endParaRPr lang="en-U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FAF91465-DE64-6D73-2E64-C92427AF47A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40804" y="3836329"/>
            <a:ext cx="280800" cy="2808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DE9217CA-E9BA-C43E-69AE-24FFE45189C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40804" y="3429000"/>
            <a:ext cx="280800" cy="2808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5450855-44F3-7452-0810-406C6C579E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0804" y="4621202"/>
            <a:ext cx="280800" cy="28080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8F0BB955-5DB2-D8E0-0CB5-7633BAEBD39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40804" y="5052365"/>
            <a:ext cx="280800" cy="2808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9FA78A77-A881-9A5C-4B7D-9A58B469DFC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40804" y="5453250"/>
            <a:ext cx="280800" cy="2808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3D11272-1FA4-B89C-2696-9BF9C931487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940804" y="4225038"/>
            <a:ext cx="280800" cy="2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08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3200"/>
            </a:lvl1pPr>
          </a:lstStyle>
          <a:p>
            <a:r>
              <a:rPr lang="en-US" dirty="0"/>
              <a:t>“&lt;Quote text&gt;”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57889" y="4730400"/>
            <a:ext cx="6306261" cy="1076400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&lt;Quote author&gt;</a:t>
            </a:r>
            <a:br>
              <a:rPr lang="en-US" dirty="0"/>
            </a:br>
            <a:r>
              <a:rPr lang="en-US" dirty="0"/>
              <a:t>&lt;</a:t>
            </a:r>
            <a:r>
              <a:rPr lang="en-US" dirty="0" err="1"/>
              <a:t>Proffession</a:t>
            </a:r>
            <a:r>
              <a:rPr lang="en-US" dirty="0"/>
              <a:t>&gt;</a:t>
            </a:r>
            <a:br>
              <a:rPr lang="en-US" dirty="0"/>
            </a:br>
            <a:r>
              <a:rPr lang="en-US" dirty="0"/>
              <a:t>&lt;Company&gt;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40">
            <a:extLst>
              <a:ext uri="{FF2B5EF4-FFF2-40B4-BE49-F238E27FC236}">
                <a16:creationId xmlns:a16="http://schemas.microsoft.com/office/drawing/2014/main" id="{00514570-0A6F-C2D1-CA22-D60D92F26B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3887" y="4643022"/>
            <a:ext cx="1236142" cy="1236142"/>
          </a:xfrm>
          <a:custGeom>
            <a:avLst/>
            <a:gdLst>
              <a:gd name="connsiteX0" fmla="*/ 618071 w 1236142"/>
              <a:gd name="connsiteY0" fmla="*/ 0 h 1236142"/>
              <a:gd name="connsiteX1" fmla="*/ 1236142 w 1236142"/>
              <a:gd name="connsiteY1" fmla="*/ 618071 h 1236142"/>
              <a:gd name="connsiteX2" fmla="*/ 618071 w 1236142"/>
              <a:gd name="connsiteY2" fmla="*/ 1236142 h 1236142"/>
              <a:gd name="connsiteX3" fmla="*/ 0 w 1236142"/>
              <a:gd name="connsiteY3" fmla="*/ 618071 h 1236142"/>
              <a:gd name="connsiteX4" fmla="*/ 618071 w 1236142"/>
              <a:gd name="connsiteY4" fmla="*/ 0 h 123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142" h="1236142">
                <a:moveTo>
                  <a:pt x="618071" y="0"/>
                </a:moveTo>
                <a:cubicBezTo>
                  <a:pt x="959422" y="0"/>
                  <a:pt x="1236142" y="276720"/>
                  <a:pt x="1236142" y="618071"/>
                </a:cubicBezTo>
                <a:cubicBezTo>
                  <a:pt x="1236142" y="959422"/>
                  <a:pt x="959422" y="1236142"/>
                  <a:pt x="618071" y="1236142"/>
                </a:cubicBezTo>
                <a:cubicBezTo>
                  <a:pt x="276720" y="1236142"/>
                  <a:pt x="0" y="959422"/>
                  <a:pt x="0" y="618071"/>
                </a:cubicBezTo>
                <a:cubicBezTo>
                  <a:pt x="0" y="276720"/>
                  <a:pt x="276720" y="0"/>
                  <a:pt x="61807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1D3D-CCA5-B49B-BDC5-8DB7D804291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34F79B8-41C6-4D26-8BD7-4DBE0D829046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AE14B-117C-EA49-F280-E28FC1C3C4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6D0EB7-EE89-1499-4FF3-4E49D9C00D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245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BBDF-2840-38C7-1628-569DCE454F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&lt;Do not use it&gt;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85585-4C63-CAC1-F32E-8B34E259C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1ADF-3128-F50E-9D64-2D1929EA6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ED49-31B0-402C-93A2-94E5FDCEBDD9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39498-D5D3-76F4-4C48-294CE64AC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99E70-AB63-727F-4EBF-A2341E920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40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6DB682-E4DE-141B-B1CF-4A4D918670C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&lt;Do not use it&gt;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4B1E4-160C-6E43-7FC7-640A0E4D7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6C3EC-2195-D855-D4E7-01044C99D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03C0-56CD-41BB-BB00-CED1A7A27BA6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04533-AE18-F242-BD93-56A6E5BC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9142B-51EB-BBFA-2694-962189139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86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en-US" dirty="0"/>
              <a:t>&lt;Presentation title&gt;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800" y="5180400"/>
            <a:ext cx="8208000" cy="743322"/>
          </a:xfrm>
        </p:spPr>
        <p:txBody>
          <a:bodyPr lIns="0" tIns="0" rIns="0" bIns="0" anchor="b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&lt;Presenter name and contact (optional)&gt;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956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D2590-36C7-435F-3670-F0FB097F4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4567-5DEF-EC76-9F49-947ABD50A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B2A1E-9FD4-0458-9FD5-AA8D8238D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F9734-B7EC-46A3-A5F3-EF02D5CB0089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26B7C-BFAF-7EB9-BE37-FD392A002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39049-9515-2B59-5DE5-4F2AE8217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606DDD-7EE3-46EE-DF2A-DABF199900AC}"/>
              </a:ext>
            </a:extLst>
          </p:cNvPr>
          <p:cNvCxnSpPr>
            <a:cxnSpLocks/>
          </p:cNvCxnSpPr>
          <p:nvPr userDrawn="1"/>
        </p:nvCxnSpPr>
        <p:spPr>
          <a:xfrm>
            <a:off x="0" y="814516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445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0602-8D33-F747-4295-266F93ABE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800" y="3488635"/>
            <a:ext cx="8208000" cy="1600625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US" dirty="0"/>
              <a:t>&lt;Subsection title&gt;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507EF-EBB4-ED53-7870-08DF380A454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800" y="5180400"/>
            <a:ext cx="8208000" cy="745200"/>
          </a:xfrm>
        </p:spPr>
        <p:txBody>
          <a:bodyPr lIns="0" tIns="0" rIns="0" bIns="0" anchor="b" anchorCtr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&lt;Additional info (optional)&gt;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865CD-5BF1-F797-D636-44B83162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3F28-241B-4312-ACB7-E87DFD34D93E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B8BB3-CB95-8F78-20BB-AE19BE6F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A94E2-7E46-ED3D-6D5F-1DBF05AD0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04A2DC-8566-FBE7-61FD-34FF7DA25ECF}"/>
              </a:ext>
            </a:extLst>
          </p:cNvPr>
          <p:cNvCxnSpPr>
            <a:cxnSpLocks/>
          </p:cNvCxnSpPr>
          <p:nvPr userDrawn="1"/>
        </p:nvCxnSpPr>
        <p:spPr>
          <a:xfrm>
            <a:off x="0" y="3711773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580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5127-9992-C1EA-9732-D2472350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1C593-249A-561D-604E-D7B5CAC56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800" y="1530000"/>
            <a:ext cx="5400000" cy="43513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256F5-60E7-524F-B6D8-6D591A4F9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6800" y="1530000"/>
            <a:ext cx="5400000" cy="43513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53C84-3C4C-38B1-49B3-A6F5CE9F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52AF-CF28-4153-9C24-6D8D079E8EF5}" type="datetime1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EA2D3-5A7C-901B-439E-7BE5CF422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33AF5-BB07-C7BB-A6A0-AD642265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34C9B8-403A-705C-0B04-EB4CBBCCF78F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67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C8C39-25DF-BA28-0931-A8E9C2722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4000"/>
            <a:ext cx="10944000" cy="669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35874-50F9-4E11-1392-F868C27451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799" y="1530000"/>
            <a:ext cx="5400000" cy="823912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&lt;Entity A name&gt;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19E1B-05BB-44C3-F8D5-733718BD5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01" y="2490166"/>
            <a:ext cx="5400000" cy="33912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B53A5-E502-E19F-3122-1496D7766BA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530000"/>
            <a:ext cx="5400000" cy="823912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&lt;Entity B name&gt;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1F6762-00E6-059B-B5EE-A067FD15F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90166"/>
            <a:ext cx="5400000" cy="33912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50A39-1905-AAB4-0113-4FFBADE3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6113-194B-4E42-8120-F24CD49C0EFE}" type="datetime1">
              <a:rPr lang="en-US" smtClean="0"/>
              <a:t>2/7/24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35F73-11E3-4234-F8EA-7ABC4C9E7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76E02D-18A0-928E-BE10-B6F1A5FC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699F38-D81C-EFC7-4035-B79E7B04628E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95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D2590-36C7-435F-3670-F0FB097F4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4567-5DEF-EC76-9F49-947ABD50A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B2A1E-9FD4-0458-9FD5-AA8D8238D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94D6B-19A6-4FE0-B851-B088BA52B9DD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26B7C-BFAF-7EB9-BE37-FD392A002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39049-9515-2B59-5DE5-4F2AE8217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606DDD-7EE3-46EE-DF2A-DABF199900AC}"/>
              </a:ext>
            </a:extLst>
          </p:cNvPr>
          <p:cNvCxnSpPr>
            <a:cxnSpLocks/>
          </p:cNvCxnSpPr>
          <p:nvPr userDrawn="1"/>
        </p:nvCxnSpPr>
        <p:spPr>
          <a:xfrm>
            <a:off x="0" y="814516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083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65E8-BEB0-AE46-1041-368E2EB8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4DDA8-1E75-548E-006D-F29159A5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E1F4F-62BD-4E5B-B2DD-9182E3DC510E}" type="datetime1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2E127-E7BA-DF72-EAFF-6ECA8C883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EA3AB-E737-C3BA-AE04-17681384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666563-3934-80D4-5711-17075FFABCDD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575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65E8-BEB0-AE46-1041-368E2EB8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4DDA8-1E75-548E-006D-F29159A5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0050-E6AB-427A-BF88-70307BDEAD21}" type="datetime1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2E127-E7BA-DF72-EAFF-6ECA8C883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EA3AB-E737-C3BA-AE04-17681384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666563-3934-80D4-5711-17075FFABCDD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51A2C059-FCB0-1913-F6A1-CE67F72AF784}"/>
              </a:ext>
            </a:extLst>
          </p:cNvPr>
          <p:cNvSpPr/>
          <p:nvPr userDrawn="1"/>
        </p:nvSpPr>
        <p:spPr>
          <a:xfrm>
            <a:off x="623888" y="2648775"/>
            <a:ext cx="4138912" cy="3085275"/>
          </a:xfrm>
          <a:prstGeom prst="roundRect">
            <a:avLst>
              <a:gd name="adj" fmla="val 711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b" anchorCtr="0"/>
          <a:lstStyle/>
          <a:p>
            <a:pPr algn="l"/>
            <a:r>
              <a:rPr lang="en-US" sz="2400" b="0" dirty="0">
                <a:solidFill>
                  <a:schemeClr val="bg1"/>
                </a:solidFill>
              </a:rPr>
              <a:t>&lt;clone boxes;</a:t>
            </a:r>
          </a:p>
          <a:p>
            <a:pPr algn="l"/>
            <a:r>
              <a:rPr lang="en-US" sz="2400" b="0" dirty="0">
                <a:solidFill>
                  <a:schemeClr val="bg1"/>
                </a:solidFill>
              </a:rPr>
              <a:t>set width to 31/# - 0,6;</a:t>
            </a:r>
          </a:p>
          <a:p>
            <a:pPr algn="l"/>
            <a:r>
              <a:rPr lang="en-US" sz="2400" b="0" dirty="0">
                <a:solidFill>
                  <a:schemeClr val="bg1"/>
                </a:solidFill>
              </a:rPr>
              <a:t>distribute horizontally&gt;</a:t>
            </a:r>
            <a:endParaRPr lang="en-EE" sz="2400" b="0" dirty="0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FB36C9-9F63-50E0-E841-8D22CFCA7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07180" y="2869888"/>
            <a:ext cx="306178" cy="30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80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67CA3-6635-0BEF-8CE4-120FC95C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D4981-81C0-4712-99DE-381BDDAEABEA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E2FC6-4599-3709-776A-485A8CA96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AEC6E-C663-A1D9-895C-2A9467B7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03EEF6-65F2-8211-71F4-E82E72B09E26}"/>
              </a:ext>
            </a:extLst>
          </p:cNvPr>
          <p:cNvSpPr/>
          <p:nvPr userDrawn="1"/>
        </p:nvSpPr>
        <p:spPr>
          <a:xfrm>
            <a:off x="178905" y="5874026"/>
            <a:ext cx="11882230" cy="26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6A820D-1F92-D637-2160-ED7803AEAFD4}"/>
              </a:ext>
            </a:extLst>
          </p:cNvPr>
          <p:cNvSpPr/>
          <p:nvPr userDrawn="1"/>
        </p:nvSpPr>
        <p:spPr>
          <a:xfrm>
            <a:off x="9531626" y="6192078"/>
            <a:ext cx="2360544" cy="477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3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94E4727-99B4-E8E9-41E5-65773E44A1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8400" y="0"/>
            <a:ext cx="60948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27FC05-2BBA-AD87-9A2E-0933BDF2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4000"/>
            <a:ext cx="5267300" cy="655200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DE821-5F1B-C622-F9E2-B82763F3B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800" y="1530000"/>
            <a:ext cx="5267300" cy="4352400"/>
          </a:xfrm>
        </p:spPr>
        <p:txBody>
          <a:bodyPr lIns="0" tIns="0" rIns="0" bIns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200150" indent="-285750">
              <a:buFont typeface="Inter" panose="02000503000000020004" pitchFamily="2" charset="0"/>
              <a:buChar char="–"/>
              <a:defRPr sz="18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C20F2C-0453-1668-F7AC-3E7D3B50C3D3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F08D5FA-1048-3AEE-5744-505EE99A2E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01225" y="6327932"/>
            <a:ext cx="1763581" cy="21804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69BBE47-B90C-74AD-99BD-6BB24879EC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300" y="6019200"/>
            <a:ext cx="10944000" cy="14400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E22A8F-C402-EC19-2F13-D1E68EE9771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479920" y="7200000"/>
            <a:ext cx="3191471" cy="365125"/>
          </a:xfrm>
        </p:spPr>
        <p:txBody>
          <a:bodyPr/>
          <a:lstStyle/>
          <a:p>
            <a:fld id="{3DA830E6-A54A-4091-8B7F-C22A9FC61BE3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018A1-3BAB-57DF-9EEF-D3FDB510879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763337" y="72000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6E418-658F-C509-57F2-B85E7E53838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22800" y="7200000"/>
            <a:ext cx="684139" cy="365125"/>
          </a:xfrm>
        </p:spPr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81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6F114E-8E58-34CA-65E6-F83254AA0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48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DA6DA-E2F0-BB3A-67E1-7B9A5CAB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99" y="622800"/>
            <a:ext cx="5266800" cy="655200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67F4FF-8F9D-79C0-4A76-A79B46A35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599" y="1530000"/>
            <a:ext cx="5266800" cy="435240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085850" indent="-171450">
              <a:buFont typeface="Inter" panose="02000503000000020004" pitchFamily="2" charset="0"/>
              <a:buChar char="–"/>
              <a:defRPr sz="18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sz="1800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CFC226B-2321-A6D5-9C63-98F5FFA4D0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300" y="6019200"/>
            <a:ext cx="10944000" cy="14400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C1B6F9F-8C07-B8D1-B4D8-EF825EF3A04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479920" y="7200000"/>
            <a:ext cx="3191471" cy="365125"/>
          </a:xfrm>
        </p:spPr>
        <p:txBody>
          <a:bodyPr/>
          <a:lstStyle/>
          <a:p>
            <a:fld id="{3DA830E6-A54A-4091-8B7F-C22A9FC61BE3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8E5DEA5-E443-BBF8-8789-FC705D0776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763337" y="72000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DCD46FB-6096-A3BA-D6CF-E1EF3FC3825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22800" y="7200000"/>
            <a:ext cx="684139" cy="365125"/>
          </a:xfrm>
        </p:spPr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842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en-US" dirty="0"/>
              <a:t>&lt;Thank the audience&gt;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800" y="5180400"/>
            <a:ext cx="8208000" cy="743322"/>
          </a:xfrm>
        </p:spPr>
        <p:txBody>
          <a:bodyPr lIns="0" tIns="0" rIns="0" bIns="0" anchor="b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&lt;Presenter name and contact&gt;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16622D8-D973-4EF3-C408-B13DEE77A2A1}"/>
              </a:ext>
            </a:extLst>
          </p:cNvPr>
          <p:cNvSpPr txBox="1"/>
          <p:nvPr userDrawn="1"/>
        </p:nvSpPr>
        <p:spPr>
          <a:xfrm>
            <a:off x="9400902" y="3260035"/>
            <a:ext cx="2163903" cy="247401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GB" spc="0" dirty="0">
                <a:ea typeface="Inter" panose="02000503000000020004" pitchFamily="2" charset="0"/>
                <a:cs typeface="Inter" panose="02000503000000020004" pitchFamily="2" charset="0"/>
                <a:hlinkClick r:id="rId2"/>
              </a:rPr>
              <a:t>https://cyber.ee/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>
                <a:ea typeface="Inter" panose="02000503000000020004" pitchFamily="2" charset="0"/>
                <a:cs typeface="Inter" panose="02000503000000020004" pitchFamily="2" charset="0"/>
                <a:hlinkClick r:id="rId3"/>
              </a:rPr>
              <a:t>info@cyber.ee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4"/>
              </a:rPr>
              <a:t>cybernetica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5"/>
              </a:rPr>
              <a:t>CyberneticaAS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6"/>
              </a:rPr>
              <a:t>cybernetica_ee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7"/>
              </a:rPr>
              <a:t>Cybernetica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6C68241-86EA-5980-EE35-68781125263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40804" y="3836329"/>
            <a:ext cx="280800" cy="280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91CD830-E2E9-F10A-7851-221CA2826D7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40804" y="3429000"/>
            <a:ext cx="280800" cy="2808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AD06966-4E25-C205-5121-50825FA3164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0804" y="4621202"/>
            <a:ext cx="280800" cy="2808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909FD1E-AE36-B826-593E-81CA80056C1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40804" y="5052365"/>
            <a:ext cx="280800" cy="2808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E038E90-E471-E0B8-0195-C868D3DE2BB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40804" y="5453250"/>
            <a:ext cx="280800" cy="2808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1ED61BC-27E8-ADD7-1437-35BF83C139A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940804" y="4225038"/>
            <a:ext cx="280800" cy="2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02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3200"/>
            </a:lvl1pPr>
          </a:lstStyle>
          <a:p>
            <a:r>
              <a:rPr lang="en-US" dirty="0"/>
              <a:t>“&lt;Quote text&gt;”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57889" y="4730400"/>
            <a:ext cx="6306261" cy="1076400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&lt;Quote author&gt;</a:t>
            </a:r>
            <a:br>
              <a:rPr lang="en-US" dirty="0"/>
            </a:br>
            <a:r>
              <a:rPr lang="en-US" dirty="0"/>
              <a:t>&lt;</a:t>
            </a:r>
            <a:r>
              <a:rPr lang="en-US" dirty="0" err="1"/>
              <a:t>Proffession</a:t>
            </a:r>
            <a:r>
              <a:rPr lang="en-US" dirty="0"/>
              <a:t>&gt;</a:t>
            </a:r>
            <a:br>
              <a:rPr lang="en-US" dirty="0"/>
            </a:br>
            <a:r>
              <a:rPr lang="en-US" dirty="0"/>
              <a:t>&lt;Company&gt;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40">
            <a:extLst>
              <a:ext uri="{FF2B5EF4-FFF2-40B4-BE49-F238E27FC236}">
                <a16:creationId xmlns:a16="http://schemas.microsoft.com/office/drawing/2014/main" id="{00514570-0A6F-C2D1-CA22-D60D92F26B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3887" y="4643022"/>
            <a:ext cx="1236142" cy="1236142"/>
          </a:xfrm>
          <a:custGeom>
            <a:avLst/>
            <a:gdLst>
              <a:gd name="connsiteX0" fmla="*/ 618071 w 1236142"/>
              <a:gd name="connsiteY0" fmla="*/ 0 h 1236142"/>
              <a:gd name="connsiteX1" fmla="*/ 1236142 w 1236142"/>
              <a:gd name="connsiteY1" fmla="*/ 618071 h 1236142"/>
              <a:gd name="connsiteX2" fmla="*/ 618071 w 1236142"/>
              <a:gd name="connsiteY2" fmla="*/ 1236142 h 1236142"/>
              <a:gd name="connsiteX3" fmla="*/ 0 w 1236142"/>
              <a:gd name="connsiteY3" fmla="*/ 618071 h 1236142"/>
              <a:gd name="connsiteX4" fmla="*/ 618071 w 1236142"/>
              <a:gd name="connsiteY4" fmla="*/ 0 h 123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142" h="1236142">
                <a:moveTo>
                  <a:pt x="618071" y="0"/>
                </a:moveTo>
                <a:cubicBezTo>
                  <a:pt x="959422" y="0"/>
                  <a:pt x="1236142" y="276720"/>
                  <a:pt x="1236142" y="618071"/>
                </a:cubicBezTo>
                <a:cubicBezTo>
                  <a:pt x="1236142" y="959422"/>
                  <a:pt x="959422" y="1236142"/>
                  <a:pt x="618071" y="1236142"/>
                </a:cubicBezTo>
                <a:cubicBezTo>
                  <a:pt x="276720" y="1236142"/>
                  <a:pt x="0" y="959422"/>
                  <a:pt x="0" y="618071"/>
                </a:cubicBezTo>
                <a:cubicBezTo>
                  <a:pt x="0" y="276720"/>
                  <a:pt x="276720" y="0"/>
                  <a:pt x="61807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1D3D-CCA5-B49B-BDC5-8DB7D804291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0426B8A-91DD-408E-A4B6-102DD68902DC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AE14B-117C-EA49-F280-E28FC1C3C4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6D0EB7-EE89-1499-4FF3-4E49D9C00D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51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BBDF-2840-38C7-1628-569DCE454F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&lt;Do not use it&gt;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85585-4C63-CAC1-F32E-8B34E259C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1ADF-3128-F50E-9D64-2D1929EA6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BB16-9B90-4FE6-B9CE-35F3C0DB16F0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39498-D5D3-76F4-4C48-294CE64AC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99E70-AB63-727F-4EBF-A2341E920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4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6DB682-E4DE-141B-B1CF-4A4D918670C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&lt;Do not use it&gt;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4B1E4-160C-6E43-7FC7-640A0E4D7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6C3EC-2195-D855-D4E7-01044C99D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7CD4-3795-4EAA-A55F-0950321834D4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04533-AE18-F242-BD93-56A6E5BC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9142B-51EB-BBFA-2694-962189139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73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en-US" dirty="0"/>
              <a:t>&lt;Presentation title&gt;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800" y="5180400"/>
            <a:ext cx="8208000" cy="743322"/>
          </a:xfrm>
        </p:spPr>
        <p:txBody>
          <a:bodyPr lIns="0" tIns="0" rIns="0" bIns="0" anchor="b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&lt;Presenter name and contact (optional)&gt;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363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0602-8D33-F747-4295-266F93ABE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800" y="3488635"/>
            <a:ext cx="8208000" cy="1600625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US" dirty="0"/>
              <a:t>&lt;Subsection title&gt;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507EF-EBB4-ED53-7870-08DF380A454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800" y="5180400"/>
            <a:ext cx="8208000" cy="745200"/>
          </a:xfrm>
        </p:spPr>
        <p:txBody>
          <a:bodyPr lIns="0" tIns="0" rIns="0" bIns="0" anchor="b" anchorCtr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&lt;Additional info (optional)&gt;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865CD-5BF1-F797-D636-44B83162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5F135-8696-4E8F-8B5D-D25BF4DEFC77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B8BB3-CB95-8F78-20BB-AE19BE6F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A94E2-7E46-ED3D-6D5F-1DBF05AD0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04A2DC-8566-FBE7-61FD-34FF7DA25ECF}"/>
              </a:ext>
            </a:extLst>
          </p:cNvPr>
          <p:cNvCxnSpPr>
            <a:cxnSpLocks/>
          </p:cNvCxnSpPr>
          <p:nvPr userDrawn="1"/>
        </p:nvCxnSpPr>
        <p:spPr>
          <a:xfrm>
            <a:off x="0" y="3711773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0327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D2590-36C7-435F-3670-F0FB097F4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4567-5DEF-EC76-9F49-947ABD50A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B2A1E-9FD4-0458-9FD5-AA8D8238D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1FE04-04A1-4EC6-BBA7-ED713D3CCA4E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26B7C-BFAF-7EB9-BE37-FD392A002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39049-9515-2B59-5DE5-4F2AE8217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606DDD-7EE3-46EE-DF2A-DABF199900AC}"/>
              </a:ext>
            </a:extLst>
          </p:cNvPr>
          <p:cNvCxnSpPr>
            <a:cxnSpLocks/>
          </p:cNvCxnSpPr>
          <p:nvPr userDrawn="1"/>
        </p:nvCxnSpPr>
        <p:spPr>
          <a:xfrm>
            <a:off x="0" y="814516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0365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0602-8D33-F747-4295-266F93ABE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800" y="3488635"/>
            <a:ext cx="8208000" cy="1600625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US" dirty="0"/>
              <a:t>&lt;Subsection title&gt;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507EF-EBB4-ED53-7870-08DF380A454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800" y="5180400"/>
            <a:ext cx="8208000" cy="745200"/>
          </a:xfrm>
        </p:spPr>
        <p:txBody>
          <a:bodyPr lIns="0" tIns="0" rIns="0" bIns="0" anchor="b" anchorCtr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&lt;Additional info (optional)&gt;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865CD-5BF1-F797-D636-44B83162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48B21-0069-4319-9843-07D2567660BD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B8BB3-CB95-8F78-20BB-AE19BE6F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A94E2-7E46-ED3D-6D5F-1DBF05AD0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04A2DC-8566-FBE7-61FD-34FF7DA25ECF}"/>
              </a:ext>
            </a:extLst>
          </p:cNvPr>
          <p:cNvCxnSpPr>
            <a:cxnSpLocks/>
          </p:cNvCxnSpPr>
          <p:nvPr userDrawn="1"/>
        </p:nvCxnSpPr>
        <p:spPr>
          <a:xfrm>
            <a:off x="0" y="3711773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738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5127-9992-C1EA-9732-D2472350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1C593-249A-561D-604E-D7B5CAC56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800" y="1530000"/>
            <a:ext cx="5400000" cy="43513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256F5-60E7-524F-B6D8-6D591A4F9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6800" y="1530000"/>
            <a:ext cx="5400000" cy="43513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53C84-3C4C-38B1-49B3-A6F5CE9F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7D748-292A-433A-B76D-4E79C66E2570}" type="datetime1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EA2D3-5A7C-901B-439E-7BE5CF422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33AF5-BB07-C7BB-A6A0-AD642265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34C9B8-403A-705C-0B04-EB4CBBCCF78F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629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C8C39-25DF-BA28-0931-A8E9C2722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4000"/>
            <a:ext cx="10944000" cy="669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35874-50F9-4E11-1392-F868C27451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799" y="1530000"/>
            <a:ext cx="5400000" cy="823912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&lt;Entity A name&gt;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19E1B-05BB-44C3-F8D5-733718BD5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01" y="2490166"/>
            <a:ext cx="5400000" cy="33912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B53A5-E502-E19F-3122-1496D7766BA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530000"/>
            <a:ext cx="5400000" cy="823912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&lt;Entity B name&gt;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1F6762-00E6-059B-B5EE-A067FD15F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90166"/>
            <a:ext cx="5400000" cy="33912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50A39-1905-AAB4-0113-4FFBADE3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1BB94-BA45-4C08-8834-FE97F5FB139A}" type="datetime1">
              <a:rPr lang="en-US" smtClean="0"/>
              <a:t>2/7/24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35F73-11E3-4234-F8EA-7ABC4C9E7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76E02D-18A0-928E-BE10-B6F1A5FC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699F38-D81C-EFC7-4035-B79E7B04628E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4509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65E8-BEB0-AE46-1041-368E2EB8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4DDA8-1E75-548E-006D-F29159A5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37D5E-B73A-4F07-8D1C-2DE34C78B44C}" type="datetime1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2E127-E7BA-DF72-EAFF-6ECA8C883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EA3AB-E737-C3BA-AE04-17681384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666563-3934-80D4-5711-17075FFABCDD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8773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65E8-BEB0-AE46-1041-368E2EB8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4DDA8-1E75-548E-006D-F29159A5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E19B-CD9F-4362-9A35-4DEDF436541E}" type="datetime1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2E127-E7BA-DF72-EAFF-6ECA8C883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EA3AB-E737-C3BA-AE04-17681384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666563-3934-80D4-5711-17075FFABCDD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51A2C059-FCB0-1913-F6A1-CE67F72AF784}"/>
              </a:ext>
            </a:extLst>
          </p:cNvPr>
          <p:cNvSpPr/>
          <p:nvPr userDrawn="1"/>
        </p:nvSpPr>
        <p:spPr>
          <a:xfrm>
            <a:off x="623888" y="2648775"/>
            <a:ext cx="4138912" cy="3085275"/>
          </a:xfrm>
          <a:prstGeom prst="roundRect">
            <a:avLst>
              <a:gd name="adj" fmla="val 71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b" anchorCtr="0"/>
          <a:lstStyle/>
          <a:p>
            <a:pPr algn="l"/>
            <a:r>
              <a:rPr lang="en-US" sz="2400" b="0" dirty="0">
                <a:solidFill>
                  <a:schemeClr val="tx1"/>
                </a:solidFill>
              </a:rPr>
              <a:t>&lt;clone boxes;</a:t>
            </a:r>
          </a:p>
          <a:p>
            <a:pPr algn="l"/>
            <a:r>
              <a:rPr lang="en-US" sz="2400" b="0" dirty="0">
                <a:solidFill>
                  <a:schemeClr val="tx1"/>
                </a:solidFill>
              </a:rPr>
              <a:t>set width to 31/# - 0,6;</a:t>
            </a:r>
          </a:p>
          <a:p>
            <a:pPr algn="l"/>
            <a:r>
              <a:rPr lang="en-US" sz="2400" b="0" dirty="0">
                <a:solidFill>
                  <a:schemeClr val="tx1"/>
                </a:solidFill>
              </a:rPr>
              <a:t>distribute horizontally&gt;</a:t>
            </a:r>
            <a:endParaRPr lang="en-EE" sz="2400" b="0" dirty="0">
              <a:solidFill>
                <a:schemeClr val="tx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FB36C9-9F63-50E0-E841-8D22CFCA7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07180" y="2869888"/>
            <a:ext cx="306178" cy="30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63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67CA3-6635-0BEF-8CE4-120FC95C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17B5-DF58-4DBD-A69F-65415DEEF1EA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E2FC6-4599-3709-776A-485A8CA96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AEC6E-C663-A1D9-895C-2A9467B7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03EEF6-65F2-8211-71F4-E82E72B09E26}"/>
              </a:ext>
            </a:extLst>
          </p:cNvPr>
          <p:cNvSpPr/>
          <p:nvPr userDrawn="1"/>
        </p:nvSpPr>
        <p:spPr>
          <a:xfrm>
            <a:off x="178905" y="5874026"/>
            <a:ext cx="11882230" cy="26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6A820D-1F92-D637-2160-ED7803AEAFD4}"/>
              </a:ext>
            </a:extLst>
          </p:cNvPr>
          <p:cNvSpPr/>
          <p:nvPr userDrawn="1"/>
        </p:nvSpPr>
        <p:spPr>
          <a:xfrm>
            <a:off x="9531626" y="6192078"/>
            <a:ext cx="2360544" cy="477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519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94E4727-99B4-E8E9-41E5-65773E44A1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8400" y="0"/>
            <a:ext cx="60948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27FC05-2BBA-AD87-9A2E-0933BDF2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4000"/>
            <a:ext cx="5267300" cy="655200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DE821-5F1B-C622-F9E2-B82763F3B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800" y="1530000"/>
            <a:ext cx="5267300" cy="4352400"/>
          </a:xfrm>
        </p:spPr>
        <p:txBody>
          <a:bodyPr lIns="0" tIns="0" rIns="0" bIns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200150" indent="-285750">
              <a:buFont typeface="Inter" panose="02000503000000020004" pitchFamily="2" charset="0"/>
              <a:buChar char="–"/>
              <a:defRPr sz="18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C20F2C-0453-1668-F7AC-3E7D3B50C3D3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69BBE47-B90C-74AD-99BD-6BB24879EC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300" y="6019200"/>
            <a:ext cx="10944000" cy="144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B58AF9-986F-E118-EEA8-6EA43929EE1B}"/>
              </a:ext>
            </a:extLst>
          </p:cNvPr>
          <p:cNvGrpSpPr/>
          <p:nvPr userDrawn="1"/>
        </p:nvGrpSpPr>
        <p:grpSpPr>
          <a:xfrm>
            <a:off x="9802207" y="6327932"/>
            <a:ext cx="1762598" cy="218040"/>
            <a:chOff x="9802207" y="6327932"/>
            <a:chExt cx="1762598" cy="21804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94E3230-956C-E1B2-CC8E-3F2BE6DD0AF3}"/>
                </a:ext>
              </a:extLst>
            </p:cNvPr>
            <p:cNvSpPr/>
            <p:nvPr/>
          </p:nvSpPr>
          <p:spPr>
            <a:xfrm>
              <a:off x="9863574" y="6433545"/>
              <a:ext cx="156826" cy="112427"/>
            </a:xfrm>
            <a:custGeom>
              <a:avLst/>
              <a:gdLst>
                <a:gd name="connsiteX0" fmla="*/ 122734 w 156826"/>
                <a:gd name="connsiteY0" fmla="*/ 78358 h 112427"/>
                <a:gd name="connsiteX1" fmla="*/ 34093 w 156826"/>
                <a:gd name="connsiteY1" fmla="*/ 78358 h 112427"/>
                <a:gd name="connsiteX2" fmla="*/ 34093 w 156826"/>
                <a:gd name="connsiteY2" fmla="*/ 68138 h 112427"/>
                <a:gd name="connsiteX3" fmla="*/ 0 w 156826"/>
                <a:gd name="connsiteY3" fmla="*/ 68138 h 112427"/>
                <a:gd name="connsiteX4" fmla="*/ 0 w 156826"/>
                <a:gd name="connsiteY4" fmla="*/ 78358 h 112427"/>
                <a:gd name="connsiteX5" fmla="*/ 34093 w 156826"/>
                <a:gd name="connsiteY5" fmla="*/ 112427 h 112427"/>
                <a:gd name="connsiteX6" fmla="*/ 122734 w 156826"/>
                <a:gd name="connsiteY6" fmla="*/ 112427 h 112427"/>
                <a:gd name="connsiteX7" fmla="*/ 156827 w 156826"/>
                <a:gd name="connsiteY7" fmla="*/ 78358 h 112427"/>
                <a:gd name="connsiteX8" fmla="*/ 156827 w 156826"/>
                <a:gd name="connsiteY8" fmla="*/ 0 h 112427"/>
                <a:gd name="connsiteX9" fmla="*/ 122734 w 156826"/>
                <a:gd name="connsiteY9" fmla="*/ 34069 h 11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112427">
                  <a:moveTo>
                    <a:pt x="122734" y="78358"/>
                  </a:moveTo>
                  <a:lnTo>
                    <a:pt x="34093" y="78358"/>
                  </a:lnTo>
                  <a:lnTo>
                    <a:pt x="34093" y="68138"/>
                  </a:lnTo>
                  <a:lnTo>
                    <a:pt x="0" y="68138"/>
                  </a:lnTo>
                  <a:lnTo>
                    <a:pt x="0" y="78358"/>
                  </a:lnTo>
                  <a:cubicBezTo>
                    <a:pt x="0" y="97174"/>
                    <a:pt x="15264" y="112427"/>
                    <a:pt x="34093" y="112427"/>
                  </a:cubicBezTo>
                  <a:lnTo>
                    <a:pt x="122734" y="112427"/>
                  </a:lnTo>
                  <a:cubicBezTo>
                    <a:pt x="141564" y="112427"/>
                    <a:pt x="156827" y="97174"/>
                    <a:pt x="156827" y="78358"/>
                  </a:cubicBezTo>
                  <a:lnTo>
                    <a:pt x="156827" y="0"/>
                  </a:lnTo>
                  <a:lnTo>
                    <a:pt x="122734" y="34069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52BDEF8-8977-17F2-95E0-481882BE9419}"/>
                </a:ext>
              </a:extLst>
            </p:cNvPr>
            <p:cNvSpPr/>
            <p:nvPr/>
          </p:nvSpPr>
          <p:spPr>
            <a:xfrm>
              <a:off x="9802207" y="6327932"/>
              <a:ext cx="156826" cy="115834"/>
            </a:xfrm>
            <a:custGeom>
              <a:avLst/>
              <a:gdLst>
                <a:gd name="connsiteX0" fmla="*/ 122734 w 156826"/>
                <a:gd name="connsiteY0" fmla="*/ 0 h 115834"/>
                <a:gd name="connsiteX1" fmla="*/ 34093 w 156826"/>
                <a:gd name="connsiteY1" fmla="*/ 0 h 115834"/>
                <a:gd name="connsiteX2" fmla="*/ 0 w 156826"/>
                <a:gd name="connsiteY2" fmla="*/ 34069 h 115834"/>
                <a:gd name="connsiteX3" fmla="*/ 0 w 156826"/>
                <a:gd name="connsiteY3" fmla="*/ 115834 h 115834"/>
                <a:gd name="connsiteX4" fmla="*/ 34093 w 156826"/>
                <a:gd name="connsiteY4" fmla="*/ 81765 h 115834"/>
                <a:gd name="connsiteX5" fmla="*/ 34093 w 156826"/>
                <a:gd name="connsiteY5" fmla="*/ 81765 h 115834"/>
                <a:gd name="connsiteX6" fmla="*/ 34093 w 156826"/>
                <a:gd name="connsiteY6" fmla="*/ 34069 h 115834"/>
                <a:gd name="connsiteX7" fmla="*/ 122734 w 156826"/>
                <a:gd name="connsiteY7" fmla="*/ 34069 h 115834"/>
                <a:gd name="connsiteX8" fmla="*/ 122734 w 156826"/>
                <a:gd name="connsiteY8" fmla="*/ 44290 h 115834"/>
                <a:gd name="connsiteX9" fmla="*/ 156827 w 156826"/>
                <a:gd name="connsiteY9" fmla="*/ 44290 h 115834"/>
                <a:gd name="connsiteX10" fmla="*/ 156827 w 156826"/>
                <a:gd name="connsiteY10" fmla="*/ 34069 h 115834"/>
                <a:gd name="connsiteX11" fmla="*/ 122734 w 156826"/>
                <a:gd name="connsiteY11" fmla="*/ 0 h 115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6826" h="115834">
                  <a:moveTo>
                    <a:pt x="122734" y="0"/>
                  </a:moveTo>
                  <a:lnTo>
                    <a:pt x="34093" y="0"/>
                  </a:lnTo>
                  <a:cubicBezTo>
                    <a:pt x="15264" y="0"/>
                    <a:pt x="0" y="15253"/>
                    <a:pt x="0" y="34069"/>
                  </a:cubicBezTo>
                  <a:lnTo>
                    <a:pt x="0" y="115834"/>
                  </a:lnTo>
                  <a:lnTo>
                    <a:pt x="34093" y="81765"/>
                  </a:lnTo>
                  <a:lnTo>
                    <a:pt x="34093" y="81765"/>
                  </a:lnTo>
                  <a:lnTo>
                    <a:pt x="34093" y="34069"/>
                  </a:lnTo>
                  <a:lnTo>
                    <a:pt x="122734" y="34069"/>
                  </a:lnTo>
                  <a:lnTo>
                    <a:pt x="122734" y="44290"/>
                  </a:lnTo>
                  <a:lnTo>
                    <a:pt x="156827" y="44290"/>
                  </a:lnTo>
                  <a:lnTo>
                    <a:pt x="156827" y="34069"/>
                  </a:lnTo>
                  <a:cubicBezTo>
                    <a:pt x="156827" y="15253"/>
                    <a:pt x="141563" y="0"/>
                    <a:pt x="122734" y="0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3798572-B9CD-F7B8-837F-1D84D9A3C130}"/>
                </a:ext>
              </a:extLst>
            </p:cNvPr>
            <p:cNvSpPr/>
            <p:nvPr/>
          </p:nvSpPr>
          <p:spPr>
            <a:xfrm>
              <a:off x="9802207" y="6433545"/>
              <a:ext cx="156826" cy="68137"/>
            </a:xfrm>
            <a:custGeom>
              <a:avLst/>
              <a:gdLst>
                <a:gd name="connsiteX0" fmla="*/ 122734 w 156826"/>
                <a:gd name="connsiteY0" fmla="*/ 6814 h 68137"/>
                <a:gd name="connsiteX1" fmla="*/ 122734 w 156826"/>
                <a:gd name="connsiteY1" fmla="*/ 17034 h 68137"/>
                <a:gd name="connsiteX2" fmla="*/ 34093 w 156826"/>
                <a:gd name="connsiteY2" fmla="*/ 17034 h 68137"/>
                <a:gd name="connsiteX3" fmla="*/ 34093 w 156826"/>
                <a:gd name="connsiteY3" fmla="*/ 0 h 68137"/>
                <a:gd name="connsiteX4" fmla="*/ 0 w 156826"/>
                <a:gd name="connsiteY4" fmla="*/ 34069 h 68137"/>
                <a:gd name="connsiteX5" fmla="*/ 34093 w 156826"/>
                <a:gd name="connsiteY5" fmla="*/ 68138 h 68137"/>
                <a:gd name="connsiteX6" fmla="*/ 34093 w 156826"/>
                <a:gd name="connsiteY6" fmla="*/ 51103 h 68137"/>
                <a:gd name="connsiteX7" fmla="*/ 122734 w 156826"/>
                <a:gd name="connsiteY7" fmla="*/ 51103 h 68137"/>
                <a:gd name="connsiteX8" fmla="*/ 156827 w 156826"/>
                <a:gd name="connsiteY8" fmla="*/ 17034 h 68137"/>
                <a:gd name="connsiteX9" fmla="*/ 156827 w 156826"/>
                <a:gd name="connsiteY9" fmla="*/ 6814 h 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68137">
                  <a:moveTo>
                    <a:pt x="122734" y="6814"/>
                  </a:moveTo>
                  <a:lnTo>
                    <a:pt x="122734" y="17034"/>
                  </a:lnTo>
                  <a:lnTo>
                    <a:pt x="34093" y="17034"/>
                  </a:lnTo>
                  <a:lnTo>
                    <a:pt x="34093" y="0"/>
                  </a:lnTo>
                  <a:lnTo>
                    <a:pt x="0" y="34069"/>
                  </a:lnTo>
                  <a:lnTo>
                    <a:pt x="34093" y="68138"/>
                  </a:lnTo>
                  <a:lnTo>
                    <a:pt x="34093" y="51103"/>
                  </a:lnTo>
                  <a:lnTo>
                    <a:pt x="122734" y="51103"/>
                  </a:lnTo>
                  <a:cubicBezTo>
                    <a:pt x="141563" y="51103"/>
                    <a:pt x="156827" y="35850"/>
                    <a:pt x="156827" y="17034"/>
                  </a:cubicBezTo>
                  <a:lnTo>
                    <a:pt x="156827" y="6814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9F1C8CC-5564-426C-EC20-88056C62AA39}"/>
                </a:ext>
              </a:extLst>
            </p:cNvPr>
            <p:cNvSpPr/>
            <p:nvPr/>
          </p:nvSpPr>
          <p:spPr>
            <a:xfrm>
              <a:off x="9863574" y="6372221"/>
              <a:ext cx="156826" cy="68137"/>
            </a:xfrm>
            <a:custGeom>
              <a:avLst/>
              <a:gdLst>
                <a:gd name="connsiteX0" fmla="*/ 156827 w 156826"/>
                <a:gd name="connsiteY0" fmla="*/ 34069 h 68137"/>
                <a:gd name="connsiteX1" fmla="*/ 122734 w 156826"/>
                <a:gd name="connsiteY1" fmla="*/ 0 h 68137"/>
                <a:gd name="connsiteX2" fmla="*/ 122734 w 156826"/>
                <a:gd name="connsiteY2" fmla="*/ 17034 h 68137"/>
                <a:gd name="connsiteX3" fmla="*/ 34093 w 156826"/>
                <a:gd name="connsiteY3" fmla="*/ 17034 h 68137"/>
                <a:gd name="connsiteX4" fmla="*/ 0 w 156826"/>
                <a:gd name="connsiteY4" fmla="*/ 51103 h 68137"/>
                <a:gd name="connsiteX5" fmla="*/ 0 w 156826"/>
                <a:gd name="connsiteY5" fmla="*/ 61324 h 68137"/>
                <a:gd name="connsiteX6" fmla="*/ 34093 w 156826"/>
                <a:gd name="connsiteY6" fmla="*/ 61324 h 68137"/>
                <a:gd name="connsiteX7" fmla="*/ 34093 w 156826"/>
                <a:gd name="connsiteY7" fmla="*/ 51103 h 68137"/>
                <a:gd name="connsiteX8" fmla="*/ 122734 w 156826"/>
                <a:gd name="connsiteY8" fmla="*/ 51103 h 68137"/>
                <a:gd name="connsiteX9" fmla="*/ 122734 w 156826"/>
                <a:gd name="connsiteY9" fmla="*/ 68138 h 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68137">
                  <a:moveTo>
                    <a:pt x="156827" y="34069"/>
                  </a:moveTo>
                  <a:lnTo>
                    <a:pt x="122734" y="0"/>
                  </a:lnTo>
                  <a:lnTo>
                    <a:pt x="122734" y="17034"/>
                  </a:lnTo>
                  <a:lnTo>
                    <a:pt x="34093" y="17034"/>
                  </a:lnTo>
                  <a:cubicBezTo>
                    <a:pt x="15264" y="17034"/>
                    <a:pt x="0" y="32288"/>
                    <a:pt x="0" y="51103"/>
                  </a:cubicBezTo>
                  <a:lnTo>
                    <a:pt x="0" y="61324"/>
                  </a:lnTo>
                  <a:lnTo>
                    <a:pt x="34093" y="61324"/>
                  </a:lnTo>
                  <a:lnTo>
                    <a:pt x="34093" y="51103"/>
                  </a:lnTo>
                  <a:lnTo>
                    <a:pt x="122734" y="51103"/>
                  </a:lnTo>
                  <a:lnTo>
                    <a:pt x="122734" y="68138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3FC9038-55EB-5845-B5CB-01D7A8702C35}"/>
                </a:ext>
              </a:extLst>
            </p:cNvPr>
            <p:cNvSpPr/>
            <p:nvPr/>
          </p:nvSpPr>
          <p:spPr>
            <a:xfrm>
              <a:off x="10107879" y="6354496"/>
              <a:ext cx="142171" cy="164709"/>
            </a:xfrm>
            <a:custGeom>
              <a:avLst/>
              <a:gdLst>
                <a:gd name="connsiteX0" fmla="*/ 51348 w 142171"/>
                <a:gd name="connsiteY0" fmla="*/ 33397 h 164709"/>
                <a:gd name="connsiteX1" fmla="*/ 74259 w 142171"/>
                <a:gd name="connsiteY1" fmla="*/ 26958 h 164709"/>
                <a:gd name="connsiteX2" fmla="*/ 87896 w 142171"/>
                <a:gd name="connsiteY2" fmla="*/ 28934 h 164709"/>
                <a:gd name="connsiteX3" fmla="*/ 99112 w 142171"/>
                <a:gd name="connsiteY3" fmla="*/ 34828 h 164709"/>
                <a:gd name="connsiteX4" fmla="*/ 107294 w 142171"/>
                <a:gd name="connsiteY4" fmla="*/ 44162 h 164709"/>
                <a:gd name="connsiteX5" fmla="*/ 111692 w 142171"/>
                <a:gd name="connsiteY5" fmla="*/ 56768 h 164709"/>
                <a:gd name="connsiteX6" fmla="*/ 142171 w 142171"/>
                <a:gd name="connsiteY6" fmla="*/ 56768 h 164709"/>
                <a:gd name="connsiteX7" fmla="*/ 134535 w 142171"/>
                <a:gd name="connsiteY7" fmla="*/ 32715 h 164709"/>
                <a:gd name="connsiteX8" fmla="*/ 119636 w 142171"/>
                <a:gd name="connsiteY8" fmla="*/ 14897 h 164709"/>
                <a:gd name="connsiteX9" fmla="*/ 98942 w 142171"/>
                <a:gd name="connsiteY9" fmla="*/ 3791 h 164709"/>
                <a:gd name="connsiteX10" fmla="*/ 73849 w 142171"/>
                <a:gd name="connsiteY10" fmla="*/ 9 h 164709"/>
                <a:gd name="connsiteX11" fmla="*/ 36143 w 142171"/>
                <a:gd name="connsiteY11" fmla="*/ 9753 h 164709"/>
                <a:gd name="connsiteX12" fmla="*/ 9755 w 142171"/>
                <a:gd name="connsiteY12" fmla="*/ 37928 h 164709"/>
                <a:gd name="connsiteX13" fmla="*/ 38 w 142171"/>
                <a:gd name="connsiteY13" fmla="*/ 82388 h 164709"/>
                <a:gd name="connsiteX14" fmla="*/ 9653 w 142171"/>
                <a:gd name="connsiteY14" fmla="*/ 126677 h 164709"/>
                <a:gd name="connsiteX15" fmla="*/ 35972 w 142171"/>
                <a:gd name="connsiteY15" fmla="*/ 154886 h 164709"/>
                <a:gd name="connsiteX16" fmla="*/ 73849 w 142171"/>
                <a:gd name="connsiteY16" fmla="*/ 164698 h 164709"/>
                <a:gd name="connsiteX17" fmla="*/ 100271 w 142171"/>
                <a:gd name="connsiteY17" fmla="*/ 160337 h 164709"/>
                <a:gd name="connsiteX18" fmla="*/ 120932 w 142171"/>
                <a:gd name="connsiteY18" fmla="*/ 148277 h 164709"/>
                <a:gd name="connsiteX19" fmla="*/ 135148 w 142171"/>
                <a:gd name="connsiteY19" fmla="*/ 130459 h 164709"/>
                <a:gd name="connsiteX20" fmla="*/ 142171 w 142171"/>
                <a:gd name="connsiteY20" fmla="*/ 108996 h 164709"/>
                <a:gd name="connsiteX21" fmla="*/ 111692 w 142171"/>
                <a:gd name="connsiteY21" fmla="*/ 108996 h 164709"/>
                <a:gd name="connsiteX22" fmla="*/ 107056 w 142171"/>
                <a:gd name="connsiteY22" fmla="*/ 121260 h 164709"/>
                <a:gd name="connsiteX23" fmla="*/ 98771 w 142171"/>
                <a:gd name="connsiteY23" fmla="*/ 130323 h 164709"/>
                <a:gd name="connsiteX24" fmla="*/ 87589 w 142171"/>
                <a:gd name="connsiteY24" fmla="*/ 135944 h 164709"/>
                <a:gd name="connsiteX25" fmla="*/ 74224 w 142171"/>
                <a:gd name="connsiteY25" fmla="*/ 137818 h 164709"/>
                <a:gd name="connsiteX26" fmla="*/ 36040 w 142171"/>
                <a:gd name="connsiteY26" fmla="*/ 112845 h 164709"/>
                <a:gd name="connsiteX27" fmla="*/ 30449 w 142171"/>
                <a:gd name="connsiteY27" fmla="*/ 82388 h 164709"/>
                <a:gd name="connsiteX28" fmla="*/ 36006 w 142171"/>
                <a:gd name="connsiteY28" fmla="*/ 52237 h 164709"/>
                <a:gd name="connsiteX29" fmla="*/ 51348 w 142171"/>
                <a:gd name="connsiteY29" fmla="*/ 33397 h 16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2171" h="164709">
                  <a:moveTo>
                    <a:pt x="51348" y="33397"/>
                  </a:moveTo>
                  <a:cubicBezTo>
                    <a:pt x="58177" y="29029"/>
                    <a:pt x="66151" y="26788"/>
                    <a:pt x="74259" y="26958"/>
                  </a:cubicBezTo>
                  <a:cubicBezTo>
                    <a:pt x="78878" y="26902"/>
                    <a:pt x="83481" y="27569"/>
                    <a:pt x="87896" y="28934"/>
                  </a:cubicBezTo>
                  <a:cubicBezTo>
                    <a:pt x="91966" y="30191"/>
                    <a:pt x="95768" y="32189"/>
                    <a:pt x="99112" y="34828"/>
                  </a:cubicBezTo>
                  <a:cubicBezTo>
                    <a:pt x="102395" y="37406"/>
                    <a:pt x="105170" y="40571"/>
                    <a:pt x="107294" y="44162"/>
                  </a:cubicBezTo>
                  <a:cubicBezTo>
                    <a:pt x="109572" y="48037"/>
                    <a:pt x="111065" y="52319"/>
                    <a:pt x="111692" y="56768"/>
                  </a:cubicBezTo>
                  <a:lnTo>
                    <a:pt x="142171" y="56768"/>
                  </a:lnTo>
                  <a:cubicBezTo>
                    <a:pt x="141162" y="48342"/>
                    <a:pt x="138571" y="40181"/>
                    <a:pt x="134535" y="32715"/>
                  </a:cubicBezTo>
                  <a:cubicBezTo>
                    <a:pt x="130795" y="25851"/>
                    <a:pt x="125732" y="19795"/>
                    <a:pt x="119636" y="14897"/>
                  </a:cubicBezTo>
                  <a:cubicBezTo>
                    <a:pt x="113472" y="9966"/>
                    <a:pt x="106459" y="6202"/>
                    <a:pt x="98942" y="3791"/>
                  </a:cubicBezTo>
                  <a:cubicBezTo>
                    <a:pt x="90831" y="1215"/>
                    <a:pt x="82362" y="-62"/>
                    <a:pt x="73849" y="9"/>
                  </a:cubicBezTo>
                  <a:cubicBezTo>
                    <a:pt x="60632" y="-200"/>
                    <a:pt x="47601" y="3167"/>
                    <a:pt x="36143" y="9753"/>
                  </a:cubicBezTo>
                  <a:cubicBezTo>
                    <a:pt x="24851" y="16454"/>
                    <a:pt x="15701" y="26226"/>
                    <a:pt x="9755" y="37928"/>
                  </a:cubicBezTo>
                  <a:cubicBezTo>
                    <a:pt x="2936" y="51734"/>
                    <a:pt x="-401" y="66998"/>
                    <a:pt x="38" y="82388"/>
                  </a:cubicBezTo>
                  <a:cubicBezTo>
                    <a:pt x="-381" y="97710"/>
                    <a:pt x="2916" y="112906"/>
                    <a:pt x="9653" y="126677"/>
                  </a:cubicBezTo>
                  <a:cubicBezTo>
                    <a:pt x="15551" y="138399"/>
                    <a:pt x="24684" y="148188"/>
                    <a:pt x="35972" y="154886"/>
                  </a:cubicBezTo>
                  <a:cubicBezTo>
                    <a:pt x="47472" y="161536"/>
                    <a:pt x="60567" y="164928"/>
                    <a:pt x="73849" y="164698"/>
                  </a:cubicBezTo>
                  <a:cubicBezTo>
                    <a:pt x="82847" y="164813"/>
                    <a:pt x="91789" y="163336"/>
                    <a:pt x="100271" y="160337"/>
                  </a:cubicBezTo>
                  <a:cubicBezTo>
                    <a:pt x="107854" y="157644"/>
                    <a:pt x="114860" y="153553"/>
                    <a:pt x="120932" y="148277"/>
                  </a:cubicBezTo>
                  <a:cubicBezTo>
                    <a:pt x="126710" y="143245"/>
                    <a:pt x="131528" y="137208"/>
                    <a:pt x="135148" y="130459"/>
                  </a:cubicBezTo>
                  <a:cubicBezTo>
                    <a:pt x="138772" y="123789"/>
                    <a:pt x="141152" y="116516"/>
                    <a:pt x="142171" y="108996"/>
                  </a:cubicBezTo>
                  <a:lnTo>
                    <a:pt x="111692" y="108996"/>
                  </a:lnTo>
                  <a:cubicBezTo>
                    <a:pt x="110942" y="113341"/>
                    <a:pt x="109367" y="117504"/>
                    <a:pt x="107056" y="121260"/>
                  </a:cubicBezTo>
                  <a:cubicBezTo>
                    <a:pt x="104877" y="124765"/>
                    <a:pt x="102068" y="127838"/>
                    <a:pt x="98771" y="130323"/>
                  </a:cubicBezTo>
                  <a:cubicBezTo>
                    <a:pt x="95406" y="132842"/>
                    <a:pt x="91619" y="134746"/>
                    <a:pt x="87589" y="135944"/>
                  </a:cubicBezTo>
                  <a:cubicBezTo>
                    <a:pt x="83252" y="137226"/>
                    <a:pt x="78749" y="137857"/>
                    <a:pt x="74224" y="137818"/>
                  </a:cubicBezTo>
                  <a:cubicBezTo>
                    <a:pt x="57529" y="138270"/>
                    <a:pt x="42307" y="128315"/>
                    <a:pt x="36040" y="112845"/>
                  </a:cubicBezTo>
                  <a:cubicBezTo>
                    <a:pt x="32035" y="103205"/>
                    <a:pt x="30125" y="92822"/>
                    <a:pt x="30449" y="82388"/>
                  </a:cubicBezTo>
                  <a:cubicBezTo>
                    <a:pt x="30153" y="72058"/>
                    <a:pt x="32045" y="61783"/>
                    <a:pt x="36006" y="52237"/>
                  </a:cubicBezTo>
                  <a:cubicBezTo>
                    <a:pt x="39177" y="44600"/>
                    <a:pt x="44509" y="38052"/>
                    <a:pt x="51348" y="33397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73542BE-DD2B-405B-49C3-50D2A9E85957}"/>
                </a:ext>
              </a:extLst>
            </p:cNvPr>
            <p:cNvSpPr/>
            <p:nvPr/>
          </p:nvSpPr>
          <p:spPr>
            <a:xfrm>
              <a:off x="10246743" y="6356754"/>
              <a:ext cx="146837" cy="160362"/>
            </a:xfrm>
            <a:custGeom>
              <a:avLst/>
              <a:gdLst>
                <a:gd name="connsiteX0" fmla="*/ 74220 w 146837"/>
                <a:gd name="connsiteY0" fmla="*/ 70557 h 160362"/>
                <a:gd name="connsiteX1" fmla="*/ 72652 w 146837"/>
                <a:gd name="connsiteY1" fmla="*/ 70557 h 160362"/>
                <a:gd name="connsiteX2" fmla="*/ 34025 w 146837"/>
                <a:gd name="connsiteY2" fmla="*/ 0 h 160362"/>
                <a:gd name="connsiteX3" fmla="*/ 0 w 146837"/>
                <a:gd name="connsiteY3" fmla="*/ 0 h 160362"/>
                <a:gd name="connsiteX4" fmla="*/ 58469 w 146837"/>
                <a:gd name="connsiteY4" fmla="*/ 101253 h 160362"/>
                <a:gd name="connsiteX5" fmla="*/ 58469 w 146837"/>
                <a:gd name="connsiteY5" fmla="*/ 160362 h 160362"/>
                <a:gd name="connsiteX6" fmla="*/ 88471 w 146837"/>
                <a:gd name="connsiteY6" fmla="*/ 160362 h 160362"/>
                <a:gd name="connsiteX7" fmla="*/ 88471 w 146837"/>
                <a:gd name="connsiteY7" fmla="*/ 101253 h 160362"/>
                <a:gd name="connsiteX8" fmla="*/ 146838 w 146837"/>
                <a:gd name="connsiteY8" fmla="*/ 0 h 160362"/>
                <a:gd name="connsiteX9" fmla="*/ 112915 w 146837"/>
                <a:gd name="connsiteY9" fmla="*/ 0 h 160362"/>
                <a:gd name="connsiteX10" fmla="*/ 74220 w 146837"/>
                <a:gd name="connsiteY10" fmla="*/ 70557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837" h="160362">
                  <a:moveTo>
                    <a:pt x="74220" y="70557"/>
                  </a:moveTo>
                  <a:lnTo>
                    <a:pt x="72652" y="70557"/>
                  </a:lnTo>
                  <a:lnTo>
                    <a:pt x="34025" y="0"/>
                  </a:lnTo>
                  <a:lnTo>
                    <a:pt x="0" y="0"/>
                  </a:lnTo>
                  <a:lnTo>
                    <a:pt x="58469" y="101253"/>
                  </a:lnTo>
                  <a:lnTo>
                    <a:pt x="58469" y="160362"/>
                  </a:lnTo>
                  <a:lnTo>
                    <a:pt x="88471" y="160362"/>
                  </a:lnTo>
                  <a:lnTo>
                    <a:pt x="88471" y="101253"/>
                  </a:lnTo>
                  <a:lnTo>
                    <a:pt x="146838" y="0"/>
                  </a:lnTo>
                  <a:lnTo>
                    <a:pt x="112915" y="0"/>
                  </a:lnTo>
                  <a:lnTo>
                    <a:pt x="74220" y="70557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8060058-9FCF-000A-159A-0D4FDC29D4C4}"/>
                </a:ext>
              </a:extLst>
            </p:cNvPr>
            <p:cNvSpPr/>
            <p:nvPr/>
          </p:nvSpPr>
          <p:spPr>
            <a:xfrm>
              <a:off x="10407320" y="6356718"/>
              <a:ext cx="120738" cy="160438"/>
            </a:xfrm>
            <a:custGeom>
              <a:avLst/>
              <a:gdLst>
                <a:gd name="connsiteX0" fmla="*/ 102722 w 120738"/>
                <a:gd name="connsiteY0" fmla="*/ 82483 h 160438"/>
                <a:gd name="connsiteX1" fmla="*/ 86357 w 120738"/>
                <a:gd name="connsiteY1" fmla="*/ 77339 h 160438"/>
                <a:gd name="connsiteX2" fmla="*/ 86357 w 120738"/>
                <a:gd name="connsiteY2" fmla="*/ 75772 h 160438"/>
                <a:gd name="connsiteX3" fmla="*/ 100676 w 120738"/>
                <a:gd name="connsiteY3" fmla="*/ 69537 h 160438"/>
                <a:gd name="connsiteX4" fmla="*/ 110904 w 120738"/>
                <a:gd name="connsiteY4" fmla="*/ 58192 h 160438"/>
                <a:gd name="connsiteX5" fmla="*/ 114654 w 120738"/>
                <a:gd name="connsiteY5" fmla="*/ 41532 h 160438"/>
                <a:gd name="connsiteX6" fmla="*/ 91471 w 120738"/>
                <a:gd name="connsiteY6" fmla="*/ 5453 h 160438"/>
                <a:gd name="connsiteX7" fmla="*/ 62424 w 120738"/>
                <a:gd name="connsiteY7" fmla="*/ 36 h 160438"/>
                <a:gd name="connsiteX8" fmla="*/ 0 w 120738"/>
                <a:gd name="connsiteY8" fmla="*/ 36 h 160438"/>
                <a:gd name="connsiteX9" fmla="*/ 0 w 120738"/>
                <a:gd name="connsiteY9" fmla="*/ 160399 h 160438"/>
                <a:gd name="connsiteX10" fmla="*/ 65901 w 120738"/>
                <a:gd name="connsiteY10" fmla="*/ 160399 h 160438"/>
                <a:gd name="connsiteX11" fmla="*/ 96380 w 120738"/>
                <a:gd name="connsiteY11" fmla="*/ 154641 h 160438"/>
                <a:gd name="connsiteX12" fmla="*/ 120723 w 120738"/>
                <a:gd name="connsiteY12" fmla="*/ 116552 h 160438"/>
                <a:gd name="connsiteX13" fmla="*/ 115643 w 120738"/>
                <a:gd name="connsiteY13" fmla="*/ 95906 h 160438"/>
                <a:gd name="connsiteX14" fmla="*/ 102722 w 120738"/>
                <a:gd name="connsiteY14" fmla="*/ 82483 h 160438"/>
                <a:gd name="connsiteX15" fmla="*/ 30172 w 120738"/>
                <a:gd name="connsiteY15" fmla="*/ 24805 h 160438"/>
                <a:gd name="connsiteX16" fmla="*/ 58776 w 120738"/>
                <a:gd name="connsiteY16" fmla="*/ 24805 h 160438"/>
                <a:gd name="connsiteX17" fmla="*/ 77766 w 120738"/>
                <a:gd name="connsiteY17" fmla="*/ 30664 h 160438"/>
                <a:gd name="connsiteX18" fmla="*/ 84243 w 120738"/>
                <a:gd name="connsiteY18" fmla="*/ 45689 h 160438"/>
                <a:gd name="connsiteX19" fmla="*/ 80834 w 120738"/>
                <a:gd name="connsiteY19" fmla="*/ 57613 h 160438"/>
                <a:gd name="connsiteX20" fmla="*/ 71459 w 120738"/>
                <a:gd name="connsiteY20" fmla="*/ 65244 h 160438"/>
                <a:gd name="connsiteX21" fmla="*/ 58128 w 120738"/>
                <a:gd name="connsiteY21" fmla="*/ 67936 h 160438"/>
                <a:gd name="connsiteX22" fmla="*/ 30172 w 120738"/>
                <a:gd name="connsiteY22" fmla="*/ 67936 h 160438"/>
                <a:gd name="connsiteX23" fmla="*/ 82948 w 120738"/>
                <a:gd name="connsiteY23" fmla="*/ 129464 h 160438"/>
                <a:gd name="connsiteX24" fmla="*/ 60549 w 120738"/>
                <a:gd name="connsiteY24" fmla="*/ 135426 h 160438"/>
                <a:gd name="connsiteX25" fmla="*/ 30070 w 120738"/>
                <a:gd name="connsiteY25" fmla="*/ 135426 h 160438"/>
                <a:gd name="connsiteX26" fmla="*/ 30070 w 120738"/>
                <a:gd name="connsiteY26" fmla="*/ 89399 h 160438"/>
                <a:gd name="connsiteX27" fmla="*/ 61333 w 120738"/>
                <a:gd name="connsiteY27" fmla="*/ 89399 h 160438"/>
                <a:gd name="connsiteX28" fmla="*/ 76538 w 120738"/>
                <a:gd name="connsiteY28" fmla="*/ 92602 h 160438"/>
                <a:gd name="connsiteX29" fmla="*/ 86357 w 120738"/>
                <a:gd name="connsiteY29" fmla="*/ 101391 h 160438"/>
                <a:gd name="connsiteX30" fmla="*/ 89766 w 120738"/>
                <a:gd name="connsiteY30" fmla="*/ 114065 h 160438"/>
                <a:gd name="connsiteX31" fmla="*/ 82948 w 120738"/>
                <a:gd name="connsiteY31" fmla="*/ 129464 h 16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738" h="160438">
                  <a:moveTo>
                    <a:pt x="102722" y="82483"/>
                  </a:moveTo>
                  <a:cubicBezTo>
                    <a:pt x="97785" y="79420"/>
                    <a:pt x="92160" y="77651"/>
                    <a:pt x="86357" y="77339"/>
                  </a:cubicBezTo>
                  <a:lnTo>
                    <a:pt x="86357" y="75772"/>
                  </a:lnTo>
                  <a:cubicBezTo>
                    <a:pt x="91471" y="74585"/>
                    <a:pt x="96326" y="72472"/>
                    <a:pt x="100676" y="69537"/>
                  </a:cubicBezTo>
                  <a:cubicBezTo>
                    <a:pt x="104962" y="66648"/>
                    <a:pt x="108473" y="62753"/>
                    <a:pt x="110904" y="58192"/>
                  </a:cubicBezTo>
                  <a:cubicBezTo>
                    <a:pt x="113529" y="53039"/>
                    <a:pt x="114818" y="47311"/>
                    <a:pt x="114654" y="41532"/>
                  </a:cubicBezTo>
                  <a:cubicBezTo>
                    <a:pt x="115135" y="25873"/>
                    <a:pt x="105920" y="11532"/>
                    <a:pt x="91471" y="5453"/>
                  </a:cubicBezTo>
                  <a:cubicBezTo>
                    <a:pt x="82297" y="1560"/>
                    <a:pt x="72386" y="-288"/>
                    <a:pt x="62424" y="36"/>
                  </a:cubicBezTo>
                  <a:lnTo>
                    <a:pt x="0" y="36"/>
                  </a:lnTo>
                  <a:lnTo>
                    <a:pt x="0" y="160399"/>
                  </a:lnTo>
                  <a:lnTo>
                    <a:pt x="65901" y="160399"/>
                  </a:lnTo>
                  <a:cubicBezTo>
                    <a:pt x="76361" y="160748"/>
                    <a:pt x="86770" y="158782"/>
                    <a:pt x="96380" y="154641"/>
                  </a:cubicBezTo>
                  <a:cubicBezTo>
                    <a:pt x="111538" y="148128"/>
                    <a:pt x="121183" y="133033"/>
                    <a:pt x="120723" y="116552"/>
                  </a:cubicBezTo>
                  <a:cubicBezTo>
                    <a:pt x="120900" y="109341"/>
                    <a:pt x="119144" y="102213"/>
                    <a:pt x="115643" y="95906"/>
                  </a:cubicBezTo>
                  <a:cubicBezTo>
                    <a:pt x="112544" y="90410"/>
                    <a:pt x="108098" y="85790"/>
                    <a:pt x="102722" y="82483"/>
                  </a:cubicBezTo>
                  <a:close/>
                  <a:moveTo>
                    <a:pt x="30172" y="24805"/>
                  </a:moveTo>
                  <a:lnTo>
                    <a:pt x="58776" y="24805"/>
                  </a:lnTo>
                  <a:cubicBezTo>
                    <a:pt x="65618" y="24302"/>
                    <a:pt x="72400" y="26394"/>
                    <a:pt x="77766" y="30664"/>
                  </a:cubicBezTo>
                  <a:cubicBezTo>
                    <a:pt x="82031" y="34478"/>
                    <a:pt x="84400" y="39973"/>
                    <a:pt x="84243" y="45689"/>
                  </a:cubicBezTo>
                  <a:cubicBezTo>
                    <a:pt x="84352" y="49918"/>
                    <a:pt x="83163" y="54079"/>
                    <a:pt x="80834" y="57613"/>
                  </a:cubicBezTo>
                  <a:cubicBezTo>
                    <a:pt x="78461" y="60960"/>
                    <a:pt x="75219" y="63598"/>
                    <a:pt x="71459" y="65244"/>
                  </a:cubicBezTo>
                  <a:cubicBezTo>
                    <a:pt x="67265" y="67102"/>
                    <a:pt x="62714" y="68020"/>
                    <a:pt x="58128" y="67936"/>
                  </a:cubicBezTo>
                  <a:lnTo>
                    <a:pt x="30172" y="67936"/>
                  </a:lnTo>
                  <a:close/>
                  <a:moveTo>
                    <a:pt x="82948" y="129464"/>
                  </a:moveTo>
                  <a:cubicBezTo>
                    <a:pt x="78403" y="133439"/>
                    <a:pt x="70937" y="135426"/>
                    <a:pt x="60549" y="135426"/>
                  </a:cubicBezTo>
                  <a:lnTo>
                    <a:pt x="30070" y="135426"/>
                  </a:lnTo>
                  <a:lnTo>
                    <a:pt x="30070" y="89399"/>
                  </a:lnTo>
                  <a:lnTo>
                    <a:pt x="61333" y="89399"/>
                  </a:lnTo>
                  <a:cubicBezTo>
                    <a:pt x="66583" y="89252"/>
                    <a:pt x="71793" y="90350"/>
                    <a:pt x="76538" y="92602"/>
                  </a:cubicBezTo>
                  <a:cubicBezTo>
                    <a:pt x="80565" y="94566"/>
                    <a:pt x="83964" y="97609"/>
                    <a:pt x="86357" y="101391"/>
                  </a:cubicBezTo>
                  <a:cubicBezTo>
                    <a:pt x="88669" y="105209"/>
                    <a:pt x="89852" y="109603"/>
                    <a:pt x="89766" y="114065"/>
                  </a:cubicBezTo>
                  <a:cubicBezTo>
                    <a:pt x="89964" y="119969"/>
                    <a:pt x="87455" y="125640"/>
                    <a:pt x="82948" y="129464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B1AFE20-5A32-3722-EAE0-64E516AE5E8F}"/>
                </a:ext>
              </a:extLst>
            </p:cNvPr>
            <p:cNvSpPr/>
            <p:nvPr/>
          </p:nvSpPr>
          <p:spPr>
            <a:xfrm>
              <a:off x="10542157" y="6356754"/>
              <a:ext cx="105755" cy="160362"/>
            </a:xfrm>
            <a:custGeom>
              <a:avLst/>
              <a:gdLst>
                <a:gd name="connsiteX0" fmla="*/ 30138 w 105755"/>
                <a:gd name="connsiteY0" fmla="*/ 92736 h 160362"/>
                <a:gd name="connsiteX1" fmla="*/ 99824 w 105755"/>
                <a:gd name="connsiteY1" fmla="*/ 92736 h 160362"/>
                <a:gd name="connsiteX2" fmla="*/ 99824 w 105755"/>
                <a:gd name="connsiteY2" fmla="*/ 67490 h 160362"/>
                <a:gd name="connsiteX3" fmla="*/ 30138 w 105755"/>
                <a:gd name="connsiteY3" fmla="*/ 67490 h 160362"/>
                <a:gd name="connsiteX4" fmla="*/ 30138 w 105755"/>
                <a:gd name="connsiteY4" fmla="*/ 25143 h 160362"/>
                <a:gd name="connsiteX5" fmla="*/ 105210 w 105755"/>
                <a:gd name="connsiteY5" fmla="*/ 25143 h 160362"/>
                <a:gd name="connsiteX6" fmla="*/ 105210 w 105755"/>
                <a:gd name="connsiteY6" fmla="*/ 0 h 160362"/>
                <a:gd name="connsiteX7" fmla="*/ 0 w 105755"/>
                <a:gd name="connsiteY7" fmla="*/ 0 h 160362"/>
                <a:gd name="connsiteX8" fmla="*/ 0 w 105755"/>
                <a:gd name="connsiteY8" fmla="*/ 160362 h 160362"/>
                <a:gd name="connsiteX9" fmla="*/ 105756 w 105755"/>
                <a:gd name="connsiteY9" fmla="*/ 160362 h 160362"/>
                <a:gd name="connsiteX10" fmla="*/ 105756 w 105755"/>
                <a:gd name="connsiteY10" fmla="*/ 135253 h 160362"/>
                <a:gd name="connsiteX11" fmla="*/ 30138 w 105755"/>
                <a:gd name="connsiteY11" fmla="*/ 135253 h 160362"/>
                <a:gd name="connsiteX12" fmla="*/ 30138 w 105755"/>
                <a:gd name="connsiteY12" fmla="*/ 92736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55" h="160362">
                  <a:moveTo>
                    <a:pt x="30138" y="92736"/>
                  </a:moveTo>
                  <a:lnTo>
                    <a:pt x="99824" y="92736"/>
                  </a:lnTo>
                  <a:lnTo>
                    <a:pt x="99824" y="67490"/>
                  </a:lnTo>
                  <a:lnTo>
                    <a:pt x="30138" y="67490"/>
                  </a:lnTo>
                  <a:lnTo>
                    <a:pt x="30138" y="25143"/>
                  </a:lnTo>
                  <a:lnTo>
                    <a:pt x="105210" y="25143"/>
                  </a:lnTo>
                  <a:lnTo>
                    <a:pt x="105210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105756" y="160362"/>
                  </a:lnTo>
                  <a:lnTo>
                    <a:pt x="105756" y="135253"/>
                  </a:lnTo>
                  <a:lnTo>
                    <a:pt x="30138" y="135253"/>
                  </a:lnTo>
                  <a:lnTo>
                    <a:pt x="30138" y="92736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89F7AF2-1102-9BBE-82F0-B066D768FED6}"/>
                </a:ext>
              </a:extLst>
            </p:cNvPr>
            <p:cNvSpPr/>
            <p:nvPr/>
          </p:nvSpPr>
          <p:spPr>
            <a:xfrm>
              <a:off x="10665846" y="6356586"/>
              <a:ext cx="123586" cy="160530"/>
            </a:xfrm>
            <a:custGeom>
              <a:avLst/>
              <a:gdLst>
                <a:gd name="connsiteX0" fmla="*/ 91676 w 123586"/>
                <a:gd name="connsiteY0" fmla="*/ 96038 h 160530"/>
                <a:gd name="connsiteX1" fmla="*/ 111074 w 123586"/>
                <a:gd name="connsiteY1" fmla="*/ 78561 h 160530"/>
                <a:gd name="connsiteX2" fmla="*/ 117620 w 123586"/>
                <a:gd name="connsiteY2" fmla="*/ 51749 h 160530"/>
                <a:gd name="connsiteX3" fmla="*/ 111108 w 123586"/>
                <a:gd name="connsiteY3" fmla="*/ 24493 h 160530"/>
                <a:gd name="connsiteX4" fmla="*/ 91914 w 123586"/>
                <a:gd name="connsiteY4" fmla="*/ 6471 h 160530"/>
                <a:gd name="connsiteX5" fmla="*/ 60890 w 123586"/>
                <a:gd name="connsiteY5" fmla="*/ 32 h 160530"/>
                <a:gd name="connsiteX6" fmla="*/ 0 w 123586"/>
                <a:gd name="connsiteY6" fmla="*/ 32 h 160530"/>
                <a:gd name="connsiteX7" fmla="*/ 0 w 123586"/>
                <a:gd name="connsiteY7" fmla="*/ 160530 h 160530"/>
                <a:gd name="connsiteX8" fmla="*/ 30172 w 123586"/>
                <a:gd name="connsiteY8" fmla="*/ 160530 h 160530"/>
                <a:gd name="connsiteX9" fmla="*/ 30172 w 123586"/>
                <a:gd name="connsiteY9" fmla="*/ 102205 h 160530"/>
                <a:gd name="connsiteX10" fmla="*/ 58742 w 123586"/>
                <a:gd name="connsiteY10" fmla="*/ 102205 h 160530"/>
                <a:gd name="connsiteX11" fmla="*/ 90039 w 123586"/>
                <a:gd name="connsiteY11" fmla="*/ 160530 h 160530"/>
                <a:gd name="connsiteX12" fmla="*/ 123586 w 123586"/>
                <a:gd name="connsiteY12" fmla="*/ 160530 h 160530"/>
                <a:gd name="connsiteX13" fmla="*/ 88880 w 123586"/>
                <a:gd name="connsiteY13" fmla="*/ 97162 h 160530"/>
                <a:gd name="connsiteX14" fmla="*/ 91676 w 123586"/>
                <a:gd name="connsiteY14" fmla="*/ 96038 h 160530"/>
                <a:gd name="connsiteX15" fmla="*/ 30309 w 123586"/>
                <a:gd name="connsiteY15" fmla="*/ 25107 h 160530"/>
                <a:gd name="connsiteX16" fmla="*/ 56151 w 123586"/>
                <a:gd name="connsiteY16" fmla="*/ 25107 h 160530"/>
                <a:gd name="connsiteX17" fmla="*/ 73606 w 123586"/>
                <a:gd name="connsiteY17" fmla="*/ 28241 h 160530"/>
                <a:gd name="connsiteX18" fmla="*/ 83834 w 123586"/>
                <a:gd name="connsiteY18" fmla="*/ 37337 h 160530"/>
                <a:gd name="connsiteX19" fmla="*/ 86937 w 123586"/>
                <a:gd name="connsiteY19" fmla="*/ 51749 h 160530"/>
                <a:gd name="connsiteX20" fmla="*/ 83527 w 123586"/>
                <a:gd name="connsiteY20" fmla="*/ 65853 h 160530"/>
                <a:gd name="connsiteX21" fmla="*/ 73470 w 123586"/>
                <a:gd name="connsiteY21" fmla="*/ 74575 h 160530"/>
                <a:gd name="connsiteX22" fmla="*/ 56117 w 123586"/>
                <a:gd name="connsiteY22" fmla="*/ 77505 h 160530"/>
                <a:gd name="connsiteX23" fmla="*/ 30104 w 123586"/>
                <a:gd name="connsiteY23" fmla="*/ 77505 h 16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3586" h="160530">
                  <a:moveTo>
                    <a:pt x="91676" y="96038"/>
                  </a:moveTo>
                  <a:cubicBezTo>
                    <a:pt x="99759" y="92302"/>
                    <a:pt x="106523" y="86210"/>
                    <a:pt x="111074" y="78561"/>
                  </a:cubicBezTo>
                  <a:cubicBezTo>
                    <a:pt x="115616" y="70369"/>
                    <a:pt x="117876" y="61110"/>
                    <a:pt x="117620" y="51749"/>
                  </a:cubicBezTo>
                  <a:cubicBezTo>
                    <a:pt x="117852" y="42253"/>
                    <a:pt x="115609" y="32860"/>
                    <a:pt x="111108" y="24493"/>
                  </a:cubicBezTo>
                  <a:cubicBezTo>
                    <a:pt x="106687" y="16681"/>
                    <a:pt x="99991" y="10396"/>
                    <a:pt x="91914" y="6471"/>
                  </a:cubicBezTo>
                  <a:cubicBezTo>
                    <a:pt x="82225" y="1910"/>
                    <a:pt x="71595" y="-296"/>
                    <a:pt x="60890" y="32"/>
                  </a:cubicBezTo>
                  <a:lnTo>
                    <a:pt x="0" y="32"/>
                  </a:lnTo>
                  <a:lnTo>
                    <a:pt x="0" y="160530"/>
                  </a:lnTo>
                  <a:lnTo>
                    <a:pt x="30172" y="160530"/>
                  </a:lnTo>
                  <a:lnTo>
                    <a:pt x="30172" y="102205"/>
                  </a:lnTo>
                  <a:lnTo>
                    <a:pt x="58742" y="102205"/>
                  </a:lnTo>
                  <a:lnTo>
                    <a:pt x="90039" y="160530"/>
                  </a:lnTo>
                  <a:lnTo>
                    <a:pt x="123586" y="160530"/>
                  </a:lnTo>
                  <a:lnTo>
                    <a:pt x="88880" y="97162"/>
                  </a:lnTo>
                  <a:cubicBezTo>
                    <a:pt x="89800" y="96788"/>
                    <a:pt x="90789" y="96481"/>
                    <a:pt x="91676" y="96038"/>
                  </a:cubicBezTo>
                  <a:close/>
                  <a:moveTo>
                    <a:pt x="30309" y="25107"/>
                  </a:moveTo>
                  <a:lnTo>
                    <a:pt x="56151" y="25107"/>
                  </a:lnTo>
                  <a:cubicBezTo>
                    <a:pt x="62127" y="24907"/>
                    <a:pt x="68073" y="25976"/>
                    <a:pt x="73606" y="28241"/>
                  </a:cubicBezTo>
                  <a:cubicBezTo>
                    <a:pt x="77923" y="30070"/>
                    <a:pt x="81516" y="33266"/>
                    <a:pt x="83834" y="37337"/>
                  </a:cubicBezTo>
                  <a:cubicBezTo>
                    <a:pt x="86095" y="41794"/>
                    <a:pt x="87162" y="46758"/>
                    <a:pt x="86937" y="51749"/>
                  </a:cubicBezTo>
                  <a:cubicBezTo>
                    <a:pt x="87073" y="56669"/>
                    <a:pt x="85897" y="61538"/>
                    <a:pt x="83527" y="65853"/>
                  </a:cubicBezTo>
                  <a:cubicBezTo>
                    <a:pt x="81243" y="69800"/>
                    <a:pt x="77701" y="72870"/>
                    <a:pt x="73470" y="74575"/>
                  </a:cubicBezTo>
                  <a:cubicBezTo>
                    <a:pt x="67940" y="76701"/>
                    <a:pt x="62039" y="77697"/>
                    <a:pt x="56117" y="77505"/>
                  </a:cubicBezTo>
                  <a:lnTo>
                    <a:pt x="30104" y="77505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449E62-8139-DE75-2849-82C97B444FE6}"/>
                </a:ext>
              </a:extLst>
            </p:cNvPr>
            <p:cNvSpPr/>
            <p:nvPr/>
          </p:nvSpPr>
          <p:spPr>
            <a:xfrm>
              <a:off x="10803956" y="6356754"/>
              <a:ext cx="132450" cy="160362"/>
            </a:xfrm>
            <a:custGeom>
              <a:avLst/>
              <a:gdLst>
                <a:gd name="connsiteX0" fmla="*/ 102517 w 132450"/>
                <a:gd name="connsiteY0" fmla="*/ 107453 h 160362"/>
                <a:gd name="connsiteX1" fmla="*/ 101017 w 132450"/>
                <a:gd name="connsiteY1" fmla="*/ 107453 h 160362"/>
                <a:gd name="connsiteX2" fmla="*/ 26967 w 132450"/>
                <a:gd name="connsiteY2" fmla="*/ 0 h 160362"/>
                <a:gd name="connsiteX3" fmla="*/ 0 w 132450"/>
                <a:gd name="connsiteY3" fmla="*/ 0 h 160362"/>
                <a:gd name="connsiteX4" fmla="*/ 0 w 132450"/>
                <a:gd name="connsiteY4" fmla="*/ 160362 h 160362"/>
                <a:gd name="connsiteX5" fmla="*/ 30172 w 132450"/>
                <a:gd name="connsiteY5" fmla="*/ 160362 h 160362"/>
                <a:gd name="connsiteX6" fmla="*/ 30172 w 132450"/>
                <a:gd name="connsiteY6" fmla="*/ 52943 h 160362"/>
                <a:gd name="connsiteX7" fmla="*/ 31502 w 132450"/>
                <a:gd name="connsiteY7" fmla="*/ 52943 h 160362"/>
                <a:gd name="connsiteX8" fmla="*/ 105858 w 132450"/>
                <a:gd name="connsiteY8" fmla="*/ 160362 h 160362"/>
                <a:gd name="connsiteX9" fmla="*/ 132451 w 132450"/>
                <a:gd name="connsiteY9" fmla="*/ 160362 h 160362"/>
                <a:gd name="connsiteX10" fmla="*/ 132451 w 132450"/>
                <a:gd name="connsiteY10" fmla="*/ 0 h 160362"/>
                <a:gd name="connsiteX11" fmla="*/ 102517 w 132450"/>
                <a:gd name="connsiteY11" fmla="*/ 0 h 160362"/>
                <a:gd name="connsiteX12" fmla="*/ 102517 w 132450"/>
                <a:gd name="connsiteY12" fmla="*/ 10745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2450" h="160362">
                  <a:moveTo>
                    <a:pt x="102517" y="107453"/>
                  </a:moveTo>
                  <a:lnTo>
                    <a:pt x="101017" y="107453"/>
                  </a:lnTo>
                  <a:lnTo>
                    <a:pt x="26967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30172" y="160362"/>
                  </a:lnTo>
                  <a:lnTo>
                    <a:pt x="30172" y="52943"/>
                  </a:lnTo>
                  <a:lnTo>
                    <a:pt x="31502" y="52943"/>
                  </a:lnTo>
                  <a:lnTo>
                    <a:pt x="105858" y="160362"/>
                  </a:lnTo>
                  <a:lnTo>
                    <a:pt x="132451" y="160362"/>
                  </a:lnTo>
                  <a:lnTo>
                    <a:pt x="132451" y="0"/>
                  </a:lnTo>
                  <a:lnTo>
                    <a:pt x="102517" y="0"/>
                  </a:lnTo>
                  <a:lnTo>
                    <a:pt x="102517" y="10745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1029FC-0CE1-3ADC-6E1E-5F6D0D870737}"/>
                </a:ext>
              </a:extLst>
            </p:cNvPr>
            <p:cNvSpPr/>
            <p:nvPr/>
          </p:nvSpPr>
          <p:spPr>
            <a:xfrm>
              <a:off x="10956828" y="6356754"/>
              <a:ext cx="105755" cy="160362"/>
            </a:xfrm>
            <a:custGeom>
              <a:avLst/>
              <a:gdLst>
                <a:gd name="connsiteX0" fmla="*/ 30138 w 105755"/>
                <a:gd name="connsiteY0" fmla="*/ 92736 h 160362"/>
                <a:gd name="connsiteX1" fmla="*/ 99824 w 105755"/>
                <a:gd name="connsiteY1" fmla="*/ 92736 h 160362"/>
                <a:gd name="connsiteX2" fmla="*/ 99824 w 105755"/>
                <a:gd name="connsiteY2" fmla="*/ 67490 h 160362"/>
                <a:gd name="connsiteX3" fmla="*/ 30138 w 105755"/>
                <a:gd name="connsiteY3" fmla="*/ 67490 h 160362"/>
                <a:gd name="connsiteX4" fmla="*/ 30138 w 105755"/>
                <a:gd name="connsiteY4" fmla="*/ 25143 h 160362"/>
                <a:gd name="connsiteX5" fmla="*/ 105210 w 105755"/>
                <a:gd name="connsiteY5" fmla="*/ 25143 h 160362"/>
                <a:gd name="connsiteX6" fmla="*/ 105210 w 105755"/>
                <a:gd name="connsiteY6" fmla="*/ 0 h 160362"/>
                <a:gd name="connsiteX7" fmla="*/ 0 w 105755"/>
                <a:gd name="connsiteY7" fmla="*/ 0 h 160362"/>
                <a:gd name="connsiteX8" fmla="*/ 0 w 105755"/>
                <a:gd name="connsiteY8" fmla="*/ 160362 h 160362"/>
                <a:gd name="connsiteX9" fmla="*/ 105756 w 105755"/>
                <a:gd name="connsiteY9" fmla="*/ 160362 h 160362"/>
                <a:gd name="connsiteX10" fmla="*/ 105756 w 105755"/>
                <a:gd name="connsiteY10" fmla="*/ 135253 h 160362"/>
                <a:gd name="connsiteX11" fmla="*/ 30138 w 105755"/>
                <a:gd name="connsiteY11" fmla="*/ 135253 h 160362"/>
                <a:gd name="connsiteX12" fmla="*/ 30138 w 105755"/>
                <a:gd name="connsiteY12" fmla="*/ 92736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55" h="160362">
                  <a:moveTo>
                    <a:pt x="30138" y="92736"/>
                  </a:moveTo>
                  <a:lnTo>
                    <a:pt x="99824" y="92736"/>
                  </a:lnTo>
                  <a:lnTo>
                    <a:pt x="99824" y="67490"/>
                  </a:lnTo>
                  <a:lnTo>
                    <a:pt x="30138" y="67490"/>
                  </a:lnTo>
                  <a:lnTo>
                    <a:pt x="30138" y="25143"/>
                  </a:lnTo>
                  <a:lnTo>
                    <a:pt x="105210" y="25143"/>
                  </a:lnTo>
                  <a:lnTo>
                    <a:pt x="105210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105756" y="160362"/>
                  </a:lnTo>
                  <a:lnTo>
                    <a:pt x="105756" y="135253"/>
                  </a:lnTo>
                  <a:lnTo>
                    <a:pt x="30138" y="135253"/>
                  </a:lnTo>
                  <a:lnTo>
                    <a:pt x="30138" y="92736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B4F286E-7DAA-D874-0361-907A2AA0915B}"/>
                </a:ext>
              </a:extLst>
            </p:cNvPr>
            <p:cNvSpPr/>
            <p:nvPr/>
          </p:nvSpPr>
          <p:spPr>
            <a:xfrm>
              <a:off x="11081642" y="6356754"/>
              <a:ext cx="128904" cy="160362"/>
            </a:xfrm>
            <a:custGeom>
              <a:avLst/>
              <a:gdLst>
                <a:gd name="connsiteX0" fmla="*/ 0 w 128904"/>
                <a:gd name="connsiteY0" fmla="*/ 25143 h 160362"/>
                <a:gd name="connsiteX1" fmla="*/ 49537 w 128904"/>
                <a:gd name="connsiteY1" fmla="*/ 25143 h 160362"/>
                <a:gd name="connsiteX2" fmla="*/ 49537 w 128904"/>
                <a:gd name="connsiteY2" fmla="*/ 160362 h 160362"/>
                <a:gd name="connsiteX3" fmla="*/ 79368 w 128904"/>
                <a:gd name="connsiteY3" fmla="*/ 160362 h 160362"/>
                <a:gd name="connsiteX4" fmla="*/ 79368 w 128904"/>
                <a:gd name="connsiteY4" fmla="*/ 25143 h 160362"/>
                <a:gd name="connsiteX5" fmla="*/ 128905 w 128904"/>
                <a:gd name="connsiteY5" fmla="*/ 25143 h 160362"/>
                <a:gd name="connsiteX6" fmla="*/ 128905 w 128904"/>
                <a:gd name="connsiteY6" fmla="*/ 0 h 160362"/>
                <a:gd name="connsiteX7" fmla="*/ 0 w 128904"/>
                <a:gd name="connsiteY7" fmla="*/ 0 h 160362"/>
                <a:gd name="connsiteX8" fmla="*/ 0 w 128904"/>
                <a:gd name="connsiteY8" fmla="*/ 2514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04" h="160362">
                  <a:moveTo>
                    <a:pt x="0" y="25143"/>
                  </a:moveTo>
                  <a:lnTo>
                    <a:pt x="49537" y="25143"/>
                  </a:lnTo>
                  <a:lnTo>
                    <a:pt x="49537" y="160362"/>
                  </a:lnTo>
                  <a:lnTo>
                    <a:pt x="79368" y="160362"/>
                  </a:lnTo>
                  <a:lnTo>
                    <a:pt x="79368" y="25143"/>
                  </a:lnTo>
                  <a:lnTo>
                    <a:pt x="128905" y="25143"/>
                  </a:lnTo>
                  <a:lnTo>
                    <a:pt x="128905" y="0"/>
                  </a:lnTo>
                  <a:lnTo>
                    <a:pt x="0" y="0"/>
                  </a:lnTo>
                  <a:lnTo>
                    <a:pt x="0" y="2514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AE06BC9-62FF-53EE-6D70-31C1C5C27924}"/>
                </a:ext>
              </a:extLst>
            </p:cNvPr>
            <p:cNvSpPr/>
            <p:nvPr/>
          </p:nvSpPr>
          <p:spPr>
            <a:xfrm>
              <a:off x="11229162" y="6356754"/>
              <a:ext cx="30172" cy="160362"/>
            </a:xfrm>
            <a:custGeom>
              <a:avLst/>
              <a:gdLst>
                <a:gd name="connsiteX0" fmla="*/ 0 w 30172"/>
                <a:gd name="connsiteY0" fmla="*/ 0 h 160362"/>
                <a:gd name="connsiteX1" fmla="*/ 30172 w 30172"/>
                <a:gd name="connsiteY1" fmla="*/ 0 h 160362"/>
                <a:gd name="connsiteX2" fmla="*/ 30172 w 30172"/>
                <a:gd name="connsiteY2" fmla="*/ 160362 h 160362"/>
                <a:gd name="connsiteX3" fmla="*/ 0 w 30172"/>
                <a:gd name="connsiteY3" fmla="*/ 160362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72" h="160362">
                  <a:moveTo>
                    <a:pt x="0" y="0"/>
                  </a:moveTo>
                  <a:lnTo>
                    <a:pt x="30172" y="0"/>
                  </a:lnTo>
                  <a:lnTo>
                    <a:pt x="30172" y="160362"/>
                  </a:lnTo>
                  <a:lnTo>
                    <a:pt x="0" y="160362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A621433-44D6-365A-6EBE-C7E8630D4948}"/>
                </a:ext>
              </a:extLst>
            </p:cNvPr>
            <p:cNvSpPr/>
            <p:nvPr/>
          </p:nvSpPr>
          <p:spPr>
            <a:xfrm>
              <a:off x="11276035" y="6354496"/>
              <a:ext cx="142171" cy="164845"/>
            </a:xfrm>
            <a:custGeom>
              <a:avLst/>
              <a:gdLst>
                <a:gd name="connsiteX0" fmla="*/ 111590 w 142171"/>
                <a:gd name="connsiteY0" fmla="*/ 109064 h 164845"/>
                <a:gd name="connsiteX1" fmla="*/ 106988 w 142171"/>
                <a:gd name="connsiteY1" fmla="*/ 121329 h 164845"/>
                <a:gd name="connsiteX2" fmla="*/ 98669 w 142171"/>
                <a:gd name="connsiteY2" fmla="*/ 130391 h 164845"/>
                <a:gd name="connsiteX3" fmla="*/ 87487 w 142171"/>
                <a:gd name="connsiteY3" fmla="*/ 136013 h 164845"/>
                <a:gd name="connsiteX4" fmla="*/ 74156 w 142171"/>
                <a:gd name="connsiteY4" fmla="*/ 137886 h 164845"/>
                <a:gd name="connsiteX5" fmla="*/ 35870 w 142171"/>
                <a:gd name="connsiteY5" fmla="*/ 112914 h 164845"/>
                <a:gd name="connsiteX6" fmla="*/ 30279 w 142171"/>
                <a:gd name="connsiteY6" fmla="*/ 82456 h 164845"/>
                <a:gd name="connsiteX7" fmla="*/ 35870 w 142171"/>
                <a:gd name="connsiteY7" fmla="*/ 52305 h 164845"/>
                <a:gd name="connsiteX8" fmla="*/ 51382 w 142171"/>
                <a:gd name="connsiteY8" fmla="*/ 33397 h 164845"/>
                <a:gd name="connsiteX9" fmla="*/ 74293 w 142171"/>
                <a:gd name="connsiteY9" fmla="*/ 26958 h 164845"/>
                <a:gd name="connsiteX10" fmla="*/ 87930 w 142171"/>
                <a:gd name="connsiteY10" fmla="*/ 28934 h 164845"/>
                <a:gd name="connsiteX11" fmla="*/ 99112 w 142171"/>
                <a:gd name="connsiteY11" fmla="*/ 34828 h 164845"/>
                <a:gd name="connsiteX12" fmla="*/ 111692 w 142171"/>
                <a:gd name="connsiteY12" fmla="*/ 56768 h 164845"/>
                <a:gd name="connsiteX13" fmla="*/ 142171 w 142171"/>
                <a:gd name="connsiteY13" fmla="*/ 56768 h 164845"/>
                <a:gd name="connsiteX14" fmla="*/ 134535 w 142171"/>
                <a:gd name="connsiteY14" fmla="*/ 32716 h 164845"/>
                <a:gd name="connsiteX15" fmla="*/ 119670 w 142171"/>
                <a:gd name="connsiteY15" fmla="*/ 14898 h 164845"/>
                <a:gd name="connsiteX16" fmla="*/ 98976 w 142171"/>
                <a:gd name="connsiteY16" fmla="*/ 3791 h 164845"/>
                <a:gd name="connsiteX17" fmla="*/ 73850 w 142171"/>
                <a:gd name="connsiteY17" fmla="*/ 10 h 164845"/>
                <a:gd name="connsiteX18" fmla="*/ 36177 w 142171"/>
                <a:gd name="connsiteY18" fmla="*/ 9753 h 164845"/>
                <a:gd name="connsiteX19" fmla="*/ 9755 w 142171"/>
                <a:gd name="connsiteY19" fmla="*/ 37928 h 164845"/>
                <a:gd name="connsiteX20" fmla="*/ 38 w 142171"/>
                <a:gd name="connsiteY20" fmla="*/ 82388 h 164845"/>
                <a:gd name="connsiteX21" fmla="*/ 9687 w 142171"/>
                <a:gd name="connsiteY21" fmla="*/ 126678 h 164845"/>
                <a:gd name="connsiteX22" fmla="*/ 35870 w 142171"/>
                <a:gd name="connsiteY22" fmla="*/ 155023 h 164845"/>
                <a:gd name="connsiteX23" fmla="*/ 73747 w 142171"/>
                <a:gd name="connsiteY23" fmla="*/ 164835 h 164845"/>
                <a:gd name="connsiteX24" fmla="*/ 100203 w 142171"/>
                <a:gd name="connsiteY24" fmla="*/ 160474 h 164845"/>
                <a:gd name="connsiteX25" fmla="*/ 135080 w 142171"/>
                <a:gd name="connsiteY25" fmla="*/ 130596 h 164845"/>
                <a:gd name="connsiteX26" fmla="*/ 141899 w 142171"/>
                <a:gd name="connsiteY26" fmla="*/ 109132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2171" h="164845">
                  <a:moveTo>
                    <a:pt x="111590" y="109064"/>
                  </a:moveTo>
                  <a:cubicBezTo>
                    <a:pt x="110850" y="113408"/>
                    <a:pt x="109289" y="117571"/>
                    <a:pt x="106988" y="121329"/>
                  </a:cubicBezTo>
                  <a:cubicBezTo>
                    <a:pt x="104796" y="124836"/>
                    <a:pt x="101976" y="127908"/>
                    <a:pt x="98669" y="130391"/>
                  </a:cubicBezTo>
                  <a:cubicBezTo>
                    <a:pt x="95304" y="132911"/>
                    <a:pt x="91516" y="134814"/>
                    <a:pt x="87487" y="136013"/>
                  </a:cubicBezTo>
                  <a:cubicBezTo>
                    <a:pt x="83160" y="137295"/>
                    <a:pt x="78667" y="137926"/>
                    <a:pt x="74156" y="137886"/>
                  </a:cubicBezTo>
                  <a:cubicBezTo>
                    <a:pt x="57424" y="138382"/>
                    <a:pt x="42150" y="128420"/>
                    <a:pt x="35870" y="112914"/>
                  </a:cubicBezTo>
                  <a:cubicBezTo>
                    <a:pt x="31878" y="103269"/>
                    <a:pt x="29972" y="92889"/>
                    <a:pt x="30279" y="82456"/>
                  </a:cubicBezTo>
                  <a:cubicBezTo>
                    <a:pt x="29992" y="72124"/>
                    <a:pt x="31898" y="61849"/>
                    <a:pt x="35870" y="52305"/>
                  </a:cubicBezTo>
                  <a:cubicBezTo>
                    <a:pt x="39088" y="44628"/>
                    <a:pt x="44478" y="38057"/>
                    <a:pt x="51382" y="33397"/>
                  </a:cubicBezTo>
                  <a:cubicBezTo>
                    <a:pt x="58218" y="29041"/>
                    <a:pt x="66189" y="26801"/>
                    <a:pt x="74293" y="26958"/>
                  </a:cubicBezTo>
                  <a:cubicBezTo>
                    <a:pt x="78912" y="26910"/>
                    <a:pt x="83515" y="27576"/>
                    <a:pt x="87930" y="28934"/>
                  </a:cubicBezTo>
                  <a:cubicBezTo>
                    <a:pt x="91990" y="30192"/>
                    <a:pt x="95781" y="32190"/>
                    <a:pt x="99112" y="34828"/>
                  </a:cubicBezTo>
                  <a:cubicBezTo>
                    <a:pt x="105992" y="40237"/>
                    <a:pt x="110503" y="48103"/>
                    <a:pt x="111692" y="56768"/>
                  </a:cubicBezTo>
                  <a:lnTo>
                    <a:pt x="142171" y="56768"/>
                  </a:lnTo>
                  <a:cubicBezTo>
                    <a:pt x="141162" y="48342"/>
                    <a:pt x="138571" y="40182"/>
                    <a:pt x="134535" y="32716"/>
                  </a:cubicBezTo>
                  <a:cubicBezTo>
                    <a:pt x="130798" y="25860"/>
                    <a:pt x="125746" y="19806"/>
                    <a:pt x="119670" y="14898"/>
                  </a:cubicBezTo>
                  <a:cubicBezTo>
                    <a:pt x="113499" y="9979"/>
                    <a:pt x="106487" y="6216"/>
                    <a:pt x="98976" y="3791"/>
                  </a:cubicBezTo>
                  <a:cubicBezTo>
                    <a:pt x="90852" y="1215"/>
                    <a:pt x="82373" y="-61"/>
                    <a:pt x="73850" y="10"/>
                  </a:cubicBezTo>
                  <a:cubicBezTo>
                    <a:pt x="60642" y="-204"/>
                    <a:pt x="47622" y="3163"/>
                    <a:pt x="36177" y="9753"/>
                  </a:cubicBezTo>
                  <a:cubicBezTo>
                    <a:pt x="24868" y="16442"/>
                    <a:pt x="15701" y="26216"/>
                    <a:pt x="9755" y="37928"/>
                  </a:cubicBezTo>
                  <a:cubicBezTo>
                    <a:pt x="2936" y="51734"/>
                    <a:pt x="-401" y="66998"/>
                    <a:pt x="38" y="82388"/>
                  </a:cubicBezTo>
                  <a:cubicBezTo>
                    <a:pt x="-388" y="97715"/>
                    <a:pt x="2923" y="112915"/>
                    <a:pt x="9687" y="126678"/>
                  </a:cubicBezTo>
                  <a:cubicBezTo>
                    <a:pt x="15513" y="138440"/>
                    <a:pt x="24602" y="148280"/>
                    <a:pt x="35870" y="155023"/>
                  </a:cubicBezTo>
                  <a:cubicBezTo>
                    <a:pt x="47370" y="161673"/>
                    <a:pt x="60465" y="165065"/>
                    <a:pt x="73747" y="164835"/>
                  </a:cubicBezTo>
                  <a:cubicBezTo>
                    <a:pt x="82755" y="164949"/>
                    <a:pt x="91711" y="163473"/>
                    <a:pt x="100203" y="160474"/>
                  </a:cubicBezTo>
                  <a:cubicBezTo>
                    <a:pt x="115129" y="155171"/>
                    <a:pt x="127556" y="144526"/>
                    <a:pt x="135080" y="130596"/>
                  </a:cubicBezTo>
                  <a:cubicBezTo>
                    <a:pt x="138633" y="123912"/>
                    <a:pt x="140944" y="116640"/>
                    <a:pt x="141899" y="109132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BB7A990-0189-2B84-3405-E3E9CE11B71B}"/>
                </a:ext>
              </a:extLst>
            </p:cNvPr>
            <p:cNvSpPr/>
            <p:nvPr/>
          </p:nvSpPr>
          <p:spPr>
            <a:xfrm>
              <a:off x="11414627" y="6356754"/>
              <a:ext cx="150178" cy="160362"/>
            </a:xfrm>
            <a:custGeom>
              <a:avLst/>
              <a:gdLst>
                <a:gd name="connsiteX0" fmla="*/ 117995 w 150178"/>
                <a:gd name="connsiteY0" fmla="*/ 160362 h 160362"/>
                <a:gd name="connsiteX1" fmla="*/ 150179 w 150178"/>
                <a:gd name="connsiteY1" fmla="*/ 160362 h 160362"/>
                <a:gd name="connsiteX2" fmla="*/ 93857 w 150178"/>
                <a:gd name="connsiteY2" fmla="*/ 0 h 160362"/>
                <a:gd name="connsiteX3" fmla="*/ 56355 w 150178"/>
                <a:gd name="connsiteY3" fmla="*/ 0 h 160362"/>
                <a:gd name="connsiteX4" fmla="*/ 0 w 150178"/>
                <a:gd name="connsiteY4" fmla="*/ 160362 h 160362"/>
                <a:gd name="connsiteX5" fmla="*/ 32184 w 150178"/>
                <a:gd name="connsiteY5" fmla="*/ 160362 h 160362"/>
                <a:gd name="connsiteX6" fmla="*/ 45207 w 150178"/>
                <a:gd name="connsiteY6" fmla="*/ 121456 h 160362"/>
                <a:gd name="connsiteX7" fmla="*/ 105006 w 150178"/>
                <a:gd name="connsiteY7" fmla="*/ 121456 h 160362"/>
                <a:gd name="connsiteX8" fmla="*/ 53219 w 150178"/>
                <a:gd name="connsiteY8" fmla="*/ 97403 h 160362"/>
                <a:gd name="connsiteX9" fmla="*/ 74561 w 150178"/>
                <a:gd name="connsiteY9" fmla="*/ 33762 h 160362"/>
                <a:gd name="connsiteX10" fmla="*/ 75822 w 150178"/>
                <a:gd name="connsiteY10" fmla="*/ 33762 h 160362"/>
                <a:gd name="connsiteX11" fmla="*/ 97062 w 150178"/>
                <a:gd name="connsiteY11" fmla="*/ 9740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178" h="160362">
                  <a:moveTo>
                    <a:pt x="117995" y="160362"/>
                  </a:moveTo>
                  <a:lnTo>
                    <a:pt x="150179" y="160362"/>
                  </a:lnTo>
                  <a:lnTo>
                    <a:pt x="93857" y="0"/>
                  </a:lnTo>
                  <a:lnTo>
                    <a:pt x="56355" y="0"/>
                  </a:lnTo>
                  <a:lnTo>
                    <a:pt x="0" y="160362"/>
                  </a:lnTo>
                  <a:lnTo>
                    <a:pt x="32184" y="160362"/>
                  </a:lnTo>
                  <a:lnTo>
                    <a:pt x="45207" y="121456"/>
                  </a:lnTo>
                  <a:lnTo>
                    <a:pt x="105006" y="121456"/>
                  </a:lnTo>
                  <a:close/>
                  <a:moveTo>
                    <a:pt x="53219" y="97403"/>
                  </a:moveTo>
                  <a:lnTo>
                    <a:pt x="74561" y="33762"/>
                  </a:lnTo>
                  <a:lnTo>
                    <a:pt x="75822" y="33762"/>
                  </a:lnTo>
                  <a:lnTo>
                    <a:pt x="97062" y="9740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B67A552-ECCF-4E64-E36E-2DFC074ABFF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479920" y="7200000"/>
            <a:ext cx="3191471" cy="365125"/>
          </a:xfrm>
        </p:spPr>
        <p:txBody>
          <a:bodyPr/>
          <a:lstStyle/>
          <a:p>
            <a:fld id="{0702F484-0F7F-484A-848F-51F32E4FA633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3F8E6F9A-CF35-C5DA-3ABA-20FBA7FE4D1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763337" y="72000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F3F97D5-28F6-A1C7-95F1-79C121D8AA7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22800" y="7200000"/>
            <a:ext cx="684139" cy="365125"/>
          </a:xfrm>
        </p:spPr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1695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6F114E-8E58-34CA-65E6-F83254AA0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48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DA6DA-E2F0-BB3A-67E1-7B9A5CAB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99" y="622800"/>
            <a:ext cx="5266800" cy="655200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67F4FF-8F9D-79C0-4A76-A79B46A35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599" y="1530000"/>
            <a:ext cx="5266800" cy="435240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085850" indent="-171450">
              <a:buFont typeface="Inter" panose="02000503000000020004" pitchFamily="2" charset="0"/>
              <a:buChar char="–"/>
              <a:defRPr sz="18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sz="1800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CFC226B-2321-A6D5-9C63-98F5FFA4D0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300" y="6019200"/>
            <a:ext cx="10944000" cy="144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E41572-705F-4F47-BA73-8D740B49955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479920" y="7200000"/>
            <a:ext cx="3191471" cy="365125"/>
          </a:xfrm>
        </p:spPr>
        <p:txBody>
          <a:bodyPr/>
          <a:lstStyle/>
          <a:p>
            <a:fld id="{0702F484-0F7F-484A-848F-51F32E4FA633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C1B25-C558-4408-915A-0E4C40E2A97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763337" y="72000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7FCE6-2761-04B8-2D42-336D87BFAD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22800" y="7200000"/>
            <a:ext cx="684139" cy="365125"/>
          </a:xfrm>
        </p:spPr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2195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en-US" dirty="0"/>
              <a:t>&lt;Thank the audience&gt;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800" y="5180400"/>
            <a:ext cx="8208000" cy="743322"/>
          </a:xfrm>
        </p:spPr>
        <p:txBody>
          <a:bodyPr lIns="0" tIns="0" rIns="0" bIns="0" anchor="b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&lt;Presenter name and contact&gt;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16622D8-D973-4EF3-C408-B13DEE77A2A1}"/>
              </a:ext>
            </a:extLst>
          </p:cNvPr>
          <p:cNvSpPr txBox="1"/>
          <p:nvPr userDrawn="1"/>
        </p:nvSpPr>
        <p:spPr>
          <a:xfrm>
            <a:off x="9400902" y="3260035"/>
            <a:ext cx="2163903" cy="247401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GB" spc="0" dirty="0">
                <a:ea typeface="Inter" panose="02000503000000020004" pitchFamily="2" charset="0"/>
                <a:cs typeface="Inter" panose="02000503000000020004" pitchFamily="2" charset="0"/>
                <a:hlinkClick r:id="rId2"/>
              </a:rPr>
              <a:t>https://cyber.ee/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>
                <a:ea typeface="Inter" panose="02000503000000020004" pitchFamily="2" charset="0"/>
                <a:cs typeface="Inter" panose="02000503000000020004" pitchFamily="2" charset="0"/>
                <a:hlinkClick r:id="rId3"/>
              </a:rPr>
              <a:t>info@cyber.ee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4"/>
              </a:rPr>
              <a:t>cybernetica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5"/>
              </a:rPr>
              <a:t>CyberneticaAS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6"/>
              </a:rPr>
              <a:t>cybernetica_ee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7"/>
              </a:rPr>
              <a:t>Cybernetica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94D3DA6-B95F-2321-3DE4-EBB222DA725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40804" y="3836329"/>
            <a:ext cx="280800" cy="280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4F319F8-551E-E0B3-77E0-855F737508E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40804" y="3429000"/>
            <a:ext cx="280800" cy="2808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6F5E194-DDB2-DAB1-0DC9-7A5581BDE4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0804" y="4621202"/>
            <a:ext cx="280800" cy="2808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8A32F65-D1D6-C1B9-BA81-8ABA776CAC0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40804" y="5052365"/>
            <a:ext cx="280800" cy="2808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A73B2A7-9623-DB96-AB9E-7CC1C82EC8C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40804" y="5453250"/>
            <a:ext cx="280800" cy="2808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9374375-74BB-500B-AB63-22A4BC44E49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940804" y="4225038"/>
            <a:ext cx="280800" cy="2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83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5127-9992-C1EA-9732-D2472350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1C593-249A-561D-604E-D7B5CAC56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800" y="1530000"/>
            <a:ext cx="5400000" cy="4351338"/>
          </a:xfrm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256F5-60E7-524F-B6D8-6D591A4F9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6800" y="1530000"/>
            <a:ext cx="5400000" cy="4351338"/>
          </a:xfrm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53C84-3C4C-38B1-49B3-A6F5CE9F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72CD-DF51-40E4-9A2F-0F8A4DD8F821}" type="datetime1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EA2D3-5A7C-901B-439E-7BE5CF422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33AF5-BB07-C7BB-A6A0-AD642265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34C9B8-403A-705C-0B04-EB4CBBCCF78F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6129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3200"/>
            </a:lvl1pPr>
          </a:lstStyle>
          <a:p>
            <a:r>
              <a:rPr lang="en-US" dirty="0"/>
              <a:t>“&lt;Quote text&gt;”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57889" y="4730400"/>
            <a:ext cx="6306261" cy="1076400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&lt;Quote author&gt;</a:t>
            </a:r>
            <a:br>
              <a:rPr lang="en-US" dirty="0"/>
            </a:br>
            <a:r>
              <a:rPr lang="en-US" dirty="0"/>
              <a:t>&lt;</a:t>
            </a:r>
            <a:r>
              <a:rPr lang="en-US" dirty="0" err="1"/>
              <a:t>Proffession</a:t>
            </a:r>
            <a:r>
              <a:rPr lang="en-US" dirty="0"/>
              <a:t>&gt;</a:t>
            </a:r>
            <a:br>
              <a:rPr lang="en-US" dirty="0"/>
            </a:br>
            <a:r>
              <a:rPr lang="en-US" dirty="0"/>
              <a:t>&lt;Company&gt;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40">
            <a:extLst>
              <a:ext uri="{FF2B5EF4-FFF2-40B4-BE49-F238E27FC236}">
                <a16:creationId xmlns:a16="http://schemas.microsoft.com/office/drawing/2014/main" id="{00514570-0A6F-C2D1-CA22-D60D92F26B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3887" y="4643022"/>
            <a:ext cx="1236142" cy="1236142"/>
          </a:xfrm>
          <a:custGeom>
            <a:avLst/>
            <a:gdLst>
              <a:gd name="connsiteX0" fmla="*/ 618071 w 1236142"/>
              <a:gd name="connsiteY0" fmla="*/ 0 h 1236142"/>
              <a:gd name="connsiteX1" fmla="*/ 1236142 w 1236142"/>
              <a:gd name="connsiteY1" fmla="*/ 618071 h 1236142"/>
              <a:gd name="connsiteX2" fmla="*/ 618071 w 1236142"/>
              <a:gd name="connsiteY2" fmla="*/ 1236142 h 1236142"/>
              <a:gd name="connsiteX3" fmla="*/ 0 w 1236142"/>
              <a:gd name="connsiteY3" fmla="*/ 618071 h 1236142"/>
              <a:gd name="connsiteX4" fmla="*/ 618071 w 1236142"/>
              <a:gd name="connsiteY4" fmla="*/ 0 h 123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142" h="1236142">
                <a:moveTo>
                  <a:pt x="618071" y="0"/>
                </a:moveTo>
                <a:cubicBezTo>
                  <a:pt x="959422" y="0"/>
                  <a:pt x="1236142" y="276720"/>
                  <a:pt x="1236142" y="618071"/>
                </a:cubicBezTo>
                <a:cubicBezTo>
                  <a:pt x="1236142" y="959422"/>
                  <a:pt x="959422" y="1236142"/>
                  <a:pt x="618071" y="1236142"/>
                </a:cubicBezTo>
                <a:cubicBezTo>
                  <a:pt x="276720" y="1236142"/>
                  <a:pt x="0" y="959422"/>
                  <a:pt x="0" y="618071"/>
                </a:cubicBezTo>
                <a:cubicBezTo>
                  <a:pt x="0" y="276720"/>
                  <a:pt x="276720" y="0"/>
                  <a:pt x="61807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1D3D-CCA5-B49B-BDC5-8DB7D804291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4E3577A-CE65-4F9B-976A-15FC7A81CA10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AE14B-117C-EA49-F280-E28FC1C3C4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6D0EB7-EE89-1499-4FF3-4E49D9C00D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7670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BBDF-2840-38C7-1628-569DCE454F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&lt;Do not use it&gt;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85585-4C63-CAC1-F32E-8B34E259C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1ADF-3128-F50E-9D64-2D1929EA6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915B-92AD-48AE-B69C-FDC56E5E1AF0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39498-D5D3-76F4-4C48-294CE64AC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99E70-AB63-727F-4EBF-A2341E920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054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6DB682-E4DE-141B-B1CF-4A4D918670C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&lt;Do not use it&gt;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4B1E4-160C-6E43-7FC7-640A0E4D7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6C3EC-2195-D855-D4E7-01044C99D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8B76-C706-4221-B540-C1D6A9A1214C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04533-AE18-F242-BD93-56A6E5BC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9142B-51EB-BBFA-2694-962189139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en-US" dirty="0"/>
              <a:t>&lt;Presentation title&gt;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800" y="5180400"/>
            <a:ext cx="8208000" cy="743322"/>
          </a:xfrm>
        </p:spPr>
        <p:txBody>
          <a:bodyPr lIns="0" tIns="0" rIns="0" bIns="0" anchor="b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&lt;Presenter name and contact (optional)&gt;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3848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D2590-36C7-435F-3670-F0FB097F4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4567-5DEF-EC76-9F49-947ABD50A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B2A1E-9FD4-0458-9FD5-AA8D8238D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5B06-883D-4DB4-99E7-ADAF2B1471AF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26B7C-BFAF-7EB9-BE37-FD392A002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39049-9515-2B59-5DE5-4F2AE8217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606DDD-7EE3-46EE-DF2A-DABF199900AC}"/>
              </a:ext>
            </a:extLst>
          </p:cNvPr>
          <p:cNvCxnSpPr>
            <a:cxnSpLocks/>
          </p:cNvCxnSpPr>
          <p:nvPr userDrawn="1"/>
        </p:nvCxnSpPr>
        <p:spPr>
          <a:xfrm>
            <a:off x="0" y="814516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0540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0602-8D33-F747-4295-266F93ABE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800" y="3488635"/>
            <a:ext cx="8208000" cy="1600625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US" dirty="0"/>
              <a:t>&lt;Subsection title&gt;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507EF-EBB4-ED53-7870-08DF380A454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800" y="5180400"/>
            <a:ext cx="8208000" cy="745200"/>
          </a:xfrm>
        </p:spPr>
        <p:txBody>
          <a:bodyPr lIns="0" tIns="0" rIns="0" bIns="0" anchor="b" anchorCtr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&lt;Additional info (optional)&gt;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865CD-5BF1-F797-D636-44B83162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136E9-917A-4FC9-B078-654CB2F4FBA9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B8BB3-CB95-8F78-20BB-AE19BE6F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A94E2-7E46-ED3D-6D5F-1DBF05AD0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04A2DC-8566-FBE7-61FD-34FF7DA25ECF}"/>
              </a:ext>
            </a:extLst>
          </p:cNvPr>
          <p:cNvCxnSpPr>
            <a:cxnSpLocks/>
          </p:cNvCxnSpPr>
          <p:nvPr userDrawn="1"/>
        </p:nvCxnSpPr>
        <p:spPr>
          <a:xfrm>
            <a:off x="0" y="3711773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779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5127-9992-C1EA-9732-D2472350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1C593-249A-561D-604E-D7B5CAC56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800" y="1530000"/>
            <a:ext cx="5400000" cy="43513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256F5-60E7-524F-B6D8-6D591A4F9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6800" y="1530000"/>
            <a:ext cx="5400000" cy="43513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53C84-3C4C-38B1-49B3-A6F5CE9F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805E-8742-429A-B6FE-2C7A5632A3B8}" type="datetime1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EA2D3-5A7C-901B-439E-7BE5CF422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33AF5-BB07-C7BB-A6A0-AD642265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34C9B8-403A-705C-0B04-EB4CBBCCF78F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4081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C8C39-25DF-BA28-0931-A8E9C2722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4000"/>
            <a:ext cx="10944000" cy="669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35874-50F9-4E11-1392-F868C27451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799" y="1530000"/>
            <a:ext cx="5400000" cy="823912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&lt;Entity A name&gt;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19E1B-05BB-44C3-F8D5-733718BD5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01" y="2490166"/>
            <a:ext cx="5400000" cy="33912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B53A5-E502-E19F-3122-1496D7766BA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530000"/>
            <a:ext cx="5400000" cy="823912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&lt;Entity B name&gt;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1F6762-00E6-059B-B5EE-A067FD15F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90166"/>
            <a:ext cx="5400000" cy="33912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50A39-1905-AAB4-0113-4FFBADE3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0AFA-2329-4A85-B81D-1D4719830553}" type="datetime1">
              <a:rPr lang="en-US" smtClean="0"/>
              <a:t>2/7/24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35F73-11E3-4234-F8EA-7ABC4C9E7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76E02D-18A0-928E-BE10-B6F1A5FC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699F38-D81C-EFC7-4035-B79E7B04628E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8953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65E8-BEB0-AE46-1041-368E2EB8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4DDA8-1E75-548E-006D-F29159A5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1A3D-F448-45C6-976C-6E847D272239}" type="datetime1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2E127-E7BA-DF72-EAFF-6ECA8C883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EA3AB-E737-C3BA-AE04-17681384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666563-3934-80D4-5711-17075FFABCDD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7736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65E8-BEB0-AE46-1041-368E2EB8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4DDA8-1E75-548E-006D-F29159A5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95DA-776F-4E8D-8467-F597BA063478}" type="datetime1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2E127-E7BA-DF72-EAFF-6ECA8C883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EA3AB-E737-C3BA-AE04-17681384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666563-3934-80D4-5711-17075FFABCDD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51A2C059-FCB0-1913-F6A1-CE67F72AF784}"/>
              </a:ext>
            </a:extLst>
          </p:cNvPr>
          <p:cNvSpPr/>
          <p:nvPr userDrawn="1"/>
        </p:nvSpPr>
        <p:spPr>
          <a:xfrm>
            <a:off x="623888" y="2648775"/>
            <a:ext cx="4138912" cy="3085275"/>
          </a:xfrm>
          <a:prstGeom prst="roundRect">
            <a:avLst>
              <a:gd name="adj" fmla="val 71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b" anchorCtr="0"/>
          <a:lstStyle/>
          <a:p>
            <a:pPr algn="l"/>
            <a:r>
              <a:rPr lang="en-US" sz="2400" b="0" dirty="0">
                <a:solidFill>
                  <a:schemeClr val="tx1"/>
                </a:solidFill>
              </a:rPr>
              <a:t>&lt;clone boxes;</a:t>
            </a:r>
          </a:p>
          <a:p>
            <a:pPr algn="l"/>
            <a:r>
              <a:rPr lang="en-US" sz="2400" b="0" dirty="0">
                <a:solidFill>
                  <a:schemeClr val="tx1"/>
                </a:solidFill>
              </a:rPr>
              <a:t>set width to 31/# - 0,6;</a:t>
            </a:r>
          </a:p>
          <a:p>
            <a:pPr algn="l"/>
            <a:r>
              <a:rPr lang="en-US" sz="2400" b="0" dirty="0">
                <a:solidFill>
                  <a:schemeClr val="tx1"/>
                </a:solidFill>
              </a:rPr>
              <a:t>distribute horizontally&gt;</a:t>
            </a:r>
            <a:endParaRPr lang="en-EE" sz="2400" b="0" dirty="0">
              <a:solidFill>
                <a:schemeClr val="tx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FB36C9-9F63-50E0-E841-8D22CFCA7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07180" y="2869888"/>
            <a:ext cx="306178" cy="30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48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C8C39-25DF-BA28-0931-A8E9C2722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4000"/>
            <a:ext cx="10944000" cy="6696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35874-50F9-4E11-1392-F868C27451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799" y="1530000"/>
            <a:ext cx="5400000" cy="823912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&lt;Entity A name&gt;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19E1B-05BB-44C3-F8D5-733718BD5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01" y="2490166"/>
            <a:ext cx="5400000" cy="3391200"/>
          </a:xfrm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B53A5-E502-E19F-3122-1496D7766BA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530000"/>
            <a:ext cx="5400000" cy="823912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&lt;Entity B name&gt;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1F6762-00E6-059B-B5EE-A067FD15F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90166"/>
            <a:ext cx="5400000" cy="3391200"/>
          </a:xfrm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50A39-1905-AAB4-0113-4FFBADE3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181F8-7F0F-4303-9E06-DC0F975F5EB4}" type="datetime1">
              <a:rPr lang="en-US" smtClean="0"/>
              <a:t>2/7/24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35F73-11E3-4234-F8EA-7ABC4C9E7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76E02D-18A0-928E-BE10-B6F1A5FC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699F38-D81C-EFC7-4035-B79E7B04628E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4887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67CA3-6635-0BEF-8CE4-120FC95C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F9AC8-E703-4C80-84A2-A5516DF9341A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E2FC6-4599-3709-776A-485A8CA96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AEC6E-C663-A1D9-895C-2A9467B7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03EEF6-65F2-8211-71F4-E82E72B09E26}"/>
              </a:ext>
            </a:extLst>
          </p:cNvPr>
          <p:cNvSpPr/>
          <p:nvPr userDrawn="1"/>
        </p:nvSpPr>
        <p:spPr>
          <a:xfrm>
            <a:off x="178905" y="5874026"/>
            <a:ext cx="11882230" cy="26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6A820D-1F92-D637-2160-ED7803AEAFD4}"/>
              </a:ext>
            </a:extLst>
          </p:cNvPr>
          <p:cNvSpPr/>
          <p:nvPr userDrawn="1"/>
        </p:nvSpPr>
        <p:spPr>
          <a:xfrm>
            <a:off x="9531626" y="6192078"/>
            <a:ext cx="2360544" cy="477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675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94E4727-99B4-E8E9-41E5-65773E44A1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8400" y="0"/>
            <a:ext cx="60948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27FC05-2BBA-AD87-9A2E-0933BDF2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4000"/>
            <a:ext cx="5267300" cy="655200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DE821-5F1B-C622-F9E2-B82763F3B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800" y="1530000"/>
            <a:ext cx="5267300" cy="4352400"/>
          </a:xfrm>
        </p:spPr>
        <p:txBody>
          <a:bodyPr lIns="0" tIns="0" rIns="0" bIns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200150" indent="-285750">
              <a:buFont typeface="Inter" panose="02000503000000020004" pitchFamily="2" charset="0"/>
              <a:buChar char="–"/>
              <a:defRPr sz="18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C20F2C-0453-1668-F7AC-3E7D3B50C3D3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69BBE47-B90C-74AD-99BD-6BB24879EC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300" y="6019200"/>
            <a:ext cx="10944000" cy="144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B58AF9-986F-E118-EEA8-6EA43929EE1B}"/>
              </a:ext>
            </a:extLst>
          </p:cNvPr>
          <p:cNvGrpSpPr/>
          <p:nvPr userDrawn="1"/>
        </p:nvGrpSpPr>
        <p:grpSpPr>
          <a:xfrm>
            <a:off x="9802207" y="6327932"/>
            <a:ext cx="1762598" cy="218040"/>
            <a:chOff x="9802207" y="6327932"/>
            <a:chExt cx="1762598" cy="21804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94E3230-956C-E1B2-CC8E-3F2BE6DD0AF3}"/>
                </a:ext>
              </a:extLst>
            </p:cNvPr>
            <p:cNvSpPr/>
            <p:nvPr/>
          </p:nvSpPr>
          <p:spPr>
            <a:xfrm>
              <a:off x="9863574" y="6433545"/>
              <a:ext cx="156826" cy="112427"/>
            </a:xfrm>
            <a:custGeom>
              <a:avLst/>
              <a:gdLst>
                <a:gd name="connsiteX0" fmla="*/ 122734 w 156826"/>
                <a:gd name="connsiteY0" fmla="*/ 78358 h 112427"/>
                <a:gd name="connsiteX1" fmla="*/ 34093 w 156826"/>
                <a:gd name="connsiteY1" fmla="*/ 78358 h 112427"/>
                <a:gd name="connsiteX2" fmla="*/ 34093 w 156826"/>
                <a:gd name="connsiteY2" fmla="*/ 68138 h 112427"/>
                <a:gd name="connsiteX3" fmla="*/ 0 w 156826"/>
                <a:gd name="connsiteY3" fmla="*/ 68138 h 112427"/>
                <a:gd name="connsiteX4" fmla="*/ 0 w 156826"/>
                <a:gd name="connsiteY4" fmla="*/ 78358 h 112427"/>
                <a:gd name="connsiteX5" fmla="*/ 34093 w 156826"/>
                <a:gd name="connsiteY5" fmla="*/ 112427 h 112427"/>
                <a:gd name="connsiteX6" fmla="*/ 122734 w 156826"/>
                <a:gd name="connsiteY6" fmla="*/ 112427 h 112427"/>
                <a:gd name="connsiteX7" fmla="*/ 156827 w 156826"/>
                <a:gd name="connsiteY7" fmla="*/ 78358 h 112427"/>
                <a:gd name="connsiteX8" fmla="*/ 156827 w 156826"/>
                <a:gd name="connsiteY8" fmla="*/ 0 h 112427"/>
                <a:gd name="connsiteX9" fmla="*/ 122734 w 156826"/>
                <a:gd name="connsiteY9" fmla="*/ 34069 h 11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112427">
                  <a:moveTo>
                    <a:pt x="122734" y="78358"/>
                  </a:moveTo>
                  <a:lnTo>
                    <a:pt x="34093" y="78358"/>
                  </a:lnTo>
                  <a:lnTo>
                    <a:pt x="34093" y="68138"/>
                  </a:lnTo>
                  <a:lnTo>
                    <a:pt x="0" y="68138"/>
                  </a:lnTo>
                  <a:lnTo>
                    <a:pt x="0" y="78358"/>
                  </a:lnTo>
                  <a:cubicBezTo>
                    <a:pt x="0" y="97174"/>
                    <a:pt x="15264" y="112427"/>
                    <a:pt x="34093" y="112427"/>
                  </a:cubicBezTo>
                  <a:lnTo>
                    <a:pt x="122734" y="112427"/>
                  </a:lnTo>
                  <a:cubicBezTo>
                    <a:pt x="141564" y="112427"/>
                    <a:pt x="156827" y="97174"/>
                    <a:pt x="156827" y="78358"/>
                  </a:cubicBezTo>
                  <a:lnTo>
                    <a:pt x="156827" y="0"/>
                  </a:lnTo>
                  <a:lnTo>
                    <a:pt x="122734" y="34069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52BDEF8-8977-17F2-95E0-481882BE9419}"/>
                </a:ext>
              </a:extLst>
            </p:cNvPr>
            <p:cNvSpPr/>
            <p:nvPr/>
          </p:nvSpPr>
          <p:spPr>
            <a:xfrm>
              <a:off x="9802207" y="6327932"/>
              <a:ext cx="156826" cy="115834"/>
            </a:xfrm>
            <a:custGeom>
              <a:avLst/>
              <a:gdLst>
                <a:gd name="connsiteX0" fmla="*/ 122734 w 156826"/>
                <a:gd name="connsiteY0" fmla="*/ 0 h 115834"/>
                <a:gd name="connsiteX1" fmla="*/ 34093 w 156826"/>
                <a:gd name="connsiteY1" fmla="*/ 0 h 115834"/>
                <a:gd name="connsiteX2" fmla="*/ 0 w 156826"/>
                <a:gd name="connsiteY2" fmla="*/ 34069 h 115834"/>
                <a:gd name="connsiteX3" fmla="*/ 0 w 156826"/>
                <a:gd name="connsiteY3" fmla="*/ 115834 h 115834"/>
                <a:gd name="connsiteX4" fmla="*/ 34093 w 156826"/>
                <a:gd name="connsiteY4" fmla="*/ 81765 h 115834"/>
                <a:gd name="connsiteX5" fmla="*/ 34093 w 156826"/>
                <a:gd name="connsiteY5" fmla="*/ 81765 h 115834"/>
                <a:gd name="connsiteX6" fmla="*/ 34093 w 156826"/>
                <a:gd name="connsiteY6" fmla="*/ 34069 h 115834"/>
                <a:gd name="connsiteX7" fmla="*/ 122734 w 156826"/>
                <a:gd name="connsiteY7" fmla="*/ 34069 h 115834"/>
                <a:gd name="connsiteX8" fmla="*/ 122734 w 156826"/>
                <a:gd name="connsiteY8" fmla="*/ 44290 h 115834"/>
                <a:gd name="connsiteX9" fmla="*/ 156827 w 156826"/>
                <a:gd name="connsiteY9" fmla="*/ 44290 h 115834"/>
                <a:gd name="connsiteX10" fmla="*/ 156827 w 156826"/>
                <a:gd name="connsiteY10" fmla="*/ 34069 h 115834"/>
                <a:gd name="connsiteX11" fmla="*/ 122734 w 156826"/>
                <a:gd name="connsiteY11" fmla="*/ 0 h 115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6826" h="115834">
                  <a:moveTo>
                    <a:pt x="122734" y="0"/>
                  </a:moveTo>
                  <a:lnTo>
                    <a:pt x="34093" y="0"/>
                  </a:lnTo>
                  <a:cubicBezTo>
                    <a:pt x="15264" y="0"/>
                    <a:pt x="0" y="15253"/>
                    <a:pt x="0" y="34069"/>
                  </a:cubicBezTo>
                  <a:lnTo>
                    <a:pt x="0" y="115834"/>
                  </a:lnTo>
                  <a:lnTo>
                    <a:pt x="34093" y="81765"/>
                  </a:lnTo>
                  <a:lnTo>
                    <a:pt x="34093" y="81765"/>
                  </a:lnTo>
                  <a:lnTo>
                    <a:pt x="34093" y="34069"/>
                  </a:lnTo>
                  <a:lnTo>
                    <a:pt x="122734" y="34069"/>
                  </a:lnTo>
                  <a:lnTo>
                    <a:pt x="122734" y="44290"/>
                  </a:lnTo>
                  <a:lnTo>
                    <a:pt x="156827" y="44290"/>
                  </a:lnTo>
                  <a:lnTo>
                    <a:pt x="156827" y="34069"/>
                  </a:lnTo>
                  <a:cubicBezTo>
                    <a:pt x="156827" y="15253"/>
                    <a:pt x="141563" y="0"/>
                    <a:pt x="122734" y="0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3798572-B9CD-F7B8-837F-1D84D9A3C130}"/>
                </a:ext>
              </a:extLst>
            </p:cNvPr>
            <p:cNvSpPr/>
            <p:nvPr/>
          </p:nvSpPr>
          <p:spPr>
            <a:xfrm>
              <a:off x="9802207" y="6433545"/>
              <a:ext cx="156826" cy="68137"/>
            </a:xfrm>
            <a:custGeom>
              <a:avLst/>
              <a:gdLst>
                <a:gd name="connsiteX0" fmla="*/ 122734 w 156826"/>
                <a:gd name="connsiteY0" fmla="*/ 6814 h 68137"/>
                <a:gd name="connsiteX1" fmla="*/ 122734 w 156826"/>
                <a:gd name="connsiteY1" fmla="*/ 17034 h 68137"/>
                <a:gd name="connsiteX2" fmla="*/ 34093 w 156826"/>
                <a:gd name="connsiteY2" fmla="*/ 17034 h 68137"/>
                <a:gd name="connsiteX3" fmla="*/ 34093 w 156826"/>
                <a:gd name="connsiteY3" fmla="*/ 0 h 68137"/>
                <a:gd name="connsiteX4" fmla="*/ 0 w 156826"/>
                <a:gd name="connsiteY4" fmla="*/ 34069 h 68137"/>
                <a:gd name="connsiteX5" fmla="*/ 34093 w 156826"/>
                <a:gd name="connsiteY5" fmla="*/ 68138 h 68137"/>
                <a:gd name="connsiteX6" fmla="*/ 34093 w 156826"/>
                <a:gd name="connsiteY6" fmla="*/ 51103 h 68137"/>
                <a:gd name="connsiteX7" fmla="*/ 122734 w 156826"/>
                <a:gd name="connsiteY7" fmla="*/ 51103 h 68137"/>
                <a:gd name="connsiteX8" fmla="*/ 156827 w 156826"/>
                <a:gd name="connsiteY8" fmla="*/ 17034 h 68137"/>
                <a:gd name="connsiteX9" fmla="*/ 156827 w 156826"/>
                <a:gd name="connsiteY9" fmla="*/ 6814 h 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68137">
                  <a:moveTo>
                    <a:pt x="122734" y="6814"/>
                  </a:moveTo>
                  <a:lnTo>
                    <a:pt x="122734" y="17034"/>
                  </a:lnTo>
                  <a:lnTo>
                    <a:pt x="34093" y="17034"/>
                  </a:lnTo>
                  <a:lnTo>
                    <a:pt x="34093" y="0"/>
                  </a:lnTo>
                  <a:lnTo>
                    <a:pt x="0" y="34069"/>
                  </a:lnTo>
                  <a:lnTo>
                    <a:pt x="34093" y="68138"/>
                  </a:lnTo>
                  <a:lnTo>
                    <a:pt x="34093" y="51103"/>
                  </a:lnTo>
                  <a:lnTo>
                    <a:pt x="122734" y="51103"/>
                  </a:lnTo>
                  <a:cubicBezTo>
                    <a:pt x="141563" y="51103"/>
                    <a:pt x="156827" y="35850"/>
                    <a:pt x="156827" y="17034"/>
                  </a:cubicBezTo>
                  <a:lnTo>
                    <a:pt x="156827" y="6814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9F1C8CC-5564-426C-EC20-88056C62AA39}"/>
                </a:ext>
              </a:extLst>
            </p:cNvPr>
            <p:cNvSpPr/>
            <p:nvPr/>
          </p:nvSpPr>
          <p:spPr>
            <a:xfrm>
              <a:off x="9863574" y="6372221"/>
              <a:ext cx="156826" cy="68137"/>
            </a:xfrm>
            <a:custGeom>
              <a:avLst/>
              <a:gdLst>
                <a:gd name="connsiteX0" fmla="*/ 156827 w 156826"/>
                <a:gd name="connsiteY0" fmla="*/ 34069 h 68137"/>
                <a:gd name="connsiteX1" fmla="*/ 122734 w 156826"/>
                <a:gd name="connsiteY1" fmla="*/ 0 h 68137"/>
                <a:gd name="connsiteX2" fmla="*/ 122734 w 156826"/>
                <a:gd name="connsiteY2" fmla="*/ 17034 h 68137"/>
                <a:gd name="connsiteX3" fmla="*/ 34093 w 156826"/>
                <a:gd name="connsiteY3" fmla="*/ 17034 h 68137"/>
                <a:gd name="connsiteX4" fmla="*/ 0 w 156826"/>
                <a:gd name="connsiteY4" fmla="*/ 51103 h 68137"/>
                <a:gd name="connsiteX5" fmla="*/ 0 w 156826"/>
                <a:gd name="connsiteY5" fmla="*/ 61324 h 68137"/>
                <a:gd name="connsiteX6" fmla="*/ 34093 w 156826"/>
                <a:gd name="connsiteY6" fmla="*/ 61324 h 68137"/>
                <a:gd name="connsiteX7" fmla="*/ 34093 w 156826"/>
                <a:gd name="connsiteY7" fmla="*/ 51103 h 68137"/>
                <a:gd name="connsiteX8" fmla="*/ 122734 w 156826"/>
                <a:gd name="connsiteY8" fmla="*/ 51103 h 68137"/>
                <a:gd name="connsiteX9" fmla="*/ 122734 w 156826"/>
                <a:gd name="connsiteY9" fmla="*/ 68138 h 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68137">
                  <a:moveTo>
                    <a:pt x="156827" y="34069"/>
                  </a:moveTo>
                  <a:lnTo>
                    <a:pt x="122734" y="0"/>
                  </a:lnTo>
                  <a:lnTo>
                    <a:pt x="122734" y="17034"/>
                  </a:lnTo>
                  <a:lnTo>
                    <a:pt x="34093" y="17034"/>
                  </a:lnTo>
                  <a:cubicBezTo>
                    <a:pt x="15264" y="17034"/>
                    <a:pt x="0" y="32288"/>
                    <a:pt x="0" y="51103"/>
                  </a:cubicBezTo>
                  <a:lnTo>
                    <a:pt x="0" y="61324"/>
                  </a:lnTo>
                  <a:lnTo>
                    <a:pt x="34093" y="61324"/>
                  </a:lnTo>
                  <a:lnTo>
                    <a:pt x="34093" y="51103"/>
                  </a:lnTo>
                  <a:lnTo>
                    <a:pt x="122734" y="51103"/>
                  </a:lnTo>
                  <a:lnTo>
                    <a:pt x="122734" y="68138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3FC9038-55EB-5845-B5CB-01D7A8702C35}"/>
                </a:ext>
              </a:extLst>
            </p:cNvPr>
            <p:cNvSpPr/>
            <p:nvPr/>
          </p:nvSpPr>
          <p:spPr>
            <a:xfrm>
              <a:off x="10107879" y="6354496"/>
              <a:ext cx="142171" cy="164709"/>
            </a:xfrm>
            <a:custGeom>
              <a:avLst/>
              <a:gdLst>
                <a:gd name="connsiteX0" fmla="*/ 51348 w 142171"/>
                <a:gd name="connsiteY0" fmla="*/ 33397 h 164709"/>
                <a:gd name="connsiteX1" fmla="*/ 74259 w 142171"/>
                <a:gd name="connsiteY1" fmla="*/ 26958 h 164709"/>
                <a:gd name="connsiteX2" fmla="*/ 87896 w 142171"/>
                <a:gd name="connsiteY2" fmla="*/ 28934 h 164709"/>
                <a:gd name="connsiteX3" fmla="*/ 99112 w 142171"/>
                <a:gd name="connsiteY3" fmla="*/ 34828 h 164709"/>
                <a:gd name="connsiteX4" fmla="*/ 107294 w 142171"/>
                <a:gd name="connsiteY4" fmla="*/ 44162 h 164709"/>
                <a:gd name="connsiteX5" fmla="*/ 111692 w 142171"/>
                <a:gd name="connsiteY5" fmla="*/ 56768 h 164709"/>
                <a:gd name="connsiteX6" fmla="*/ 142171 w 142171"/>
                <a:gd name="connsiteY6" fmla="*/ 56768 h 164709"/>
                <a:gd name="connsiteX7" fmla="*/ 134535 w 142171"/>
                <a:gd name="connsiteY7" fmla="*/ 32715 h 164709"/>
                <a:gd name="connsiteX8" fmla="*/ 119636 w 142171"/>
                <a:gd name="connsiteY8" fmla="*/ 14897 h 164709"/>
                <a:gd name="connsiteX9" fmla="*/ 98942 w 142171"/>
                <a:gd name="connsiteY9" fmla="*/ 3791 h 164709"/>
                <a:gd name="connsiteX10" fmla="*/ 73849 w 142171"/>
                <a:gd name="connsiteY10" fmla="*/ 9 h 164709"/>
                <a:gd name="connsiteX11" fmla="*/ 36143 w 142171"/>
                <a:gd name="connsiteY11" fmla="*/ 9753 h 164709"/>
                <a:gd name="connsiteX12" fmla="*/ 9755 w 142171"/>
                <a:gd name="connsiteY12" fmla="*/ 37928 h 164709"/>
                <a:gd name="connsiteX13" fmla="*/ 38 w 142171"/>
                <a:gd name="connsiteY13" fmla="*/ 82388 h 164709"/>
                <a:gd name="connsiteX14" fmla="*/ 9653 w 142171"/>
                <a:gd name="connsiteY14" fmla="*/ 126677 h 164709"/>
                <a:gd name="connsiteX15" fmla="*/ 35972 w 142171"/>
                <a:gd name="connsiteY15" fmla="*/ 154886 h 164709"/>
                <a:gd name="connsiteX16" fmla="*/ 73849 w 142171"/>
                <a:gd name="connsiteY16" fmla="*/ 164698 h 164709"/>
                <a:gd name="connsiteX17" fmla="*/ 100271 w 142171"/>
                <a:gd name="connsiteY17" fmla="*/ 160337 h 164709"/>
                <a:gd name="connsiteX18" fmla="*/ 120932 w 142171"/>
                <a:gd name="connsiteY18" fmla="*/ 148277 h 164709"/>
                <a:gd name="connsiteX19" fmla="*/ 135148 w 142171"/>
                <a:gd name="connsiteY19" fmla="*/ 130459 h 164709"/>
                <a:gd name="connsiteX20" fmla="*/ 142171 w 142171"/>
                <a:gd name="connsiteY20" fmla="*/ 108996 h 164709"/>
                <a:gd name="connsiteX21" fmla="*/ 111692 w 142171"/>
                <a:gd name="connsiteY21" fmla="*/ 108996 h 164709"/>
                <a:gd name="connsiteX22" fmla="*/ 107056 w 142171"/>
                <a:gd name="connsiteY22" fmla="*/ 121260 h 164709"/>
                <a:gd name="connsiteX23" fmla="*/ 98771 w 142171"/>
                <a:gd name="connsiteY23" fmla="*/ 130323 h 164709"/>
                <a:gd name="connsiteX24" fmla="*/ 87589 w 142171"/>
                <a:gd name="connsiteY24" fmla="*/ 135944 h 164709"/>
                <a:gd name="connsiteX25" fmla="*/ 74224 w 142171"/>
                <a:gd name="connsiteY25" fmla="*/ 137818 h 164709"/>
                <a:gd name="connsiteX26" fmla="*/ 36040 w 142171"/>
                <a:gd name="connsiteY26" fmla="*/ 112845 h 164709"/>
                <a:gd name="connsiteX27" fmla="*/ 30449 w 142171"/>
                <a:gd name="connsiteY27" fmla="*/ 82388 h 164709"/>
                <a:gd name="connsiteX28" fmla="*/ 36006 w 142171"/>
                <a:gd name="connsiteY28" fmla="*/ 52237 h 164709"/>
                <a:gd name="connsiteX29" fmla="*/ 51348 w 142171"/>
                <a:gd name="connsiteY29" fmla="*/ 33397 h 16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2171" h="164709">
                  <a:moveTo>
                    <a:pt x="51348" y="33397"/>
                  </a:moveTo>
                  <a:cubicBezTo>
                    <a:pt x="58177" y="29029"/>
                    <a:pt x="66151" y="26788"/>
                    <a:pt x="74259" y="26958"/>
                  </a:cubicBezTo>
                  <a:cubicBezTo>
                    <a:pt x="78878" y="26902"/>
                    <a:pt x="83481" y="27569"/>
                    <a:pt x="87896" y="28934"/>
                  </a:cubicBezTo>
                  <a:cubicBezTo>
                    <a:pt x="91966" y="30191"/>
                    <a:pt x="95768" y="32189"/>
                    <a:pt x="99112" y="34828"/>
                  </a:cubicBezTo>
                  <a:cubicBezTo>
                    <a:pt x="102395" y="37406"/>
                    <a:pt x="105170" y="40571"/>
                    <a:pt x="107294" y="44162"/>
                  </a:cubicBezTo>
                  <a:cubicBezTo>
                    <a:pt x="109572" y="48037"/>
                    <a:pt x="111065" y="52319"/>
                    <a:pt x="111692" y="56768"/>
                  </a:cubicBezTo>
                  <a:lnTo>
                    <a:pt x="142171" y="56768"/>
                  </a:lnTo>
                  <a:cubicBezTo>
                    <a:pt x="141162" y="48342"/>
                    <a:pt x="138571" y="40181"/>
                    <a:pt x="134535" y="32715"/>
                  </a:cubicBezTo>
                  <a:cubicBezTo>
                    <a:pt x="130795" y="25851"/>
                    <a:pt x="125732" y="19795"/>
                    <a:pt x="119636" y="14897"/>
                  </a:cubicBezTo>
                  <a:cubicBezTo>
                    <a:pt x="113472" y="9966"/>
                    <a:pt x="106459" y="6202"/>
                    <a:pt x="98942" y="3791"/>
                  </a:cubicBezTo>
                  <a:cubicBezTo>
                    <a:pt x="90831" y="1215"/>
                    <a:pt x="82362" y="-62"/>
                    <a:pt x="73849" y="9"/>
                  </a:cubicBezTo>
                  <a:cubicBezTo>
                    <a:pt x="60632" y="-200"/>
                    <a:pt x="47601" y="3167"/>
                    <a:pt x="36143" y="9753"/>
                  </a:cubicBezTo>
                  <a:cubicBezTo>
                    <a:pt x="24851" y="16454"/>
                    <a:pt x="15701" y="26226"/>
                    <a:pt x="9755" y="37928"/>
                  </a:cubicBezTo>
                  <a:cubicBezTo>
                    <a:pt x="2936" y="51734"/>
                    <a:pt x="-401" y="66998"/>
                    <a:pt x="38" y="82388"/>
                  </a:cubicBezTo>
                  <a:cubicBezTo>
                    <a:pt x="-381" y="97710"/>
                    <a:pt x="2916" y="112906"/>
                    <a:pt x="9653" y="126677"/>
                  </a:cubicBezTo>
                  <a:cubicBezTo>
                    <a:pt x="15551" y="138399"/>
                    <a:pt x="24684" y="148188"/>
                    <a:pt x="35972" y="154886"/>
                  </a:cubicBezTo>
                  <a:cubicBezTo>
                    <a:pt x="47472" y="161536"/>
                    <a:pt x="60567" y="164928"/>
                    <a:pt x="73849" y="164698"/>
                  </a:cubicBezTo>
                  <a:cubicBezTo>
                    <a:pt x="82847" y="164813"/>
                    <a:pt x="91789" y="163336"/>
                    <a:pt x="100271" y="160337"/>
                  </a:cubicBezTo>
                  <a:cubicBezTo>
                    <a:pt x="107854" y="157644"/>
                    <a:pt x="114860" y="153553"/>
                    <a:pt x="120932" y="148277"/>
                  </a:cubicBezTo>
                  <a:cubicBezTo>
                    <a:pt x="126710" y="143245"/>
                    <a:pt x="131528" y="137208"/>
                    <a:pt x="135148" y="130459"/>
                  </a:cubicBezTo>
                  <a:cubicBezTo>
                    <a:pt x="138772" y="123789"/>
                    <a:pt x="141152" y="116516"/>
                    <a:pt x="142171" y="108996"/>
                  </a:cubicBezTo>
                  <a:lnTo>
                    <a:pt x="111692" y="108996"/>
                  </a:lnTo>
                  <a:cubicBezTo>
                    <a:pt x="110942" y="113341"/>
                    <a:pt x="109367" y="117504"/>
                    <a:pt x="107056" y="121260"/>
                  </a:cubicBezTo>
                  <a:cubicBezTo>
                    <a:pt x="104877" y="124765"/>
                    <a:pt x="102068" y="127838"/>
                    <a:pt x="98771" y="130323"/>
                  </a:cubicBezTo>
                  <a:cubicBezTo>
                    <a:pt x="95406" y="132842"/>
                    <a:pt x="91619" y="134746"/>
                    <a:pt x="87589" y="135944"/>
                  </a:cubicBezTo>
                  <a:cubicBezTo>
                    <a:pt x="83252" y="137226"/>
                    <a:pt x="78749" y="137857"/>
                    <a:pt x="74224" y="137818"/>
                  </a:cubicBezTo>
                  <a:cubicBezTo>
                    <a:pt x="57529" y="138270"/>
                    <a:pt x="42307" y="128315"/>
                    <a:pt x="36040" y="112845"/>
                  </a:cubicBezTo>
                  <a:cubicBezTo>
                    <a:pt x="32035" y="103205"/>
                    <a:pt x="30125" y="92822"/>
                    <a:pt x="30449" y="82388"/>
                  </a:cubicBezTo>
                  <a:cubicBezTo>
                    <a:pt x="30153" y="72058"/>
                    <a:pt x="32045" y="61783"/>
                    <a:pt x="36006" y="52237"/>
                  </a:cubicBezTo>
                  <a:cubicBezTo>
                    <a:pt x="39177" y="44600"/>
                    <a:pt x="44509" y="38052"/>
                    <a:pt x="51348" y="33397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73542BE-DD2B-405B-49C3-50D2A9E85957}"/>
                </a:ext>
              </a:extLst>
            </p:cNvPr>
            <p:cNvSpPr/>
            <p:nvPr/>
          </p:nvSpPr>
          <p:spPr>
            <a:xfrm>
              <a:off x="10246743" y="6356754"/>
              <a:ext cx="146837" cy="160362"/>
            </a:xfrm>
            <a:custGeom>
              <a:avLst/>
              <a:gdLst>
                <a:gd name="connsiteX0" fmla="*/ 74220 w 146837"/>
                <a:gd name="connsiteY0" fmla="*/ 70557 h 160362"/>
                <a:gd name="connsiteX1" fmla="*/ 72652 w 146837"/>
                <a:gd name="connsiteY1" fmla="*/ 70557 h 160362"/>
                <a:gd name="connsiteX2" fmla="*/ 34025 w 146837"/>
                <a:gd name="connsiteY2" fmla="*/ 0 h 160362"/>
                <a:gd name="connsiteX3" fmla="*/ 0 w 146837"/>
                <a:gd name="connsiteY3" fmla="*/ 0 h 160362"/>
                <a:gd name="connsiteX4" fmla="*/ 58469 w 146837"/>
                <a:gd name="connsiteY4" fmla="*/ 101253 h 160362"/>
                <a:gd name="connsiteX5" fmla="*/ 58469 w 146837"/>
                <a:gd name="connsiteY5" fmla="*/ 160362 h 160362"/>
                <a:gd name="connsiteX6" fmla="*/ 88471 w 146837"/>
                <a:gd name="connsiteY6" fmla="*/ 160362 h 160362"/>
                <a:gd name="connsiteX7" fmla="*/ 88471 w 146837"/>
                <a:gd name="connsiteY7" fmla="*/ 101253 h 160362"/>
                <a:gd name="connsiteX8" fmla="*/ 146838 w 146837"/>
                <a:gd name="connsiteY8" fmla="*/ 0 h 160362"/>
                <a:gd name="connsiteX9" fmla="*/ 112915 w 146837"/>
                <a:gd name="connsiteY9" fmla="*/ 0 h 160362"/>
                <a:gd name="connsiteX10" fmla="*/ 74220 w 146837"/>
                <a:gd name="connsiteY10" fmla="*/ 70557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837" h="160362">
                  <a:moveTo>
                    <a:pt x="74220" y="70557"/>
                  </a:moveTo>
                  <a:lnTo>
                    <a:pt x="72652" y="70557"/>
                  </a:lnTo>
                  <a:lnTo>
                    <a:pt x="34025" y="0"/>
                  </a:lnTo>
                  <a:lnTo>
                    <a:pt x="0" y="0"/>
                  </a:lnTo>
                  <a:lnTo>
                    <a:pt x="58469" y="101253"/>
                  </a:lnTo>
                  <a:lnTo>
                    <a:pt x="58469" y="160362"/>
                  </a:lnTo>
                  <a:lnTo>
                    <a:pt x="88471" y="160362"/>
                  </a:lnTo>
                  <a:lnTo>
                    <a:pt x="88471" y="101253"/>
                  </a:lnTo>
                  <a:lnTo>
                    <a:pt x="146838" y="0"/>
                  </a:lnTo>
                  <a:lnTo>
                    <a:pt x="112915" y="0"/>
                  </a:lnTo>
                  <a:lnTo>
                    <a:pt x="74220" y="70557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8060058-9FCF-000A-159A-0D4FDC29D4C4}"/>
                </a:ext>
              </a:extLst>
            </p:cNvPr>
            <p:cNvSpPr/>
            <p:nvPr/>
          </p:nvSpPr>
          <p:spPr>
            <a:xfrm>
              <a:off x="10407320" y="6356718"/>
              <a:ext cx="120738" cy="160438"/>
            </a:xfrm>
            <a:custGeom>
              <a:avLst/>
              <a:gdLst>
                <a:gd name="connsiteX0" fmla="*/ 102722 w 120738"/>
                <a:gd name="connsiteY0" fmla="*/ 82483 h 160438"/>
                <a:gd name="connsiteX1" fmla="*/ 86357 w 120738"/>
                <a:gd name="connsiteY1" fmla="*/ 77339 h 160438"/>
                <a:gd name="connsiteX2" fmla="*/ 86357 w 120738"/>
                <a:gd name="connsiteY2" fmla="*/ 75772 h 160438"/>
                <a:gd name="connsiteX3" fmla="*/ 100676 w 120738"/>
                <a:gd name="connsiteY3" fmla="*/ 69537 h 160438"/>
                <a:gd name="connsiteX4" fmla="*/ 110904 w 120738"/>
                <a:gd name="connsiteY4" fmla="*/ 58192 h 160438"/>
                <a:gd name="connsiteX5" fmla="*/ 114654 w 120738"/>
                <a:gd name="connsiteY5" fmla="*/ 41532 h 160438"/>
                <a:gd name="connsiteX6" fmla="*/ 91471 w 120738"/>
                <a:gd name="connsiteY6" fmla="*/ 5453 h 160438"/>
                <a:gd name="connsiteX7" fmla="*/ 62424 w 120738"/>
                <a:gd name="connsiteY7" fmla="*/ 36 h 160438"/>
                <a:gd name="connsiteX8" fmla="*/ 0 w 120738"/>
                <a:gd name="connsiteY8" fmla="*/ 36 h 160438"/>
                <a:gd name="connsiteX9" fmla="*/ 0 w 120738"/>
                <a:gd name="connsiteY9" fmla="*/ 160399 h 160438"/>
                <a:gd name="connsiteX10" fmla="*/ 65901 w 120738"/>
                <a:gd name="connsiteY10" fmla="*/ 160399 h 160438"/>
                <a:gd name="connsiteX11" fmla="*/ 96380 w 120738"/>
                <a:gd name="connsiteY11" fmla="*/ 154641 h 160438"/>
                <a:gd name="connsiteX12" fmla="*/ 120723 w 120738"/>
                <a:gd name="connsiteY12" fmla="*/ 116552 h 160438"/>
                <a:gd name="connsiteX13" fmla="*/ 115643 w 120738"/>
                <a:gd name="connsiteY13" fmla="*/ 95906 h 160438"/>
                <a:gd name="connsiteX14" fmla="*/ 102722 w 120738"/>
                <a:gd name="connsiteY14" fmla="*/ 82483 h 160438"/>
                <a:gd name="connsiteX15" fmla="*/ 30172 w 120738"/>
                <a:gd name="connsiteY15" fmla="*/ 24805 h 160438"/>
                <a:gd name="connsiteX16" fmla="*/ 58776 w 120738"/>
                <a:gd name="connsiteY16" fmla="*/ 24805 h 160438"/>
                <a:gd name="connsiteX17" fmla="*/ 77766 w 120738"/>
                <a:gd name="connsiteY17" fmla="*/ 30664 h 160438"/>
                <a:gd name="connsiteX18" fmla="*/ 84243 w 120738"/>
                <a:gd name="connsiteY18" fmla="*/ 45689 h 160438"/>
                <a:gd name="connsiteX19" fmla="*/ 80834 w 120738"/>
                <a:gd name="connsiteY19" fmla="*/ 57613 h 160438"/>
                <a:gd name="connsiteX20" fmla="*/ 71459 w 120738"/>
                <a:gd name="connsiteY20" fmla="*/ 65244 h 160438"/>
                <a:gd name="connsiteX21" fmla="*/ 58128 w 120738"/>
                <a:gd name="connsiteY21" fmla="*/ 67936 h 160438"/>
                <a:gd name="connsiteX22" fmla="*/ 30172 w 120738"/>
                <a:gd name="connsiteY22" fmla="*/ 67936 h 160438"/>
                <a:gd name="connsiteX23" fmla="*/ 82948 w 120738"/>
                <a:gd name="connsiteY23" fmla="*/ 129464 h 160438"/>
                <a:gd name="connsiteX24" fmla="*/ 60549 w 120738"/>
                <a:gd name="connsiteY24" fmla="*/ 135426 h 160438"/>
                <a:gd name="connsiteX25" fmla="*/ 30070 w 120738"/>
                <a:gd name="connsiteY25" fmla="*/ 135426 h 160438"/>
                <a:gd name="connsiteX26" fmla="*/ 30070 w 120738"/>
                <a:gd name="connsiteY26" fmla="*/ 89399 h 160438"/>
                <a:gd name="connsiteX27" fmla="*/ 61333 w 120738"/>
                <a:gd name="connsiteY27" fmla="*/ 89399 h 160438"/>
                <a:gd name="connsiteX28" fmla="*/ 76538 w 120738"/>
                <a:gd name="connsiteY28" fmla="*/ 92602 h 160438"/>
                <a:gd name="connsiteX29" fmla="*/ 86357 w 120738"/>
                <a:gd name="connsiteY29" fmla="*/ 101391 h 160438"/>
                <a:gd name="connsiteX30" fmla="*/ 89766 w 120738"/>
                <a:gd name="connsiteY30" fmla="*/ 114065 h 160438"/>
                <a:gd name="connsiteX31" fmla="*/ 82948 w 120738"/>
                <a:gd name="connsiteY31" fmla="*/ 129464 h 16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738" h="160438">
                  <a:moveTo>
                    <a:pt x="102722" y="82483"/>
                  </a:moveTo>
                  <a:cubicBezTo>
                    <a:pt x="97785" y="79420"/>
                    <a:pt x="92160" y="77651"/>
                    <a:pt x="86357" y="77339"/>
                  </a:cubicBezTo>
                  <a:lnTo>
                    <a:pt x="86357" y="75772"/>
                  </a:lnTo>
                  <a:cubicBezTo>
                    <a:pt x="91471" y="74585"/>
                    <a:pt x="96326" y="72472"/>
                    <a:pt x="100676" y="69537"/>
                  </a:cubicBezTo>
                  <a:cubicBezTo>
                    <a:pt x="104962" y="66648"/>
                    <a:pt x="108473" y="62753"/>
                    <a:pt x="110904" y="58192"/>
                  </a:cubicBezTo>
                  <a:cubicBezTo>
                    <a:pt x="113529" y="53039"/>
                    <a:pt x="114818" y="47311"/>
                    <a:pt x="114654" y="41532"/>
                  </a:cubicBezTo>
                  <a:cubicBezTo>
                    <a:pt x="115135" y="25873"/>
                    <a:pt x="105920" y="11532"/>
                    <a:pt x="91471" y="5453"/>
                  </a:cubicBezTo>
                  <a:cubicBezTo>
                    <a:pt x="82297" y="1560"/>
                    <a:pt x="72386" y="-288"/>
                    <a:pt x="62424" y="36"/>
                  </a:cubicBezTo>
                  <a:lnTo>
                    <a:pt x="0" y="36"/>
                  </a:lnTo>
                  <a:lnTo>
                    <a:pt x="0" y="160399"/>
                  </a:lnTo>
                  <a:lnTo>
                    <a:pt x="65901" y="160399"/>
                  </a:lnTo>
                  <a:cubicBezTo>
                    <a:pt x="76361" y="160748"/>
                    <a:pt x="86770" y="158782"/>
                    <a:pt x="96380" y="154641"/>
                  </a:cubicBezTo>
                  <a:cubicBezTo>
                    <a:pt x="111538" y="148128"/>
                    <a:pt x="121183" y="133033"/>
                    <a:pt x="120723" y="116552"/>
                  </a:cubicBezTo>
                  <a:cubicBezTo>
                    <a:pt x="120900" y="109341"/>
                    <a:pt x="119144" y="102213"/>
                    <a:pt x="115643" y="95906"/>
                  </a:cubicBezTo>
                  <a:cubicBezTo>
                    <a:pt x="112544" y="90410"/>
                    <a:pt x="108098" y="85790"/>
                    <a:pt x="102722" y="82483"/>
                  </a:cubicBezTo>
                  <a:close/>
                  <a:moveTo>
                    <a:pt x="30172" y="24805"/>
                  </a:moveTo>
                  <a:lnTo>
                    <a:pt x="58776" y="24805"/>
                  </a:lnTo>
                  <a:cubicBezTo>
                    <a:pt x="65618" y="24302"/>
                    <a:pt x="72400" y="26394"/>
                    <a:pt x="77766" y="30664"/>
                  </a:cubicBezTo>
                  <a:cubicBezTo>
                    <a:pt x="82031" y="34478"/>
                    <a:pt x="84400" y="39973"/>
                    <a:pt x="84243" y="45689"/>
                  </a:cubicBezTo>
                  <a:cubicBezTo>
                    <a:pt x="84352" y="49918"/>
                    <a:pt x="83163" y="54079"/>
                    <a:pt x="80834" y="57613"/>
                  </a:cubicBezTo>
                  <a:cubicBezTo>
                    <a:pt x="78461" y="60960"/>
                    <a:pt x="75219" y="63598"/>
                    <a:pt x="71459" y="65244"/>
                  </a:cubicBezTo>
                  <a:cubicBezTo>
                    <a:pt x="67265" y="67102"/>
                    <a:pt x="62714" y="68020"/>
                    <a:pt x="58128" y="67936"/>
                  </a:cubicBezTo>
                  <a:lnTo>
                    <a:pt x="30172" y="67936"/>
                  </a:lnTo>
                  <a:close/>
                  <a:moveTo>
                    <a:pt x="82948" y="129464"/>
                  </a:moveTo>
                  <a:cubicBezTo>
                    <a:pt x="78403" y="133439"/>
                    <a:pt x="70937" y="135426"/>
                    <a:pt x="60549" y="135426"/>
                  </a:cubicBezTo>
                  <a:lnTo>
                    <a:pt x="30070" y="135426"/>
                  </a:lnTo>
                  <a:lnTo>
                    <a:pt x="30070" y="89399"/>
                  </a:lnTo>
                  <a:lnTo>
                    <a:pt x="61333" y="89399"/>
                  </a:lnTo>
                  <a:cubicBezTo>
                    <a:pt x="66583" y="89252"/>
                    <a:pt x="71793" y="90350"/>
                    <a:pt x="76538" y="92602"/>
                  </a:cubicBezTo>
                  <a:cubicBezTo>
                    <a:pt x="80565" y="94566"/>
                    <a:pt x="83964" y="97609"/>
                    <a:pt x="86357" y="101391"/>
                  </a:cubicBezTo>
                  <a:cubicBezTo>
                    <a:pt x="88669" y="105209"/>
                    <a:pt x="89852" y="109603"/>
                    <a:pt x="89766" y="114065"/>
                  </a:cubicBezTo>
                  <a:cubicBezTo>
                    <a:pt x="89964" y="119969"/>
                    <a:pt x="87455" y="125640"/>
                    <a:pt x="82948" y="129464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B1AFE20-5A32-3722-EAE0-64E516AE5E8F}"/>
                </a:ext>
              </a:extLst>
            </p:cNvPr>
            <p:cNvSpPr/>
            <p:nvPr/>
          </p:nvSpPr>
          <p:spPr>
            <a:xfrm>
              <a:off x="10542157" y="6356754"/>
              <a:ext cx="105755" cy="160362"/>
            </a:xfrm>
            <a:custGeom>
              <a:avLst/>
              <a:gdLst>
                <a:gd name="connsiteX0" fmla="*/ 30138 w 105755"/>
                <a:gd name="connsiteY0" fmla="*/ 92736 h 160362"/>
                <a:gd name="connsiteX1" fmla="*/ 99824 w 105755"/>
                <a:gd name="connsiteY1" fmla="*/ 92736 h 160362"/>
                <a:gd name="connsiteX2" fmla="*/ 99824 w 105755"/>
                <a:gd name="connsiteY2" fmla="*/ 67490 h 160362"/>
                <a:gd name="connsiteX3" fmla="*/ 30138 w 105755"/>
                <a:gd name="connsiteY3" fmla="*/ 67490 h 160362"/>
                <a:gd name="connsiteX4" fmla="*/ 30138 w 105755"/>
                <a:gd name="connsiteY4" fmla="*/ 25143 h 160362"/>
                <a:gd name="connsiteX5" fmla="*/ 105210 w 105755"/>
                <a:gd name="connsiteY5" fmla="*/ 25143 h 160362"/>
                <a:gd name="connsiteX6" fmla="*/ 105210 w 105755"/>
                <a:gd name="connsiteY6" fmla="*/ 0 h 160362"/>
                <a:gd name="connsiteX7" fmla="*/ 0 w 105755"/>
                <a:gd name="connsiteY7" fmla="*/ 0 h 160362"/>
                <a:gd name="connsiteX8" fmla="*/ 0 w 105755"/>
                <a:gd name="connsiteY8" fmla="*/ 160362 h 160362"/>
                <a:gd name="connsiteX9" fmla="*/ 105756 w 105755"/>
                <a:gd name="connsiteY9" fmla="*/ 160362 h 160362"/>
                <a:gd name="connsiteX10" fmla="*/ 105756 w 105755"/>
                <a:gd name="connsiteY10" fmla="*/ 135253 h 160362"/>
                <a:gd name="connsiteX11" fmla="*/ 30138 w 105755"/>
                <a:gd name="connsiteY11" fmla="*/ 135253 h 160362"/>
                <a:gd name="connsiteX12" fmla="*/ 30138 w 105755"/>
                <a:gd name="connsiteY12" fmla="*/ 92736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55" h="160362">
                  <a:moveTo>
                    <a:pt x="30138" y="92736"/>
                  </a:moveTo>
                  <a:lnTo>
                    <a:pt x="99824" y="92736"/>
                  </a:lnTo>
                  <a:lnTo>
                    <a:pt x="99824" y="67490"/>
                  </a:lnTo>
                  <a:lnTo>
                    <a:pt x="30138" y="67490"/>
                  </a:lnTo>
                  <a:lnTo>
                    <a:pt x="30138" y="25143"/>
                  </a:lnTo>
                  <a:lnTo>
                    <a:pt x="105210" y="25143"/>
                  </a:lnTo>
                  <a:lnTo>
                    <a:pt x="105210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105756" y="160362"/>
                  </a:lnTo>
                  <a:lnTo>
                    <a:pt x="105756" y="135253"/>
                  </a:lnTo>
                  <a:lnTo>
                    <a:pt x="30138" y="135253"/>
                  </a:lnTo>
                  <a:lnTo>
                    <a:pt x="30138" y="92736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89F7AF2-1102-9BBE-82F0-B066D768FED6}"/>
                </a:ext>
              </a:extLst>
            </p:cNvPr>
            <p:cNvSpPr/>
            <p:nvPr/>
          </p:nvSpPr>
          <p:spPr>
            <a:xfrm>
              <a:off x="10665846" y="6356586"/>
              <a:ext cx="123586" cy="160530"/>
            </a:xfrm>
            <a:custGeom>
              <a:avLst/>
              <a:gdLst>
                <a:gd name="connsiteX0" fmla="*/ 91676 w 123586"/>
                <a:gd name="connsiteY0" fmla="*/ 96038 h 160530"/>
                <a:gd name="connsiteX1" fmla="*/ 111074 w 123586"/>
                <a:gd name="connsiteY1" fmla="*/ 78561 h 160530"/>
                <a:gd name="connsiteX2" fmla="*/ 117620 w 123586"/>
                <a:gd name="connsiteY2" fmla="*/ 51749 h 160530"/>
                <a:gd name="connsiteX3" fmla="*/ 111108 w 123586"/>
                <a:gd name="connsiteY3" fmla="*/ 24493 h 160530"/>
                <a:gd name="connsiteX4" fmla="*/ 91914 w 123586"/>
                <a:gd name="connsiteY4" fmla="*/ 6471 h 160530"/>
                <a:gd name="connsiteX5" fmla="*/ 60890 w 123586"/>
                <a:gd name="connsiteY5" fmla="*/ 32 h 160530"/>
                <a:gd name="connsiteX6" fmla="*/ 0 w 123586"/>
                <a:gd name="connsiteY6" fmla="*/ 32 h 160530"/>
                <a:gd name="connsiteX7" fmla="*/ 0 w 123586"/>
                <a:gd name="connsiteY7" fmla="*/ 160530 h 160530"/>
                <a:gd name="connsiteX8" fmla="*/ 30172 w 123586"/>
                <a:gd name="connsiteY8" fmla="*/ 160530 h 160530"/>
                <a:gd name="connsiteX9" fmla="*/ 30172 w 123586"/>
                <a:gd name="connsiteY9" fmla="*/ 102205 h 160530"/>
                <a:gd name="connsiteX10" fmla="*/ 58742 w 123586"/>
                <a:gd name="connsiteY10" fmla="*/ 102205 h 160530"/>
                <a:gd name="connsiteX11" fmla="*/ 90039 w 123586"/>
                <a:gd name="connsiteY11" fmla="*/ 160530 h 160530"/>
                <a:gd name="connsiteX12" fmla="*/ 123586 w 123586"/>
                <a:gd name="connsiteY12" fmla="*/ 160530 h 160530"/>
                <a:gd name="connsiteX13" fmla="*/ 88880 w 123586"/>
                <a:gd name="connsiteY13" fmla="*/ 97162 h 160530"/>
                <a:gd name="connsiteX14" fmla="*/ 91676 w 123586"/>
                <a:gd name="connsiteY14" fmla="*/ 96038 h 160530"/>
                <a:gd name="connsiteX15" fmla="*/ 30309 w 123586"/>
                <a:gd name="connsiteY15" fmla="*/ 25107 h 160530"/>
                <a:gd name="connsiteX16" fmla="*/ 56151 w 123586"/>
                <a:gd name="connsiteY16" fmla="*/ 25107 h 160530"/>
                <a:gd name="connsiteX17" fmla="*/ 73606 w 123586"/>
                <a:gd name="connsiteY17" fmla="*/ 28241 h 160530"/>
                <a:gd name="connsiteX18" fmla="*/ 83834 w 123586"/>
                <a:gd name="connsiteY18" fmla="*/ 37337 h 160530"/>
                <a:gd name="connsiteX19" fmla="*/ 86937 w 123586"/>
                <a:gd name="connsiteY19" fmla="*/ 51749 h 160530"/>
                <a:gd name="connsiteX20" fmla="*/ 83527 w 123586"/>
                <a:gd name="connsiteY20" fmla="*/ 65853 h 160530"/>
                <a:gd name="connsiteX21" fmla="*/ 73470 w 123586"/>
                <a:gd name="connsiteY21" fmla="*/ 74575 h 160530"/>
                <a:gd name="connsiteX22" fmla="*/ 56117 w 123586"/>
                <a:gd name="connsiteY22" fmla="*/ 77505 h 160530"/>
                <a:gd name="connsiteX23" fmla="*/ 30104 w 123586"/>
                <a:gd name="connsiteY23" fmla="*/ 77505 h 16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3586" h="160530">
                  <a:moveTo>
                    <a:pt x="91676" y="96038"/>
                  </a:moveTo>
                  <a:cubicBezTo>
                    <a:pt x="99759" y="92302"/>
                    <a:pt x="106523" y="86210"/>
                    <a:pt x="111074" y="78561"/>
                  </a:cubicBezTo>
                  <a:cubicBezTo>
                    <a:pt x="115616" y="70369"/>
                    <a:pt x="117876" y="61110"/>
                    <a:pt x="117620" y="51749"/>
                  </a:cubicBezTo>
                  <a:cubicBezTo>
                    <a:pt x="117852" y="42253"/>
                    <a:pt x="115609" y="32860"/>
                    <a:pt x="111108" y="24493"/>
                  </a:cubicBezTo>
                  <a:cubicBezTo>
                    <a:pt x="106687" y="16681"/>
                    <a:pt x="99991" y="10396"/>
                    <a:pt x="91914" y="6471"/>
                  </a:cubicBezTo>
                  <a:cubicBezTo>
                    <a:pt x="82225" y="1910"/>
                    <a:pt x="71595" y="-296"/>
                    <a:pt x="60890" y="32"/>
                  </a:cubicBezTo>
                  <a:lnTo>
                    <a:pt x="0" y="32"/>
                  </a:lnTo>
                  <a:lnTo>
                    <a:pt x="0" y="160530"/>
                  </a:lnTo>
                  <a:lnTo>
                    <a:pt x="30172" y="160530"/>
                  </a:lnTo>
                  <a:lnTo>
                    <a:pt x="30172" y="102205"/>
                  </a:lnTo>
                  <a:lnTo>
                    <a:pt x="58742" y="102205"/>
                  </a:lnTo>
                  <a:lnTo>
                    <a:pt x="90039" y="160530"/>
                  </a:lnTo>
                  <a:lnTo>
                    <a:pt x="123586" y="160530"/>
                  </a:lnTo>
                  <a:lnTo>
                    <a:pt x="88880" y="97162"/>
                  </a:lnTo>
                  <a:cubicBezTo>
                    <a:pt x="89800" y="96788"/>
                    <a:pt x="90789" y="96481"/>
                    <a:pt x="91676" y="96038"/>
                  </a:cubicBezTo>
                  <a:close/>
                  <a:moveTo>
                    <a:pt x="30309" y="25107"/>
                  </a:moveTo>
                  <a:lnTo>
                    <a:pt x="56151" y="25107"/>
                  </a:lnTo>
                  <a:cubicBezTo>
                    <a:pt x="62127" y="24907"/>
                    <a:pt x="68073" y="25976"/>
                    <a:pt x="73606" y="28241"/>
                  </a:cubicBezTo>
                  <a:cubicBezTo>
                    <a:pt x="77923" y="30070"/>
                    <a:pt x="81516" y="33266"/>
                    <a:pt x="83834" y="37337"/>
                  </a:cubicBezTo>
                  <a:cubicBezTo>
                    <a:pt x="86095" y="41794"/>
                    <a:pt x="87162" y="46758"/>
                    <a:pt x="86937" y="51749"/>
                  </a:cubicBezTo>
                  <a:cubicBezTo>
                    <a:pt x="87073" y="56669"/>
                    <a:pt x="85897" y="61538"/>
                    <a:pt x="83527" y="65853"/>
                  </a:cubicBezTo>
                  <a:cubicBezTo>
                    <a:pt x="81243" y="69800"/>
                    <a:pt x="77701" y="72870"/>
                    <a:pt x="73470" y="74575"/>
                  </a:cubicBezTo>
                  <a:cubicBezTo>
                    <a:pt x="67940" y="76701"/>
                    <a:pt x="62039" y="77697"/>
                    <a:pt x="56117" y="77505"/>
                  </a:cubicBezTo>
                  <a:lnTo>
                    <a:pt x="30104" y="77505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449E62-8139-DE75-2849-82C97B444FE6}"/>
                </a:ext>
              </a:extLst>
            </p:cNvPr>
            <p:cNvSpPr/>
            <p:nvPr/>
          </p:nvSpPr>
          <p:spPr>
            <a:xfrm>
              <a:off x="10803956" y="6356754"/>
              <a:ext cx="132450" cy="160362"/>
            </a:xfrm>
            <a:custGeom>
              <a:avLst/>
              <a:gdLst>
                <a:gd name="connsiteX0" fmla="*/ 102517 w 132450"/>
                <a:gd name="connsiteY0" fmla="*/ 107453 h 160362"/>
                <a:gd name="connsiteX1" fmla="*/ 101017 w 132450"/>
                <a:gd name="connsiteY1" fmla="*/ 107453 h 160362"/>
                <a:gd name="connsiteX2" fmla="*/ 26967 w 132450"/>
                <a:gd name="connsiteY2" fmla="*/ 0 h 160362"/>
                <a:gd name="connsiteX3" fmla="*/ 0 w 132450"/>
                <a:gd name="connsiteY3" fmla="*/ 0 h 160362"/>
                <a:gd name="connsiteX4" fmla="*/ 0 w 132450"/>
                <a:gd name="connsiteY4" fmla="*/ 160362 h 160362"/>
                <a:gd name="connsiteX5" fmla="*/ 30172 w 132450"/>
                <a:gd name="connsiteY5" fmla="*/ 160362 h 160362"/>
                <a:gd name="connsiteX6" fmla="*/ 30172 w 132450"/>
                <a:gd name="connsiteY6" fmla="*/ 52943 h 160362"/>
                <a:gd name="connsiteX7" fmla="*/ 31502 w 132450"/>
                <a:gd name="connsiteY7" fmla="*/ 52943 h 160362"/>
                <a:gd name="connsiteX8" fmla="*/ 105858 w 132450"/>
                <a:gd name="connsiteY8" fmla="*/ 160362 h 160362"/>
                <a:gd name="connsiteX9" fmla="*/ 132451 w 132450"/>
                <a:gd name="connsiteY9" fmla="*/ 160362 h 160362"/>
                <a:gd name="connsiteX10" fmla="*/ 132451 w 132450"/>
                <a:gd name="connsiteY10" fmla="*/ 0 h 160362"/>
                <a:gd name="connsiteX11" fmla="*/ 102517 w 132450"/>
                <a:gd name="connsiteY11" fmla="*/ 0 h 160362"/>
                <a:gd name="connsiteX12" fmla="*/ 102517 w 132450"/>
                <a:gd name="connsiteY12" fmla="*/ 10745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2450" h="160362">
                  <a:moveTo>
                    <a:pt x="102517" y="107453"/>
                  </a:moveTo>
                  <a:lnTo>
                    <a:pt x="101017" y="107453"/>
                  </a:lnTo>
                  <a:lnTo>
                    <a:pt x="26967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30172" y="160362"/>
                  </a:lnTo>
                  <a:lnTo>
                    <a:pt x="30172" y="52943"/>
                  </a:lnTo>
                  <a:lnTo>
                    <a:pt x="31502" y="52943"/>
                  </a:lnTo>
                  <a:lnTo>
                    <a:pt x="105858" y="160362"/>
                  </a:lnTo>
                  <a:lnTo>
                    <a:pt x="132451" y="160362"/>
                  </a:lnTo>
                  <a:lnTo>
                    <a:pt x="132451" y="0"/>
                  </a:lnTo>
                  <a:lnTo>
                    <a:pt x="102517" y="0"/>
                  </a:lnTo>
                  <a:lnTo>
                    <a:pt x="102517" y="10745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1029FC-0CE1-3ADC-6E1E-5F6D0D870737}"/>
                </a:ext>
              </a:extLst>
            </p:cNvPr>
            <p:cNvSpPr/>
            <p:nvPr/>
          </p:nvSpPr>
          <p:spPr>
            <a:xfrm>
              <a:off x="10956828" y="6356754"/>
              <a:ext cx="105755" cy="160362"/>
            </a:xfrm>
            <a:custGeom>
              <a:avLst/>
              <a:gdLst>
                <a:gd name="connsiteX0" fmla="*/ 30138 w 105755"/>
                <a:gd name="connsiteY0" fmla="*/ 92736 h 160362"/>
                <a:gd name="connsiteX1" fmla="*/ 99824 w 105755"/>
                <a:gd name="connsiteY1" fmla="*/ 92736 h 160362"/>
                <a:gd name="connsiteX2" fmla="*/ 99824 w 105755"/>
                <a:gd name="connsiteY2" fmla="*/ 67490 h 160362"/>
                <a:gd name="connsiteX3" fmla="*/ 30138 w 105755"/>
                <a:gd name="connsiteY3" fmla="*/ 67490 h 160362"/>
                <a:gd name="connsiteX4" fmla="*/ 30138 w 105755"/>
                <a:gd name="connsiteY4" fmla="*/ 25143 h 160362"/>
                <a:gd name="connsiteX5" fmla="*/ 105210 w 105755"/>
                <a:gd name="connsiteY5" fmla="*/ 25143 h 160362"/>
                <a:gd name="connsiteX6" fmla="*/ 105210 w 105755"/>
                <a:gd name="connsiteY6" fmla="*/ 0 h 160362"/>
                <a:gd name="connsiteX7" fmla="*/ 0 w 105755"/>
                <a:gd name="connsiteY7" fmla="*/ 0 h 160362"/>
                <a:gd name="connsiteX8" fmla="*/ 0 w 105755"/>
                <a:gd name="connsiteY8" fmla="*/ 160362 h 160362"/>
                <a:gd name="connsiteX9" fmla="*/ 105756 w 105755"/>
                <a:gd name="connsiteY9" fmla="*/ 160362 h 160362"/>
                <a:gd name="connsiteX10" fmla="*/ 105756 w 105755"/>
                <a:gd name="connsiteY10" fmla="*/ 135253 h 160362"/>
                <a:gd name="connsiteX11" fmla="*/ 30138 w 105755"/>
                <a:gd name="connsiteY11" fmla="*/ 135253 h 160362"/>
                <a:gd name="connsiteX12" fmla="*/ 30138 w 105755"/>
                <a:gd name="connsiteY12" fmla="*/ 92736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55" h="160362">
                  <a:moveTo>
                    <a:pt x="30138" y="92736"/>
                  </a:moveTo>
                  <a:lnTo>
                    <a:pt x="99824" y="92736"/>
                  </a:lnTo>
                  <a:lnTo>
                    <a:pt x="99824" y="67490"/>
                  </a:lnTo>
                  <a:lnTo>
                    <a:pt x="30138" y="67490"/>
                  </a:lnTo>
                  <a:lnTo>
                    <a:pt x="30138" y="25143"/>
                  </a:lnTo>
                  <a:lnTo>
                    <a:pt x="105210" y="25143"/>
                  </a:lnTo>
                  <a:lnTo>
                    <a:pt x="105210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105756" y="160362"/>
                  </a:lnTo>
                  <a:lnTo>
                    <a:pt x="105756" y="135253"/>
                  </a:lnTo>
                  <a:lnTo>
                    <a:pt x="30138" y="135253"/>
                  </a:lnTo>
                  <a:lnTo>
                    <a:pt x="30138" y="92736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B4F286E-7DAA-D874-0361-907A2AA0915B}"/>
                </a:ext>
              </a:extLst>
            </p:cNvPr>
            <p:cNvSpPr/>
            <p:nvPr/>
          </p:nvSpPr>
          <p:spPr>
            <a:xfrm>
              <a:off x="11081642" y="6356754"/>
              <a:ext cx="128904" cy="160362"/>
            </a:xfrm>
            <a:custGeom>
              <a:avLst/>
              <a:gdLst>
                <a:gd name="connsiteX0" fmla="*/ 0 w 128904"/>
                <a:gd name="connsiteY0" fmla="*/ 25143 h 160362"/>
                <a:gd name="connsiteX1" fmla="*/ 49537 w 128904"/>
                <a:gd name="connsiteY1" fmla="*/ 25143 h 160362"/>
                <a:gd name="connsiteX2" fmla="*/ 49537 w 128904"/>
                <a:gd name="connsiteY2" fmla="*/ 160362 h 160362"/>
                <a:gd name="connsiteX3" fmla="*/ 79368 w 128904"/>
                <a:gd name="connsiteY3" fmla="*/ 160362 h 160362"/>
                <a:gd name="connsiteX4" fmla="*/ 79368 w 128904"/>
                <a:gd name="connsiteY4" fmla="*/ 25143 h 160362"/>
                <a:gd name="connsiteX5" fmla="*/ 128905 w 128904"/>
                <a:gd name="connsiteY5" fmla="*/ 25143 h 160362"/>
                <a:gd name="connsiteX6" fmla="*/ 128905 w 128904"/>
                <a:gd name="connsiteY6" fmla="*/ 0 h 160362"/>
                <a:gd name="connsiteX7" fmla="*/ 0 w 128904"/>
                <a:gd name="connsiteY7" fmla="*/ 0 h 160362"/>
                <a:gd name="connsiteX8" fmla="*/ 0 w 128904"/>
                <a:gd name="connsiteY8" fmla="*/ 2514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04" h="160362">
                  <a:moveTo>
                    <a:pt x="0" y="25143"/>
                  </a:moveTo>
                  <a:lnTo>
                    <a:pt x="49537" y="25143"/>
                  </a:lnTo>
                  <a:lnTo>
                    <a:pt x="49537" y="160362"/>
                  </a:lnTo>
                  <a:lnTo>
                    <a:pt x="79368" y="160362"/>
                  </a:lnTo>
                  <a:lnTo>
                    <a:pt x="79368" y="25143"/>
                  </a:lnTo>
                  <a:lnTo>
                    <a:pt x="128905" y="25143"/>
                  </a:lnTo>
                  <a:lnTo>
                    <a:pt x="128905" y="0"/>
                  </a:lnTo>
                  <a:lnTo>
                    <a:pt x="0" y="0"/>
                  </a:lnTo>
                  <a:lnTo>
                    <a:pt x="0" y="2514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AE06BC9-62FF-53EE-6D70-31C1C5C27924}"/>
                </a:ext>
              </a:extLst>
            </p:cNvPr>
            <p:cNvSpPr/>
            <p:nvPr/>
          </p:nvSpPr>
          <p:spPr>
            <a:xfrm>
              <a:off x="11229162" y="6356754"/>
              <a:ext cx="30172" cy="160362"/>
            </a:xfrm>
            <a:custGeom>
              <a:avLst/>
              <a:gdLst>
                <a:gd name="connsiteX0" fmla="*/ 0 w 30172"/>
                <a:gd name="connsiteY0" fmla="*/ 0 h 160362"/>
                <a:gd name="connsiteX1" fmla="*/ 30172 w 30172"/>
                <a:gd name="connsiteY1" fmla="*/ 0 h 160362"/>
                <a:gd name="connsiteX2" fmla="*/ 30172 w 30172"/>
                <a:gd name="connsiteY2" fmla="*/ 160362 h 160362"/>
                <a:gd name="connsiteX3" fmla="*/ 0 w 30172"/>
                <a:gd name="connsiteY3" fmla="*/ 160362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72" h="160362">
                  <a:moveTo>
                    <a:pt x="0" y="0"/>
                  </a:moveTo>
                  <a:lnTo>
                    <a:pt x="30172" y="0"/>
                  </a:lnTo>
                  <a:lnTo>
                    <a:pt x="30172" y="160362"/>
                  </a:lnTo>
                  <a:lnTo>
                    <a:pt x="0" y="160362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A621433-44D6-365A-6EBE-C7E8630D4948}"/>
                </a:ext>
              </a:extLst>
            </p:cNvPr>
            <p:cNvSpPr/>
            <p:nvPr/>
          </p:nvSpPr>
          <p:spPr>
            <a:xfrm>
              <a:off x="11276035" y="6354496"/>
              <a:ext cx="142171" cy="164845"/>
            </a:xfrm>
            <a:custGeom>
              <a:avLst/>
              <a:gdLst>
                <a:gd name="connsiteX0" fmla="*/ 111590 w 142171"/>
                <a:gd name="connsiteY0" fmla="*/ 109064 h 164845"/>
                <a:gd name="connsiteX1" fmla="*/ 106988 w 142171"/>
                <a:gd name="connsiteY1" fmla="*/ 121329 h 164845"/>
                <a:gd name="connsiteX2" fmla="*/ 98669 w 142171"/>
                <a:gd name="connsiteY2" fmla="*/ 130391 h 164845"/>
                <a:gd name="connsiteX3" fmla="*/ 87487 w 142171"/>
                <a:gd name="connsiteY3" fmla="*/ 136013 h 164845"/>
                <a:gd name="connsiteX4" fmla="*/ 74156 w 142171"/>
                <a:gd name="connsiteY4" fmla="*/ 137886 h 164845"/>
                <a:gd name="connsiteX5" fmla="*/ 35870 w 142171"/>
                <a:gd name="connsiteY5" fmla="*/ 112914 h 164845"/>
                <a:gd name="connsiteX6" fmla="*/ 30279 w 142171"/>
                <a:gd name="connsiteY6" fmla="*/ 82456 h 164845"/>
                <a:gd name="connsiteX7" fmla="*/ 35870 w 142171"/>
                <a:gd name="connsiteY7" fmla="*/ 52305 h 164845"/>
                <a:gd name="connsiteX8" fmla="*/ 51382 w 142171"/>
                <a:gd name="connsiteY8" fmla="*/ 33397 h 164845"/>
                <a:gd name="connsiteX9" fmla="*/ 74293 w 142171"/>
                <a:gd name="connsiteY9" fmla="*/ 26958 h 164845"/>
                <a:gd name="connsiteX10" fmla="*/ 87930 w 142171"/>
                <a:gd name="connsiteY10" fmla="*/ 28934 h 164845"/>
                <a:gd name="connsiteX11" fmla="*/ 99112 w 142171"/>
                <a:gd name="connsiteY11" fmla="*/ 34828 h 164845"/>
                <a:gd name="connsiteX12" fmla="*/ 111692 w 142171"/>
                <a:gd name="connsiteY12" fmla="*/ 56768 h 164845"/>
                <a:gd name="connsiteX13" fmla="*/ 142171 w 142171"/>
                <a:gd name="connsiteY13" fmla="*/ 56768 h 164845"/>
                <a:gd name="connsiteX14" fmla="*/ 134535 w 142171"/>
                <a:gd name="connsiteY14" fmla="*/ 32716 h 164845"/>
                <a:gd name="connsiteX15" fmla="*/ 119670 w 142171"/>
                <a:gd name="connsiteY15" fmla="*/ 14898 h 164845"/>
                <a:gd name="connsiteX16" fmla="*/ 98976 w 142171"/>
                <a:gd name="connsiteY16" fmla="*/ 3791 h 164845"/>
                <a:gd name="connsiteX17" fmla="*/ 73850 w 142171"/>
                <a:gd name="connsiteY17" fmla="*/ 10 h 164845"/>
                <a:gd name="connsiteX18" fmla="*/ 36177 w 142171"/>
                <a:gd name="connsiteY18" fmla="*/ 9753 h 164845"/>
                <a:gd name="connsiteX19" fmla="*/ 9755 w 142171"/>
                <a:gd name="connsiteY19" fmla="*/ 37928 h 164845"/>
                <a:gd name="connsiteX20" fmla="*/ 38 w 142171"/>
                <a:gd name="connsiteY20" fmla="*/ 82388 h 164845"/>
                <a:gd name="connsiteX21" fmla="*/ 9687 w 142171"/>
                <a:gd name="connsiteY21" fmla="*/ 126678 h 164845"/>
                <a:gd name="connsiteX22" fmla="*/ 35870 w 142171"/>
                <a:gd name="connsiteY22" fmla="*/ 155023 h 164845"/>
                <a:gd name="connsiteX23" fmla="*/ 73747 w 142171"/>
                <a:gd name="connsiteY23" fmla="*/ 164835 h 164845"/>
                <a:gd name="connsiteX24" fmla="*/ 100203 w 142171"/>
                <a:gd name="connsiteY24" fmla="*/ 160474 h 164845"/>
                <a:gd name="connsiteX25" fmla="*/ 135080 w 142171"/>
                <a:gd name="connsiteY25" fmla="*/ 130596 h 164845"/>
                <a:gd name="connsiteX26" fmla="*/ 141899 w 142171"/>
                <a:gd name="connsiteY26" fmla="*/ 109132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2171" h="164845">
                  <a:moveTo>
                    <a:pt x="111590" y="109064"/>
                  </a:moveTo>
                  <a:cubicBezTo>
                    <a:pt x="110850" y="113408"/>
                    <a:pt x="109289" y="117571"/>
                    <a:pt x="106988" y="121329"/>
                  </a:cubicBezTo>
                  <a:cubicBezTo>
                    <a:pt x="104796" y="124836"/>
                    <a:pt x="101976" y="127908"/>
                    <a:pt x="98669" y="130391"/>
                  </a:cubicBezTo>
                  <a:cubicBezTo>
                    <a:pt x="95304" y="132911"/>
                    <a:pt x="91516" y="134814"/>
                    <a:pt x="87487" y="136013"/>
                  </a:cubicBezTo>
                  <a:cubicBezTo>
                    <a:pt x="83160" y="137295"/>
                    <a:pt x="78667" y="137926"/>
                    <a:pt x="74156" y="137886"/>
                  </a:cubicBezTo>
                  <a:cubicBezTo>
                    <a:pt x="57424" y="138382"/>
                    <a:pt x="42150" y="128420"/>
                    <a:pt x="35870" y="112914"/>
                  </a:cubicBezTo>
                  <a:cubicBezTo>
                    <a:pt x="31878" y="103269"/>
                    <a:pt x="29972" y="92889"/>
                    <a:pt x="30279" y="82456"/>
                  </a:cubicBezTo>
                  <a:cubicBezTo>
                    <a:pt x="29992" y="72124"/>
                    <a:pt x="31898" y="61849"/>
                    <a:pt x="35870" y="52305"/>
                  </a:cubicBezTo>
                  <a:cubicBezTo>
                    <a:pt x="39088" y="44628"/>
                    <a:pt x="44478" y="38057"/>
                    <a:pt x="51382" y="33397"/>
                  </a:cubicBezTo>
                  <a:cubicBezTo>
                    <a:pt x="58218" y="29041"/>
                    <a:pt x="66189" y="26801"/>
                    <a:pt x="74293" y="26958"/>
                  </a:cubicBezTo>
                  <a:cubicBezTo>
                    <a:pt x="78912" y="26910"/>
                    <a:pt x="83515" y="27576"/>
                    <a:pt x="87930" y="28934"/>
                  </a:cubicBezTo>
                  <a:cubicBezTo>
                    <a:pt x="91990" y="30192"/>
                    <a:pt x="95781" y="32190"/>
                    <a:pt x="99112" y="34828"/>
                  </a:cubicBezTo>
                  <a:cubicBezTo>
                    <a:pt x="105992" y="40237"/>
                    <a:pt x="110503" y="48103"/>
                    <a:pt x="111692" y="56768"/>
                  </a:cubicBezTo>
                  <a:lnTo>
                    <a:pt x="142171" y="56768"/>
                  </a:lnTo>
                  <a:cubicBezTo>
                    <a:pt x="141162" y="48342"/>
                    <a:pt x="138571" y="40182"/>
                    <a:pt x="134535" y="32716"/>
                  </a:cubicBezTo>
                  <a:cubicBezTo>
                    <a:pt x="130798" y="25860"/>
                    <a:pt x="125746" y="19806"/>
                    <a:pt x="119670" y="14898"/>
                  </a:cubicBezTo>
                  <a:cubicBezTo>
                    <a:pt x="113499" y="9979"/>
                    <a:pt x="106487" y="6216"/>
                    <a:pt x="98976" y="3791"/>
                  </a:cubicBezTo>
                  <a:cubicBezTo>
                    <a:pt x="90852" y="1215"/>
                    <a:pt x="82373" y="-61"/>
                    <a:pt x="73850" y="10"/>
                  </a:cubicBezTo>
                  <a:cubicBezTo>
                    <a:pt x="60642" y="-204"/>
                    <a:pt x="47622" y="3163"/>
                    <a:pt x="36177" y="9753"/>
                  </a:cubicBezTo>
                  <a:cubicBezTo>
                    <a:pt x="24868" y="16442"/>
                    <a:pt x="15701" y="26216"/>
                    <a:pt x="9755" y="37928"/>
                  </a:cubicBezTo>
                  <a:cubicBezTo>
                    <a:pt x="2936" y="51734"/>
                    <a:pt x="-401" y="66998"/>
                    <a:pt x="38" y="82388"/>
                  </a:cubicBezTo>
                  <a:cubicBezTo>
                    <a:pt x="-388" y="97715"/>
                    <a:pt x="2923" y="112915"/>
                    <a:pt x="9687" y="126678"/>
                  </a:cubicBezTo>
                  <a:cubicBezTo>
                    <a:pt x="15513" y="138440"/>
                    <a:pt x="24602" y="148280"/>
                    <a:pt x="35870" y="155023"/>
                  </a:cubicBezTo>
                  <a:cubicBezTo>
                    <a:pt x="47370" y="161673"/>
                    <a:pt x="60465" y="165065"/>
                    <a:pt x="73747" y="164835"/>
                  </a:cubicBezTo>
                  <a:cubicBezTo>
                    <a:pt x="82755" y="164949"/>
                    <a:pt x="91711" y="163473"/>
                    <a:pt x="100203" y="160474"/>
                  </a:cubicBezTo>
                  <a:cubicBezTo>
                    <a:pt x="115129" y="155171"/>
                    <a:pt x="127556" y="144526"/>
                    <a:pt x="135080" y="130596"/>
                  </a:cubicBezTo>
                  <a:cubicBezTo>
                    <a:pt x="138633" y="123912"/>
                    <a:pt x="140944" y="116640"/>
                    <a:pt x="141899" y="109132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BB7A990-0189-2B84-3405-E3E9CE11B71B}"/>
                </a:ext>
              </a:extLst>
            </p:cNvPr>
            <p:cNvSpPr/>
            <p:nvPr/>
          </p:nvSpPr>
          <p:spPr>
            <a:xfrm>
              <a:off x="11414627" y="6356754"/>
              <a:ext cx="150178" cy="160362"/>
            </a:xfrm>
            <a:custGeom>
              <a:avLst/>
              <a:gdLst>
                <a:gd name="connsiteX0" fmla="*/ 117995 w 150178"/>
                <a:gd name="connsiteY0" fmla="*/ 160362 h 160362"/>
                <a:gd name="connsiteX1" fmla="*/ 150179 w 150178"/>
                <a:gd name="connsiteY1" fmla="*/ 160362 h 160362"/>
                <a:gd name="connsiteX2" fmla="*/ 93857 w 150178"/>
                <a:gd name="connsiteY2" fmla="*/ 0 h 160362"/>
                <a:gd name="connsiteX3" fmla="*/ 56355 w 150178"/>
                <a:gd name="connsiteY3" fmla="*/ 0 h 160362"/>
                <a:gd name="connsiteX4" fmla="*/ 0 w 150178"/>
                <a:gd name="connsiteY4" fmla="*/ 160362 h 160362"/>
                <a:gd name="connsiteX5" fmla="*/ 32184 w 150178"/>
                <a:gd name="connsiteY5" fmla="*/ 160362 h 160362"/>
                <a:gd name="connsiteX6" fmla="*/ 45207 w 150178"/>
                <a:gd name="connsiteY6" fmla="*/ 121456 h 160362"/>
                <a:gd name="connsiteX7" fmla="*/ 105006 w 150178"/>
                <a:gd name="connsiteY7" fmla="*/ 121456 h 160362"/>
                <a:gd name="connsiteX8" fmla="*/ 53219 w 150178"/>
                <a:gd name="connsiteY8" fmla="*/ 97403 h 160362"/>
                <a:gd name="connsiteX9" fmla="*/ 74561 w 150178"/>
                <a:gd name="connsiteY9" fmla="*/ 33762 h 160362"/>
                <a:gd name="connsiteX10" fmla="*/ 75822 w 150178"/>
                <a:gd name="connsiteY10" fmla="*/ 33762 h 160362"/>
                <a:gd name="connsiteX11" fmla="*/ 97062 w 150178"/>
                <a:gd name="connsiteY11" fmla="*/ 9740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178" h="160362">
                  <a:moveTo>
                    <a:pt x="117995" y="160362"/>
                  </a:moveTo>
                  <a:lnTo>
                    <a:pt x="150179" y="160362"/>
                  </a:lnTo>
                  <a:lnTo>
                    <a:pt x="93857" y="0"/>
                  </a:lnTo>
                  <a:lnTo>
                    <a:pt x="56355" y="0"/>
                  </a:lnTo>
                  <a:lnTo>
                    <a:pt x="0" y="160362"/>
                  </a:lnTo>
                  <a:lnTo>
                    <a:pt x="32184" y="160362"/>
                  </a:lnTo>
                  <a:lnTo>
                    <a:pt x="45207" y="121456"/>
                  </a:lnTo>
                  <a:lnTo>
                    <a:pt x="105006" y="121456"/>
                  </a:lnTo>
                  <a:close/>
                  <a:moveTo>
                    <a:pt x="53219" y="97403"/>
                  </a:moveTo>
                  <a:lnTo>
                    <a:pt x="74561" y="33762"/>
                  </a:lnTo>
                  <a:lnTo>
                    <a:pt x="75822" y="33762"/>
                  </a:lnTo>
                  <a:lnTo>
                    <a:pt x="97062" y="9740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14FDF5E-CA3A-EB05-B904-6780A72A62C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479920" y="7200000"/>
            <a:ext cx="3191471" cy="365125"/>
          </a:xfrm>
        </p:spPr>
        <p:txBody>
          <a:bodyPr/>
          <a:lstStyle/>
          <a:p>
            <a:fld id="{B886D149-EB83-4106-B6CB-27D5D5C74B59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F0EF231C-D8B0-8F6B-3615-21B5A02E844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763337" y="72000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01C97B3-D7E5-AB84-B37D-02DD37EA9B1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22800" y="7200000"/>
            <a:ext cx="684139" cy="365125"/>
          </a:xfrm>
        </p:spPr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181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6F114E-8E58-34CA-65E6-F83254AA0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48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DA6DA-E2F0-BB3A-67E1-7B9A5CAB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99" y="622800"/>
            <a:ext cx="5266800" cy="655200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67F4FF-8F9D-79C0-4A76-A79B46A35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599" y="1530000"/>
            <a:ext cx="5266800" cy="435240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085850" indent="-171450">
              <a:buFont typeface="Inter" panose="02000503000000020004" pitchFamily="2" charset="0"/>
              <a:buChar char="–"/>
              <a:defRPr sz="18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sz="1800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CFC226B-2321-A6D5-9C63-98F5FFA4D0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300" y="6019200"/>
            <a:ext cx="10944000" cy="144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5F127-2BDA-B8B3-D657-63B141B439E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479920" y="7200000"/>
            <a:ext cx="3191471" cy="365125"/>
          </a:xfrm>
        </p:spPr>
        <p:txBody>
          <a:bodyPr/>
          <a:lstStyle/>
          <a:p>
            <a:fld id="{B886D149-EB83-4106-B6CB-27D5D5C74B59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C7872-06B5-6912-87DD-440217F0567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763337" y="72000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14F47-614E-E6A4-5654-252DC9D0FF3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22800" y="7200000"/>
            <a:ext cx="684139" cy="365125"/>
          </a:xfrm>
        </p:spPr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770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en-US" dirty="0"/>
              <a:t>&lt;Thank the audience&gt;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800" y="5180400"/>
            <a:ext cx="8208000" cy="743322"/>
          </a:xfrm>
        </p:spPr>
        <p:txBody>
          <a:bodyPr lIns="0" tIns="0" rIns="0" bIns="0" anchor="b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&lt;Presenter name and contact&gt;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16622D8-D973-4EF3-C408-B13DEE77A2A1}"/>
              </a:ext>
            </a:extLst>
          </p:cNvPr>
          <p:cNvSpPr txBox="1"/>
          <p:nvPr userDrawn="1"/>
        </p:nvSpPr>
        <p:spPr>
          <a:xfrm>
            <a:off x="9400902" y="3260035"/>
            <a:ext cx="2163903" cy="247401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GB" spc="0" dirty="0">
                <a:ea typeface="Inter" panose="02000503000000020004" pitchFamily="2" charset="0"/>
                <a:cs typeface="Inter" panose="02000503000000020004" pitchFamily="2" charset="0"/>
                <a:hlinkClick r:id="rId2"/>
              </a:rPr>
              <a:t>https://cyber.ee/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>
                <a:ea typeface="Inter" panose="02000503000000020004" pitchFamily="2" charset="0"/>
                <a:cs typeface="Inter" panose="02000503000000020004" pitchFamily="2" charset="0"/>
                <a:hlinkClick r:id="rId3"/>
              </a:rPr>
              <a:t>info@cyber.ee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4"/>
              </a:rPr>
              <a:t>cybernetica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5"/>
              </a:rPr>
              <a:t>CyberneticaAS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6"/>
              </a:rPr>
              <a:t>cybernetica_ee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7"/>
              </a:rPr>
              <a:t>Cybernetica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94D3DA6-B95F-2321-3DE4-EBB222DA725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40804" y="3836329"/>
            <a:ext cx="280800" cy="280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4F319F8-551E-E0B3-77E0-855F737508E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40804" y="3429000"/>
            <a:ext cx="280800" cy="2808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6F5E194-DDB2-DAB1-0DC9-7A5581BDE4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0804" y="4621202"/>
            <a:ext cx="280800" cy="2808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8A32F65-D1D6-C1B9-BA81-8ABA776CAC0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40804" y="5052365"/>
            <a:ext cx="280800" cy="2808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A73B2A7-9623-DB96-AB9E-7CC1C82EC8C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40804" y="5453250"/>
            <a:ext cx="280800" cy="2808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9374375-74BB-500B-AB63-22A4BC44E49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940804" y="4225038"/>
            <a:ext cx="280800" cy="2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601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3200"/>
            </a:lvl1pPr>
          </a:lstStyle>
          <a:p>
            <a:r>
              <a:rPr lang="en-US" dirty="0"/>
              <a:t>“&lt;Quote text&gt;”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57889" y="4730400"/>
            <a:ext cx="6306261" cy="1076400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&lt;Quote author&gt;</a:t>
            </a:r>
            <a:br>
              <a:rPr lang="en-US" dirty="0"/>
            </a:br>
            <a:r>
              <a:rPr lang="en-US" dirty="0"/>
              <a:t>&lt;</a:t>
            </a:r>
            <a:r>
              <a:rPr lang="en-US" dirty="0" err="1"/>
              <a:t>Proffession</a:t>
            </a:r>
            <a:r>
              <a:rPr lang="en-US" dirty="0"/>
              <a:t>&gt;</a:t>
            </a:r>
            <a:br>
              <a:rPr lang="en-US" dirty="0"/>
            </a:br>
            <a:r>
              <a:rPr lang="en-US" dirty="0"/>
              <a:t>&lt;Company&gt;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40">
            <a:extLst>
              <a:ext uri="{FF2B5EF4-FFF2-40B4-BE49-F238E27FC236}">
                <a16:creationId xmlns:a16="http://schemas.microsoft.com/office/drawing/2014/main" id="{00514570-0A6F-C2D1-CA22-D60D92F26B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3887" y="4643022"/>
            <a:ext cx="1236142" cy="1236142"/>
          </a:xfrm>
          <a:custGeom>
            <a:avLst/>
            <a:gdLst>
              <a:gd name="connsiteX0" fmla="*/ 618071 w 1236142"/>
              <a:gd name="connsiteY0" fmla="*/ 0 h 1236142"/>
              <a:gd name="connsiteX1" fmla="*/ 1236142 w 1236142"/>
              <a:gd name="connsiteY1" fmla="*/ 618071 h 1236142"/>
              <a:gd name="connsiteX2" fmla="*/ 618071 w 1236142"/>
              <a:gd name="connsiteY2" fmla="*/ 1236142 h 1236142"/>
              <a:gd name="connsiteX3" fmla="*/ 0 w 1236142"/>
              <a:gd name="connsiteY3" fmla="*/ 618071 h 1236142"/>
              <a:gd name="connsiteX4" fmla="*/ 618071 w 1236142"/>
              <a:gd name="connsiteY4" fmla="*/ 0 h 123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142" h="1236142">
                <a:moveTo>
                  <a:pt x="618071" y="0"/>
                </a:moveTo>
                <a:cubicBezTo>
                  <a:pt x="959422" y="0"/>
                  <a:pt x="1236142" y="276720"/>
                  <a:pt x="1236142" y="618071"/>
                </a:cubicBezTo>
                <a:cubicBezTo>
                  <a:pt x="1236142" y="959422"/>
                  <a:pt x="959422" y="1236142"/>
                  <a:pt x="618071" y="1236142"/>
                </a:cubicBezTo>
                <a:cubicBezTo>
                  <a:pt x="276720" y="1236142"/>
                  <a:pt x="0" y="959422"/>
                  <a:pt x="0" y="618071"/>
                </a:cubicBezTo>
                <a:cubicBezTo>
                  <a:pt x="0" y="276720"/>
                  <a:pt x="276720" y="0"/>
                  <a:pt x="61807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1D3D-CCA5-B49B-BDC5-8DB7D804291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3A6F7DC-8BAB-469B-89DC-36538DAFCCD4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AE14B-117C-EA49-F280-E28FC1C3C4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6D0EB7-EE89-1499-4FF3-4E49D9C00D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639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BBDF-2840-38C7-1628-569DCE454F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&lt;Do not use it&gt;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85585-4C63-CAC1-F32E-8B34E259C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1ADF-3128-F50E-9D64-2D1929EA6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2EE73-316C-43B0-BBCD-3AFFC6A5F6D5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39498-D5D3-76F4-4C48-294CE64AC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99E70-AB63-727F-4EBF-A2341E920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74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6DB682-E4DE-141B-B1CF-4A4D918670C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&lt;Do not use it&gt;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4B1E4-160C-6E43-7FC7-640A0E4D7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6C3EC-2195-D855-D4E7-01044C99D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003F-D88B-4D5A-B99E-CFA5DD1692E6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04533-AE18-F242-BD93-56A6E5BC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9142B-51EB-BBFA-2694-962189139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50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65E8-BEB0-AE46-1041-368E2EB8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4DDA8-1E75-548E-006D-F29159A5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29A2-5CFB-4FDA-8360-03E314869530}" type="datetime1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2E127-E7BA-DF72-EAFF-6ECA8C883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EA3AB-E737-C3BA-AE04-17681384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666563-3934-80D4-5711-17075FFABCDD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16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65E8-BEB0-AE46-1041-368E2EB8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4DDA8-1E75-548E-006D-F29159A5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40DFA-9DC7-4532-AC72-DB01E8A40CFB}" type="datetime1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2E127-E7BA-DF72-EAFF-6ECA8C883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EA3AB-E737-C3BA-AE04-17681384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666563-3934-80D4-5711-17075FFABCDD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51A2C059-FCB0-1913-F6A1-CE67F72AF784}"/>
              </a:ext>
            </a:extLst>
          </p:cNvPr>
          <p:cNvSpPr/>
          <p:nvPr userDrawn="1"/>
        </p:nvSpPr>
        <p:spPr>
          <a:xfrm>
            <a:off x="623888" y="2648775"/>
            <a:ext cx="4138912" cy="3085275"/>
          </a:xfrm>
          <a:prstGeom prst="roundRect">
            <a:avLst>
              <a:gd name="adj" fmla="val 7113"/>
            </a:avLst>
          </a:prstGeom>
          <a:solidFill>
            <a:srgbClr val="B7F6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b" anchorCtr="0"/>
          <a:lstStyle/>
          <a:p>
            <a:pPr algn="l"/>
            <a:r>
              <a:rPr lang="en-US" sz="2400" b="0" dirty="0">
                <a:solidFill>
                  <a:schemeClr val="tx1"/>
                </a:solidFill>
              </a:rPr>
              <a:t>&lt;clone boxes;</a:t>
            </a:r>
          </a:p>
          <a:p>
            <a:pPr algn="l"/>
            <a:r>
              <a:rPr lang="en-US" sz="2400" b="0" dirty="0">
                <a:solidFill>
                  <a:schemeClr val="tx1"/>
                </a:solidFill>
              </a:rPr>
              <a:t>set width to 31/# - 0,6;</a:t>
            </a:r>
          </a:p>
          <a:p>
            <a:pPr algn="l"/>
            <a:r>
              <a:rPr lang="en-US" sz="2400" b="0" dirty="0">
                <a:solidFill>
                  <a:schemeClr val="tx1"/>
                </a:solidFill>
              </a:rPr>
              <a:t>distribute horizontally&gt;</a:t>
            </a:r>
            <a:endParaRPr lang="en-EE" sz="2400" b="0" dirty="0">
              <a:solidFill>
                <a:schemeClr val="tx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FB36C9-9F63-50E0-E841-8D22CFCA7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07180" y="2869888"/>
            <a:ext cx="306178" cy="30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02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67CA3-6635-0BEF-8CE4-120FC95C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B5DF-A87A-4247-B1F9-54E20A744F43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E2FC6-4599-3709-776A-485A8CA96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AEC6E-C663-A1D9-895C-2A9467B7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03EEF6-65F2-8211-71F4-E82E72B09E26}"/>
              </a:ext>
            </a:extLst>
          </p:cNvPr>
          <p:cNvSpPr/>
          <p:nvPr userDrawn="1"/>
        </p:nvSpPr>
        <p:spPr>
          <a:xfrm>
            <a:off x="178905" y="5874026"/>
            <a:ext cx="11882230" cy="26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6A820D-1F92-D637-2160-ED7803AEAFD4}"/>
              </a:ext>
            </a:extLst>
          </p:cNvPr>
          <p:cNvSpPr/>
          <p:nvPr userDrawn="1"/>
        </p:nvSpPr>
        <p:spPr>
          <a:xfrm>
            <a:off x="9531626" y="6192078"/>
            <a:ext cx="2360544" cy="477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87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94E4727-99B4-E8E9-41E5-65773E44A1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8400" y="0"/>
            <a:ext cx="60948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27FC05-2BBA-AD87-9A2E-0933BDF2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4000"/>
            <a:ext cx="5267300" cy="655200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DE821-5F1B-C622-F9E2-B82763F3B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800" y="1530000"/>
            <a:ext cx="5267300" cy="4352400"/>
          </a:xfrm>
        </p:spPr>
        <p:txBody>
          <a:bodyPr lIns="0" tIns="0" rIns="0" bIns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200150" indent="-285750">
              <a:buFont typeface="Inter" panose="02000503000000020004" pitchFamily="2" charset="0"/>
              <a:buChar char="–"/>
              <a:defRPr sz="18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C20F2C-0453-1668-F7AC-3E7D3B50C3D3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F08D5FA-1048-3AEE-5744-505EE99A2E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01225" y="6327932"/>
            <a:ext cx="1763581" cy="21804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69BBE47-B90C-74AD-99BD-6BB24879EC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300" y="6019200"/>
            <a:ext cx="10944000" cy="14400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D26211-C91B-1E7A-C97E-1D8153D78AC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479420" y="7200000"/>
            <a:ext cx="3191471" cy="365125"/>
          </a:xfrm>
        </p:spPr>
        <p:txBody>
          <a:bodyPr/>
          <a:lstStyle/>
          <a:p>
            <a:fld id="{779D1B11-07AA-4793-A01A-C75E672310D5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15251-73C3-A0D6-13E5-2F0775B667A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762837" y="72000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E201C-320D-2D3E-A622-18C2505A52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22300" y="7200000"/>
            <a:ext cx="684139" cy="365125"/>
          </a:xfrm>
        </p:spPr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0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FDE34-A637-204C-5BEB-AFF2686E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3738"/>
            <a:ext cx="10944000" cy="6685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191BD-8B8B-2A83-BF94-5C0839FF3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800" y="1530589"/>
            <a:ext cx="10944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090A1-198A-EF6E-2076-1D3CF7AB7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9920" y="6253200"/>
            <a:ext cx="319147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79D1B11-07AA-4793-A01A-C75E672310D5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3354C-2487-AA6E-A5D0-2BFA74E65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2800" y="6251985"/>
            <a:ext cx="6841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D4D942-5F5B-55D7-B51F-2A576EFF774D}"/>
              </a:ext>
            </a:extLst>
          </p:cNvPr>
          <p:cNvCxnSpPr>
            <a:cxnSpLocks/>
          </p:cNvCxnSpPr>
          <p:nvPr userDrawn="1"/>
        </p:nvCxnSpPr>
        <p:spPr>
          <a:xfrm>
            <a:off x="623888" y="6024277"/>
            <a:ext cx="109442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3C7030E-4E61-C0CA-26A3-CB052FF83733}"/>
              </a:ext>
            </a:extLst>
          </p:cNvPr>
          <p:cNvGrpSpPr/>
          <p:nvPr userDrawn="1"/>
        </p:nvGrpSpPr>
        <p:grpSpPr>
          <a:xfrm>
            <a:off x="9802207" y="6327932"/>
            <a:ext cx="1762598" cy="218040"/>
            <a:chOff x="9802207" y="6327932"/>
            <a:chExt cx="1762598" cy="21804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02BF8B8-6132-04C4-694B-CE7CB4167B8B}"/>
                </a:ext>
              </a:extLst>
            </p:cNvPr>
            <p:cNvSpPr/>
            <p:nvPr/>
          </p:nvSpPr>
          <p:spPr>
            <a:xfrm>
              <a:off x="9863574" y="6433545"/>
              <a:ext cx="156826" cy="112427"/>
            </a:xfrm>
            <a:custGeom>
              <a:avLst/>
              <a:gdLst>
                <a:gd name="connsiteX0" fmla="*/ 122734 w 156826"/>
                <a:gd name="connsiteY0" fmla="*/ 78358 h 112427"/>
                <a:gd name="connsiteX1" fmla="*/ 34093 w 156826"/>
                <a:gd name="connsiteY1" fmla="*/ 78358 h 112427"/>
                <a:gd name="connsiteX2" fmla="*/ 34093 w 156826"/>
                <a:gd name="connsiteY2" fmla="*/ 68138 h 112427"/>
                <a:gd name="connsiteX3" fmla="*/ 0 w 156826"/>
                <a:gd name="connsiteY3" fmla="*/ 68138 h 112427"/>
                <a:gd name="connsiteX4" fmla="*/ 0 w 156826"/>
                <a:gd name="connsiteY4" fmla="*/ 78358 h 112427"/>
                <a:gd name="connsiteX5" fmla="*/ 34093 w 156826"/>
                <a:gd name="connsiteY5" fmla="*/ 112427 h 112427"/>
                <a:gd name="connsiteX6" fmla="*/ 122734 w 156826"/>
                <a:gd name="connsiteY6" fmla="*/ 112427 h 112427"/>
                <a:gd name="connsiteX7" fmla="*/ 156827 w 156826"/>
                <a:gd name="connsiteY7" fmla="*/ 78358 h 112427"/>
                <a:gd name="connsiteX8" fmla="*/ 156827 w 156826"/>
                <a:gd name="connsiteY8" fmla="*/ 0 h 112427"/>
                <a:gd name="connsiteX9" fmla="*/ 122734 w 156826"/>
                <a:gd name="connsiteY9" fmla="*/ 34069 h 11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112427">
                  <a:moveTo>
                    <a:pt x="122734" y="78358"/>
                  </a:moveTo>
                  <a:lnTo>
                    <a:pt x="34093" y="78358"/>
                  </a:lnTo>
                  <a:lnTo>
                    <a:pt x="34093" y="68138"/>
                  </a:lnTo>
                  <a:lnTo>
                    <a:pt x="0" y="68138"/>
                  </a:lnTo>
                  <a:lnTo>
                    <a:pt x="0" y="78358"/>
                  </a:lnTo>
                  <a:cubicBezTo>
                    <a:pt x="0" y="97174"/>
                    <a:pt x="15264" y="112427"/>
                    <a:pt x="34093" y="112427"/>
                  </a:cubicBezTo>
                  <a:lnTo>
                    <a:pt x="122734" y="112427"/>
                  </a:lnTo>
                  <a:cubicBezTo>
                    <a:pt x="141564" y="112427"/>
                    <a:pt x="156827" y="97174"/>
                    <a:pt x="156827" y="78358"/>
                  </a:cubicBezTo>
                  <a:lnTo>
                    <a:pt x="156827" y="0"/>
                  </a:lnTo>
                  <a:lnTo>
                    <a:pt x="122734" y="34069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2D2D8EF-4496-BED8-5689-CBE11F4CD836}"/>
                </a:ext>
              </a:extLst>
            </p:cNvPr>
            <p:cNvSpPr/>
            <p:nvPr/>
          </p:nvSpPr>
          <p:spPr>
            <a:xfrm>
              <a:off x="9802207" y="6327932"/>
              <a:ext cx="156826" cy="115834"/>
            </a:xfrm>
            <a:custGeom>
              <a:avLst/>
              <a:gdLst>
                <a:gd name="connsiteX0" fmla="*/ 122734 w 156826"/>
                <a:gd name="connsiteY0" fmla="*/ 0 h 115834"/>
                <a:gd name="connsiteX1" fmla="*/ 34093 w 156826"/>
                <a:gd name="connsiteY1" fmla="*/ 0 h 115834"/>
                <a:gd name="connsiteX2" fmla="*/ 0 w 156826"/>
                <a:gd name="connsiteY2" fmla="*/ 34069 h 115834"/>
                <a:gd name="connsiteX3" fmla="*/ 0 w 156826"/>
                <a:gd name="connsiteY3" fmla="*/ 115834 h 115834"/>
                <a:gd name="connsiteX4" fmla="*/ 34093 w 156826"/>
                <a:gd name="connsiteY4" fmla="*/ 81765 h 115834"/>
                <a:gd name="connsiteX5" fmla="*/ 34093 w 156826"/>
                <a:gd name="connsiteY5" fmla="*/ 81765 h 115834"/>
                <a:gd name="connsiteX6" fmla="*/ 34093 w 156826"/>
                <a:gd name="connsiteY6" fmla="*/ 34069 h 115834"/>
                <a:gd name="connsiteX7" fmla="*/ 122734 w 156826"/>
                <a:gd name="connsiteY7" fmla="*/ 34069 h 115834"/>
                <a:gd name="connsiteX8" fmla="*/ 122734 w 156826"/>
                <a:gd name="connsiteY8" fmla="*/ 44290 h 115834"/>
                <a:gd name="connsiteX9" fmla="*/ 156827 w 156826"/>
                <a:gd name="connsiteY9" fmla="*/ 44290 h 115834"/>
                <a:gd name="connsiteX10" fmla="*/ 156827 w 156826"/>
                <a:gd name="connsiteY10" fmla="*/ 34069 h 115834"/>
                <a:gd name="connsiteX11" fmla="*/ 122734 w 156826"/>
                <a:gd name="connsiteY11" fmla="*/ 0 h 115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6826" h="115834">
                  <a:moveTo>
                    <a:pt x="122734" y="0"/>
                  </a:moveTo>
                  <a:lnTo>
                    <a:pt x="34093" y="0"/>
                  </a:lnTo>
                  <a:cubicBezTo>
                    <a:pt x="15264" y="0"/>
                    <a:pt x="0" y="15253"/>
                    <a:pt x="0" y="34069"/>
                  </a:cubicBezTo>
                  <a:lnTo>
                    <a:pt x="0" y="115834"/>
                  </a:lnTo>
                  <a:lnTo>
                    <a:pt x="34093" y="81765"/>
                  </a:lnTo>
                  <a:lnTo>
                    <a:pt x="34093" y="81765"/>
                  </a:lnTo>
                  <a:lnTo>
                    <a:pt x="34093" y="34069"/>
                  </a:lnTo>
                  <a:lnTo>
                    <a:pt x="122734" y="34069"/>
                  </a:lnTo>
                  <a:lnTo>
                    <a:pt x="122734" y="44290"/>
                  </a:lnTo>
                  <a:lnTo>
                    <a:pt x="156827" y="44290"/>
                  </a:lnTo>
                  <a:lnTo>
                    <a:pt x="156827" y="34069"/>
                  </a:lnTo>
                  <a:cubicBezTo>
                    <a:pt x="156827" y="15253"/>
                    <a:pt x="141563" y="0"/>
                    <a:pt x="122734" y="0"/>
                  </a:cubicBezTo>
                  <a:close/>
                </a:path>
              </a:pathLst>
            </a:custGeom>
            <a:solidFill>
              <a:schemeClr val="accent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B4433CD-608F-BAC5-AF10-69BB8DAA3953}"/>
                </a:ext>
              </a:extLst>
            </p:cNvPr>
            <p:cNvSpPr/>
            <p:nvPr/>
          </p:nvSpPr>
          <p:spPr>
            <a:xfrm>
              <a:off x="9802207" y="6433545"/>
              <a:ext cx="156826" cy="68137"/>
            </a:xfrm>
            <a:custGeom>
              <a:avLst/>
              <a:gdLst>
                <a:gd name="connsiteX0" fmla="*/ 122734 w 156826"/>
                <a:gd name="connsiteY0" fmla="*/ 6814 h 68137"/>
                <a:gd name="connsiteX1" fmla="*/ 122734 w 156826"/>
                <a:gd name="connsiteY1" fmla="*/ 17034 h 68137"/>
                <a:gd name="connsiteX2" fmla="*/ 34093 w 156826"/>
                <a:gd name="connsiteY2" fmla="*/ 17034 h 68137"/>
                <a:gd name="connsiteX3" fmla="*/ 34093 w 156826"/>
                <a:gd name="connsiteY3" fmla="*/ 0 h 68137"/>
                <a:gd name="connsiteX4" fmla="*/ 0 w 156826"/>
                <a:gd name="connsiteY4" fmla="*/ 34069 h 68137"/>
                <a:gd name="connsiteX5" fmla="*/ 34093 w 156826"/>
                <a:gd name="connsiteY5" fmla="*/ 68138 h 68137"/>
                <a:gd name="connsiteX6" fmla="*/ 34093 w 156826"/>
                <a:gd name="connsiteY6" fmla="*/ 51103 h 68137"/>
                <a:gd name="connsiteX7" fmla="*/ 122734 w 156826"/>
                <a:gd name="connsiteY7" fmla="*/ 51103 h 68137"/>
                <a:gd name="connsiteX8" fmla="*/ 156827 w 156826"/>
                <a:gd name="connsiteY8" fmla="*/ 17034 h 68137"/>
                <a:gd name="connsiteX9" fmla="*/ 156827 w 156826"/>
                <a:gd name="connsiteY9" fmla="*/ 6814 h 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68137">
                  <a:moveTo>
                    <a:pt x="122734" y="6814"/>
                  </a:moveTo>
                  <a:lnTo>
                    <a:pt x="122734" y="17034"/>
                  </a:lnTo>
                  <a:lnTo>
                    <a:pt x="34093" y="17034"/>
                  </a:lnTo>
                  <a:lnTo>
                    <a:pt x="34093" y="0"/>
                  </a:lnTo>
                  <a:lnTo>
                    <a:pt x="0" y="34069"/>
                  </a:lnTo>
                  <a:lnTo>
                    <a:pt x="34093" y="68138"/>
                  </a:lnTo>
                  <a:lnTo>
                    <a:pt x="34093" y="51103"/>
                  </a:lnTo>
                  <a:lnTo>
                    <a:pt x="122734" y="51103"/>
                  </a:lnTo>
                  <a:cubicBezTo>
                    <a:pt x="141563" y="51103"/>
                    <a:pt x="156827" y="35850"/>
                    <a:pt x="156827" y="17034"/>
                  </a:cubicBezTo>
                  <a:lnTo>
                    <a:pt x="156827" y="6814"/>
                  </a:lnTo>
                  <a:close/>
                </a:path>
              </a:pathLst>
            </a:custGeom>
            <a:solidFill>
              <a:schemeClr val="accent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3ECF5EB-CFBC-E482-7243-6DCF1D42E339}"/>
                </a:ext>
              </a:extLst>
            </p:cNvPr>
            <p:cNvSpPr/>
            <p:nvPr/>
          </p:nvSpPr>
          <p:spPr>
            <a:xfrm>
              <a:off x="9863574" y="6372221"/>
              <a:ext cx="156826" cy="68137"/>
            </a:xfrm>
            <a:custGeom>
              <a:avLst/>
              <a:gdLst>
                <a:gd name="connsiteX0" fmla="*/ 156827 w 156826"/>
                <a:gd name="connsiteY0" fmla="*/ 34069 h 68137"/>
                <a:gd name="connsiteX1" fmla="*/ 122734 w 156826"/>
                <a:gd name="connsiteY1" fmla="*/ 0 h 68137"/>
                <a:gd name="connsiteX2" fmla="*/ 122734 w 156826"/>
                <a:gd name="connsiteY2" fmla="*/ 17034 h 68137"/>
                <a:gd name="connsiteX3" fmla="*/ 34093 w 156826"/>
                <a:gd name="connsiteY3" fmla="*/ 17034 h 68137"/>
                <a:gd name="connsiteX4" fmla="*/ 0 w 156826"/>
                <a:gd name="connsiteY4" fmla="*/ 51103 h 68137"/>
                <a:gd name="connsiteX5" fmla="*/ 0 w 156826"/>
                <a:gd name="connsiteY5" fmla="*/ 61324 h 68137"/>
                <a:gd name="connsiteX6" fmla="*/ 34093 w 156826"/>
                <a:gd name="connsiteY6" fmla="*/ 61324 h 68137"/>
                <a:gd name="connsiteX7" fmla="*/ 34093 w 156826"/>
                <a:gd name="connsiteY7" fmla="*/ 51103 h 68137"/>
                <a:gd name="connsiteX8" fmla="*/ 122734 w 156826"/>
                <a:gd name="connsiteY8" fmla="*/ 51103 h 68137"/>
                <a:gd name="connsiteX9" fmla="*/ 122734 w 156826"/>
                <a:gd name="connsiteY9" fmla="*/ 68138 h 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68137">
                  <a:moveTo>
                    <a:pt x="156827" y="34069"/>
                  </a:moveTo>
                  <a:lnTo>
                    <a:pt x="122734" y="0"/>
                  </a:lnTo>
                  <a:lnTo>
                    <a:pt x="122734" y="17034"/>
                  </a:lnTo>
                  <a:lnTo>
                    <a:pt x="34093" y="17034"/>
                  </a:lnTo>
                  <a:cubicBezTo>
                    <a:pt x="15264" y="17034"/>
                    <a:pt x="0" y="32288"/>
                    <a:pt x="0" y="51103"/>
                  </a:cubicBezTo>
                  <a:lnTo>
                    <a:pt x="0" y="61324"/>
                  </a:lnTo>
                  <a:lnTo>
                    <a:pt x="34093" y="61324"/>
                  </a:lnTo>
                  <a:lnTo>
                    <a:pt x="34093" y="51103"/>
                  </a:lnTo>
                  <a:lnTo>
                    <a:pt x="122734" y="51103"/>
                  </a:lnTo>
                  <a:lnTo>
                    <a:pt x="122734" y="68138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612A631-DA95-9272-959D-362D3615D2C1}"/>
                </a:ext>
              </a:extLst>
            </p:cNvPr>
            <p:cNvSpPr/>
            <p:nvPr/>
          </p:nvSpPr>
          <p:spPr>
            <a:xfrm>
              <a:off x="10107879" y="6354496"/>
              <a:ext cx="142171" cy="164709"/>
            </a:xfrm>
            <a:custGeom>
              <a:avLst/>
              <a:gdLst>
                <a:gd name="connsiteX0" fmla="*/ 51348 w 142171"/>
                <a:gd name="connsiteY0" fmla="*/ 33397 h 164709"/>
                <a:gd name="connsiteX1" fmla="*/ 74259 w 142171"/>
                <a:gd name="connsiteY1" fmla="*/ 26958 h 164709"/>
                <a:gd name="connsiteX2" fmla="*/ 87896 w 142171"/>
                <a:gd name="connsiteY2" fmla="*/ 28934 h 164709"/>
                <a:gd name="connsiteX3" fmla="*/ 99112 w 142171"/>
                <a:gd name="connsiteY3" fmla="*/ 34828 h 164709"/>
                <a:gd name="connsiteX4" fmla="*/ 107294 w 142171"/>
                <a:gd name="connsiteY4" fmla="*/ 44162 h 164709"/>
                <a:gd name="connsiteX5" fmla="*/ 111692 w 142171"/>
                <a:gd name="connsiteY5" fmla="*/ 56768 h 164709"/>
                <a:gd name="connsiteX6" fmla="*/ 142171 w 142171"/>
                <a:gd name="connsiteY6" fmla="*/ 56768 h 164709"/>
                <a:gd name="connsiteX7" fmla="*/ 134535 w 142171"/>
                <a:gd name="connsiteY7" fmla="*/ 32715 h 164709"/>
                <a:gd name="connsiteX8" fmla="*/ 119636 w 142171"/>
                <a:gd name="connsiteY8" fmla="*/ 14897 h 164709"/>
                <a:gd name="connsiteX9" fmla="*/ 98942 w 142171"/>
                <a:gd name="connsiteY9" fmla="*/ 3791 h 164709"/>
                <a:gd name="connsiteX10" fmla="*/ 73849 w 142171"/>
                <a:gd name="connsiteY10" fmla="*/ 9 h 164709"/>
                <a:gd name="connsiteX11" fmla="*/ 36143 w 142171"/>
                <a:gd name="connsiteY11" fmla="*/ 9753 h 164709"/>
                <a:gd name="connsiteX12" fmla="*/ 9755 w 142171"/>
                <a:gd name="connsiteY12" fmla="*/ 37928 h 164709"/>
                <a:gd name="connsiteX13" fmla="*/ 38 w 142171"/>
                <a:gd name="connsiteY13" fmla="*/ 82388 h 164709"/>
                <a:gd name="connsiteX14" fmla="*/ 9653 w 142171"/>
                <a:gd name="connsiteY14" fmla="*/ 126677 h 164709"/>
                <a:gd name="connsiteX15" fmla="*/ 35972 w 142171"/>
                <a:gd name="connsiteY15" fmla="*/ 154886 h 164709"/>
                <a:gd name="connsiteX16" fmla="*/ 73849 w 142171"/>
                <a:gd name="connsiteY16" fmla="*/ 164698 h 164709"/>
                <a:gd name="connsiteX17" fmla="*/ 100271 w 142171"/>
                <a:gd name="connsiteY17" fmla="*/ 160337 h 164709"/>
                <a:gd name="connsiteX18" fmla="*/ 120932 w 142171"/>
                <a:gd name="connsiteY18" fmla="*/ 148277 h 164709"/>
                <a:gd name="connsiteX19" fmla="*/ 135148 w 142171"/>
                <a:gd name="connsiteY19" fmla="*/ 130459 h 164709"/>
                <a:gd name="connsiteX20" fmla="*/ 142171 w 142171"/>
                <a:gd name="connsiteY20" fmla="*/ 108996 h 164709"/>
                <a:gd name="connsiteX21" fmla="*/ 111692 w 142171"/>
                <a:gd name="connsiteY21" fmla="*/ 108996 h 164709"/>
                <a:gd name="connsiteX22" fmla="*/ 107056 w 142171"/>
                <a:gd name="connsiteY22" fmla="*/ 121260 h 164709"/>
                <a:gd name="connsiteX23" fmla="*/ 98771 w 142171"/>
                <a:gd name="connsiteY23" fmla="*/ 130323 h 164709"/>
                <a:gd name="connsiteX24" fmla="*/ 87589 w 142171"/>
                <a:gd name="connsiteY24" fmla="*/ 135944 h 164709"/>
                <a:gd name="connsiteX25" fmla="*/ 74224 w 142171"/>
                <a:gd name="connsiteY25" fmla="*/ 137818 h 164709"/>
                <a:gd name="connsiteX26" fmla="*/ 36040 w 142171"/>
                <a:gd name="connsiteY26" fmla="*/ 112845 h 164709"/>
                <a:gd name="connsiteX27" fmla="*/ 30449 w 142171"/>
                <a:gd name="connsiteY27" fmla="*/ 82388 h 164709"/>
                <a:gd name="connsiteX28" fmla="*/ 36006 w 142171"/>
                <a:gd name="connsiteY28" fmla="*/ 52237 h 164709"/>
                <a:gd name="connsiteX29" fmla="*/ 51348 w 142171"/>
                <a:gd name="connsiteY29" fmla="*/ 33397 h 16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2171" h="164709">
                  <a:moveTo>
                    <a:pt x="51348" y="33397"/>
                  </a:moveTo>
                  <a:cubicBezTo>
                    <a:pt x="58177" y="29029"/>
                    <a:pt x="66151" y="26788"/>
                    <a:pt x="74259" y="26958"/>
                  </a:cubicBezTo>
                  <a:cubicBezTo>
                    <a:pt x="78878" y="26902"/>
                    <a:pt x="83481" y="27569"/>
                    <a:pt x="87896" y="28934"/>
                  </a:cubicBezTo>
                  <a:cubicBezTo>
                    <a:pt x="91966" y="30191"/>
                    <a:pt x="95768" y="32189"/>
                    <a:pt x="99112" y="34828"/>
                  </a:cubicBezTo>
                  <a:cubicBezTo>
                    <a:pt x="102395" y="37406"/>
                    <a:pt x="105170" y="40571"/>
                    <a:pt x="107294" y="44162"/>
                  </a:cubicBezTo>
                  <a:cubicBezTo>
                    <a:pt x="109572" y="48037"/>
                    <a:pt x="111065" y="52319"/>
                    <a:pt x="111692" y="56768"/>
                  </a:cubicBezTo>
                  <a:lnTo>
                    <a:pt x="142171" y="56768"/>
                  </a:lnTo>
                  <a:cubicBezTo>
                    <a:pt x="141162" y="48342"/>
                    <a:pt x="138571" y="40181"/>
                    <a:pt x="134535" y="32715"/>
                  </a:cubicBezTo>
                  <a:cubicBezTo>
                    <a:pt x="130795" y="25851"/>
                    <a:pt x="125732" y="19795"/>
                    <a:pt x="119636" y="14897"/>
                  </a:cubicBezTo>
                  <a:cubicBezTo>
                    <a:pt x="113472" y="9966"/>
                    <a:pt x="106459" y="6202"/>
                    <a:pt x="98942" y="3791"/>
                  </a:cubicBezTo>
                  <a:cubicBezTo>
                    <a:pt x="90831" y="1215"/>
                    <a:pt x="82362" y="-62"/>
                    <a:pt x="73849" y="9"/>
                  </a:cubicBezTo>
                  <a:cubicBezTo>
                    <a:pt x="60632" y="-200"/>
                    <a:pt x="47601" y="3167"/>
                    <a:pt x="36143" y="9753"/>
                  </a:cubicBezTo>
                  <a:cubicBezTo>
                    <a:pt x="24851" y="16454"/>
                    <a:pt x="15701" y="26226"/>
                    <a:pt x="9755" y="37928"/>
                  </a:cubicBezTo>
                  <a:cubicBezTo>
                    <a:pt x="2936" y="51734"/>
                    <a:pt x="-401" y="66998"/>
                    <a:pt x="38" y="82388"/>
                  </a:cubicBezTo>
                  <a:cubicBezTo>
                    <a:pt x="-381" y="97710"/>
                    <a:pt x="2916" y="112906"/>
                    <a:pt x="9653" y="126677"/>
                  </a:cubicBezTo>
                  <a:cubicBezTo>
                    <a:pt x="15551" y="138399"/>
                    <a:pt x="24684" y="148188"/>
                    <a:pt x="35972" y="154886"/>
                  </a:cubicBezTo>
                  <a:cubicBezTo>
                    <a:pt x="47472" y="161536"/>
                    <a:pt x="60567" y="164928"/>
                    <a:pt x="73849" y="164698"/>
                  </a:cubicBezTo>
                  <a:cubicBezTo>
                    <a:pt x="82847" y="164813"/>
                    <a:pt x="91789" y="163336"/>
                    <a:pt x="100271" y="160337"/>
                  </a:cubicBezTo>
                  <a:cubicBezTo>
                    <a:pt x="107854" y="157644"/>
                    <a:pt x="114860" y="153553"/>
                    <a:pt x="120932" y="148277"/>
                  </a:cubicBezTo>
                  <a:cubicBezTo>
                    <a:pt x="126710" y="143245"/>
                    <a:pt x="131528" y="137208"/>
                    <a:pt x="135148" y="130459"/>
                  </a:cubicBezTo>
                  <a:cubicBezTo>
                    <a:pt x="138772" y="123789"/>
                    <a:pt x="141152" y="116516"/>
                    <a:pt x="142171" y="108996"/>
                  </a:cubicBezTo>
                  <a:lnTo>
                    <a:pt x="111692" y="108996"/>
                  </a:lnTo>
                  <a:cubicBezTo>
                    <a:pt x="110942" y="113341"/>
                    <a:pt x="109367" y="117504"/>
                    <a:pt x="107056" y="121260"/>
                  </a:cubicBezTo>
                  <a:cubicBezTo>
                    <a:pt x="104877" y="124765"/>
                    <a:pt x="102068" y="127838"/>
                    <a:pt x="98771" y="130323"/>
                  </a:cubicBezTo>
                  <a:cubicBezTo>
                    <a:pt x="95406" y="132842"/>
                    <a:pt x="91619" y="134746"/>
                    <a:pt x="87589" y="135944"/>
                  </a:cubicBezTo>
                  <a:cubicBezTo>
                    <a:pt x="83252" y="137226"/>
                    <a:pt x="78749" y="137857"/>
                    <a:pt x="74224" y="137818"/>
                  </a:cubicBezTo>
                  <a:cubicBezTo>
                    <a:pt x="57529" y="138270"/>
                    <a:pt x="42307" y="128315"/>
                    <a:pt x="36040" y="112845"/>
                  </a:cubicBezTo>
                  <a:cubicBezTo>
                    <a:pt x="32035" y="103205"/>
                    <a:pt x="30125" y="92822"/>
                    <a:pt x="30449" y="82388"/>
                  </a:cubicBezTo>
                  <a:cubicBezTo>
                    <a:pt x="30153" y="72058"/>
                    <a:pt x="32045" y="61783"/>
                    <a:pt x="36006" y="52237"/>
                  </a:cubicBezTo>
                  <a:cubicBezTo>
                    <a:pt x="39177" y="44600"/>
                    <a:pt x="44509" y="38052"/>
                    <a:pt x="51348" y="33397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F2608A-317C-7796-3B94-F5B2B3F5A71A}"/>
                </a:ext>
              </a:extLst>
            </p:cNvPr>
            <p:cNvSpPr/>
            <p:nvPr/>
          </p:nvSpPr>
          <p:spPr>
            <a:xfrm>
              <a:off x="10246743" y="6356754"/>
              <a:ext cx="146837" cy="160362"/>
            </a:xfrm>
            <a:custGeom>
              <a:avLst/>
              <a:gdLst>
                <a:gd name="connsiteX0" fmla="*/ 74220 w 146837"/>
                <a:gd name="connsiteY0" fmla="*/ 70557 h 160362"/>
                <a:gd name="connsiteX1" fmla="*/ 72652 w 146837"/>
                <a:gd name="connsiteY1" fmla="*/ 70557 h 160362"/>
                <a:gd name="connsiteX2" fmla="*/ 34025 w 146837"/>
                <a:gd name="connsiteY2" fmla="*/ 0 h 160362"/>
                <a:gd name="connsiteX3" fmla="*/ 0 w 146837"/>
                <a:gd name="connsiteY3" fmla="*/ 0 h 160362"/>
                <a:gd name="connsiteX4" fmla="*/ 58469 w 146837"/>
                <a:gd name="connsiteY4" fmla="*/ 101253 h 160362"/>
                <a:gd name="connsiteX5" fmla="*/ 58469 w 146837"/>
                <a:gd name="connsiteY5" fmla="*/ 160362 h 160362"/>
                <a:gd name="connsiteX6" fmla="*/ 88471 w 146837"/>
                <a:gd name="connsiteY6" fmla="*/ 160362 h 160362"/>
                <a:gd name="connsiteX7" fmla="*/ 88471 w 146837"/>
                <a:gd name="connsiteY7" fmla="*/ 101253 h 160362"/>
                <a:gd name="connsiteX8" fmla="*/ 146838 w 146837"/>
                <a:gd name="connsiteY8" fmla="*/ 0 h 160362"/>
                <a:gd name="connsiteX9" fmla="*/ 112915 w 146837"/>
                <a:gd name="connsiteY9" fmla="*/ 0 h 160362"/>
                <a:gd name="connsiteX10" fmla="*/ 74220 w 146837"/>
                <a:gd name="connsiteY10" fmla="*/ 70557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837" h="160362">
                  <a:moveTo>
                    <a:pt x="74220" y="70557"/>
                  </a:moveTo>
                  <a:lnTo>
                    <a:pt x="72652" y="70557"/>
                  </a:lnTo>
                  <a:lnTo>
                    <a:pt x="34025" y="0"/>
                  </a:lnTo>
                  <a:lnTo>
                    <a:pt x="0" y="0"/>
                  </a:lnTo>
                  <a:lnTo>
                    <a:pt x="58469" y="101253"/>
                  </a:lnTo>
                  <a:lnTo>
                    <a:pt x="58469" y="160362"/>
                  </a:lnTo>
                  <a:lnTo>
                    <a:pt x="88471" y="160362"/>
                  </a:lnTo>
                  <a:lnTo>
                    <a:pt x="88471" y="101253"/>
                  </a:lnTo>
                  <a:lnTo>
                    <a:pt x="146838" y="0"/>
                  </a:lnTo>
                  <a:lnTo>
                    <a:pt x="112915" y="0"/>
                  </a:lnTo>
                  <a:lnTo>
                    <a:pt x="74220" y="70557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2927139-3E6E-0859-FEE8-4025D00AF006}"/>
                </a:ext>
              </a:extLst>
            </p:cNvPr>
            <p:cNvSpPr/>
            <p:nvPr/>
          </p:nvSpPr>
          <p:spPr>
            <a:xfrm>
              <a:off x="10407320" y="6356718"/>
              <a:ext cx="120738" cy="160438"/>
            </a:xfrm>
            <a:custGeom>
              <a:avLst/>
              <a:gdLst>
                <a:gd name="connsiteX0" fmla="*/ 102722 w 120738"/>
                <a:gd name="connsiteY0" fmla="*/ 82483 h 160438"/>
                <a:gd name="connsiteX1" fmla="*/ 86357 w 120738"/>
                <a:gd name="connsiteY1" fmla="*/ 77339 h 160438"/>
                <a:gd name="connsiteX2" fmla="*/ 86357 w 120738"/>
                <a:gd name="connsiteY2" fmla="*/ 75772 h 160438"/>
                <a:gd name="connsiteX3" fmla="*/ 100676 w 120738"/>
                <a:gd name="connsiteY3" fmla="*/ 69537 h 160438"/>
                <a:gd name="connsiteX4" fmla="*/ 110904 w 120738"/>
                <a:gd name="connsiteY4" fmla="*/ 58192 h 160438"/>
                <a:gd name="connsiteX5" fmla="*/ 114654 w 120738"/>
                <a:gd name="connsiteY5" fmla="*/ 41532 h 160438"/>
                <a:gd name="connsiteX6" fmla="*/ 91471 w 120738"/>
                <a:gd name="connsiteY6" fmla="*/ 5453 h 160438"/>
                <a:gd name="connsiteX7" fmla="*/ 62424 w 120738"/>
                <a:gd name="connsiteY7" fmla="*/ 36 h 160438"/>
                <a:gd name="connsiteX8" fmla="*/ 0 w 120738"/>
                <a:gd name="connsiteY8" fmla="*/ 36 h 160438"/>
                <a:gd name="connsiteX9" fmla="*/ 0 w 120738"/>
                <a:gd name="connsiteY9" fmla="*/ 160399 h 160438"/>
                <a:gd name="connsiteX10" fmla="*/ 65901 w 120738"/>
                <a:gd name="connsiteY10" fmla="*/ 160399 h 160438"/>
                <a:gd name="connsiteX11" fmla="*/ 96380 w 120738"/>
                <a:gd name="connsiteY11" fmla="*/ 154641 h 160438"/>
                <a:gd name="connsiteX12" fmla="*/ 120723 w 120738"/>
                <a:gd name="connsiteY12" fmla="*/ 116552 h 160438"/>
                <a:gd name="connsiteX13" fmla="*/ 115643 w 120738"/>
                <a:gd name="connsiteY13" fmla="*/ 95906 h 160438"/>
                <a:gd name="connsiteX14" fmla="*/ 102722 w 120738"/>
                <a:gd name="connsiteY14" fmla="*/ 82483 h 160438"/>
                <a:gd name="connsiteX15" fmla="*/ 30172 w 120738"/>
                <a:gd name="connsiteY15" fmla="*/ 24805 h 160438"/>
                <a:gd name="connsiteX16" fmla="*/ 58776 w 120738"/>
                <a:gd name="connsiteY16" fmla="*/ 24805 h 160438"/>
                <a:gd name="connsiteX17" fmla="*/ 77766 w 120738"/>
                <a:gd name="connsiteY17" fmla="*/ 30664 h 160438"/>
                <a:gd name="connsiteX18" fmla="*/ 84243 w 120738"/>
                <a:gd name="connsiteY18" fmla="*/ 45689 h 160438"/>
                <a:gd name="connsiteX19" fmla="*/ 80834 w 120738"/>
                <a:gd name="connsiteY19" fmla="*/ 57613 h 160438"/>
                <a:gd name="connsiteX20" fmla="*/ 71459 w 120738"/>
                <a:gd name="connsiteY20" fmla="*/ 65244 h 160438"/>
                <a:gd name="connsiteX21" fmla="*/ 58128 w 120738"/>
                <a:gd name="connsiteY21" fmla="*/ 67936 h 160438"/>
                <a:gd name="connsiteX22" fmla="*/ 30172 w 120738"/>
                <a:gd name="connsiteY22" fmla="*/ 67936 h 160438"/>
                <a:gd name="connsiteX23" fmla="*/ 82948 w 120738"/>
                <a:gd name="connsiteY23" fmla="*/ 129464 h 160438"/>
                <a:gd name="connsiteX24" fmla="*/ 60549 w 120738"/>
                <a:gd name="connsiteY24" fmla="*/ 135426 h 160438"/>
                <a:gd name="connsiteX25" fmla="*/ 30070 w 120738"/>
                <a:gd name="connsiteY25" fmla="*/ 135426 h 160438"/>
                <a:gd name="connsiteX26" fmla="*/ 30070 w 120738"/>
                <a:gd name="connsiteY26" fmla="*/ 89399 h 160438"/>
                <a:gd name="connsiteX27" fmla="*/ 61333 w 120738"/>
                <a:gd name="connsiteY27" fmla="*/ 89399 h 160438"/>
                <a:gd name="connsiteX28" fmla="*/ 76538 w 120738"/>
                <a:gd name="connsiteY28" fmla="*/ 92602 h 160438"/>
                <a:gd name="connsiteX29" fmla="*/ 86357 w 120738"/>
                <a:gd name="connsiteY29" fmla="*/ 101391 h 160438"/>
                <a:gd name="connsiteX30" fmla="*/ 89766 w 120738"/>
                <a:gd name="connsiteY30" fmla="*/ 114065 h 160438"/>
                <a:gd name="connsiteX31" fmla="*/ 82948 w 120738"/>
                <a:gd name="connsiteY31" fmla="*/ 129464 h 16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738" h="160438">
                  <a:moveTo>
                    <a:pt x="102722" y="82483"/>
                  </a:moveTo>
                  <a:cubicBezTo>
                    <a:pt x="97785" y="79420"/>
                    <a:pt x="92160" y="77651"/>
                    <a:pt x="86357" y="77339"/>
                  </a:cubicBezTo>
                  <a:lnTo>
                    <a:pt x="86357" y="75772"/>
                  </a:lnTo>
                  <a:cubicBezTo>
                    <a:pt x="91471" y="74585"/>
                    <a:pt x="96326" y="72472"/>
                    <a:pt x="100676" y="69537"/>
                  </a:cubicBezTo>
                  <a:cubicBezTo>
                    <a:pt x="104962" y="66648"/>
                    <a:pt x="108473" y="62753"/>
                    <a:pt x="110904" y="58192"/>
                  </a:cubicBezTo>
                  <a:cubicBezTo>
                    <a:pt x="113529" y="53039"/>
                    <a:pt x="114818" y="47311"/>
                    <a:pt x="114654" y="41532"/>
                  </a:cubicBezTo>
                  <a:cubicBezTo>
                    <a:pt x="115135" y="25873"/>
                    <a:pt x="105920" y="11532"/>
                    <a:pt x="91471" y="5453"/>
                  </a:cubicBezTo>
                  <a:cubicBezTo>
                    <a:pt x="82297" y="1560"/>
                    <a:pt x="72386" y="-288"/>
                    <a:pt x="62424" y="36"/>
                  </a:cubicBezTo>
                  <a:lnTo>
                    <a:pt x="0" y="36"/>
                  </a:lnTo>
                  <a:lnTo>
                    <a:pt x="0" y="160399"/>
                  </a:lnTo>
                  <a:lnTo>
                    <a:pt x="65901" y="160399"/>
                  </a:lnTo>
                  <a:cubicBezTo>
                    <a:pt x="76361" y="160748"/>
                    <a:pt x="86770" y="158782"/>
                    <a:pt x="96380" y="154641"/>
                  </a:cubicBezTo>
                  <a:cubicBezTo>
                    <a:pt x="111538" y="148128"/>
                    <a:pt x="121183" y="133033"/>
                    <a:pt x="120723" y="116552"/>
                  </a:cubicBezTo>
                  <a:cubicBezTo>
                    <a:pt x="120900" y="109341"/>
                    <a:pt x="119144" y="102213"/>
                    <a:pt x="115643" y="95906"/>
                  </a:cubicBezTo>
                  <a:cubicBezTo>
                    <a:pt x="112544" y="90410"/>
                    <a:pt x="108098" y="85790"/>
                    <a:pt x="102722" y="82483"/>
                  </a:cubicBezTo>
                  <a:close/>
                  <a:moveTo>
                    <a:pt x="30172" y="24805"/>
                  </a:moveTo>
                  <a:lnTo>
                    <a:pt x="58776" y="24805"/>
                  </a:lnTo>
                  <a:cubicBezTo>
                    <a:pt x="65618" y="24302"/>
                    <a:pt x="72400" y="26394"/>
                    <a:pt x="77766" y="30664"/>
                  </a:cubicBezTo>
                  <a:cubicBezTo>
                    <a:pt x="82031" y="34478"/>
                    <a:pt x="84400" y="39973"/>
                    <a:pt x="84243" y="45689"/>
                  </a:cubicBezTo>
                  <a:cubicBezTo>
                    <a:pt x="84352" y="49918"/>
                    <a:pt x="83163" y="54079"/>
                    <a:pt x="80834" y="57613"/>
                  </a:cubicBezTo>
                  <a:cubicBezTo>
                    <a:pt x="78461" y="60960"/>
                    <a:pt x="75219" y="63598"/>
                    <a:pt x="71459" y="65244"/>
                  </a:cubicBezTo>
                  <a:cubicBezTo>
                    <a:pt x="67265" y="67102"/>
                    <a:pt x="62714" y="68020"/>
                    <a:pt x="58128" y="67936"/>
                  </a:cubicBezTo>
                  <a:lnTo>
                    <a:pt x="30172" y="67936"/>
                  </a:lnTo>
                  <a:close/>
                  <a:moveTo>
                    <a:pt x="82948" y="129464"/>
                  </a:moveTo>
                  <a:cubicBezTo>
                    <a:pt x="78403" y="133439"/>
                    <a:pt x="70937" y="135426"/>
                    <a:pt x="60549" y="135426"/>
                  </a:cubicBezTo>
                  <a:lnTo>
                    <a:pt x="30070" y="135426"/>
                  </a:lnTo>
                  <a:lnTo>
                    <a:pt x="30070" y="89399"/>
                  </a:lnTo>
                  <a:lnTo>
                    <a:pt x="61333" y="89399"/>
                  </a:lnTo>
                  <a:cubicBezTo>
                    <a:pt x="66583" y="89252"/>
                    <a:pt x="71793" y="90350"/>
                    <a:pt x="76538" y="92602"/>
                  </a:cubicBezTo>
                  <a:cubicBezTo>
                    <a:pt x="80565" y="94566"/>
                    <a:pt x="83964" y="97609"/>
                    <a:pt x="86357" y="101391"/>
                  </a:cubicBezTo>
                  <a:cubicBezTo>
                    <a:pt x="88669" y="105209"/>
                    <a:pt x="89852" y="109603"/>
                    <a:pt x="89766" y="114065"/>
                  </a:cubicBezTo>
                  <a:cubicBezTo>
                    <a:pt x="89964" y="119969"/>
                    <a:pt x="87455" y="125640"/>
                    <a:pt x="82948" y="129464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C7AD53A-CB01-346C-F0CD-4317F2A4D483}"/>
                </a:ext>
              </a:extLst>
            </p:cNvPr>
            <p:cNvSpPr/>
            <p:nvPr/>
          </p:nvSpPr>
          <p:spPr>
            <a:xfrm>
              <a:off x="10542157" y="6356754"/>
              <a:ext cx="105755" cy="160362"/>
            </a:xfrm>
            <a:custGeom>
              <a:avLst/>
              <a:gdLst>
                <a:gd name="connsiteX0" fmla="*/ 30138 w 105755"/>
                <a:gd name="connsiteY0" fmla="*/ 92736 h 160362"/>
                <a:gd name="connsiteX1" fmla="*/ 99824 w 105755"/>
                <a:gd name="connsiteY1" fmla="*/ 92736 h 160362"/>
                <a:gd name="connsiteX2" fmla="*/ 99824 w 105755"/>
                <a:gd name="connsiteY2" fmla="*/ 67490 h 160362"/>
                <a:gd name="connsiteX3" fmla="*/ 30138 w 105755"/>
                <a:gd name="connsiteY3" fmla="*/ 67490 h 160362"/>
                <a:gd name="connsiteX4" fmla="*/ 30138 w 105755"/>
                <a:gd name="connsiteY4" fmla="*/ 25143 h 160362"/>
                <a:gd name="connsiteX5" fmla="*/ 105210 w 105755"/>
                <a:gd name="connsiteY5" fmla="*/ 25143 h 160362"/>
                <a:gd name="connsiteX6" fmla="*/ 105210 w 105755"/>
                <a:gd name="connsiteY6" fmla="*/ 0 h 160362"/>
                <a:gd name="connsiteX7" fmla="*/ 0 w 105755"/>
                <a:gd name="connsiteY7" fmla="*/ 0 h 160362"/>
                <a:gd name="connsiteX8" fmla="*/ 0 w 105755"/>
                <a:gd name="connsiteY8" fmla="*/ 160362 h 160362"/>
                <a:gd name="connsiteX9" fmla="*/ 105756 w 105755"/>
                <a:gd name="connsiteY9" fmla="*/ 160362 h 160362"/>
                <a:gd name="connsiteX10" fmla="*/ 105756 w 105755"/>
                <a:gd name="connsiteY10" fmla="*/ 135253 h 160362"/>
                <a:gd name="connsiteX11" fmla="*/ 30138 w 105755"/>
                <a:gd name="connsiteY11" fmla="*/ 135253 h 160362"/>
                <a:gd name="connsiteX12" fmla="*/ 30138 w 105755"/>
                <a:gd name="connsiteY12" fmla="*/ 92736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55" h="160362">
                  <a:moveTo>
                    <a:pt x="30138" y="92736"/>
                  </a:moveTo>
                  <a:lnTo>
                    <a:pt x="99824" y="92736"/>
                  </a:lnTo>
                  <a:lnTo>
                    <a:pt x="99824" y="67490"/>
                  </a:lnTo>
                  <a:lnTo>
                    <a:pt x="30138" y="67490"/>
                  </a:lnTo>
                  <a:lnTo>
                    <a:pt x="30138" y="25143"/>
                  </a:lnTo>
                  <a:lnTo>
                    <a:pt x="105210" y="25143"/>
                  </a:lnTo>
                  <a:lnTo>
                    <a:pt x="105210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105756" y="160362"/>
                  </a:lnTo>
                  <a:lnTo>
                    <a:pt x="105756" y="135253"/>
                  </a:lnTo>
                  <a:lnTo>
                    <a:pt x="30138" y="135253"/>
                  </a:lnTo>
                  <a:lnTo>
                    <a:pt x="30138" y="92736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09A29E-567C-F674-3AC6-9C86B8957296}"/>
                </a:ext>
              </a:extLst>
            </p:cNvPr>
            <p:cNvSpPr/>
            <p:nvPr/>
          </p:nvSpPr>
          <p:spPr>
            <a:xfrm>
              <a:off x="10665846" y="6356586"/>
              <a:ext cx="123586" cy="160530"/>
            </a:xfrm>
            <a:custGeom>
              <a:avLst/>
              <a:gdLst>
                <a:gd name="connsiteX0" fmla="*/ 91676 w 123586"/>
                <a:gd name="connsiteY0" fmla="*/ 96038 h 160530"/>
                <a:gd name="connsiteX1" fmla="*/ 111074 w 123586"/>
                <a:gd name="connsiteY1" fmla="*/ 78561 h 160530"/>
                <a:gd name="connsiteX2" fmla="*/ 117620 w 123586"/>
                <a:gd name="connsiteY2" fmla="*/ 51749 h 160530"/>
                <a:gd name="connsiteX3" fmla="*/ 111108 w 123586"/>
                <a:gd name="connsiteY3" fmla="*/ 24493 h 160530"/>
                <a:gd name="connsiteX4" fmla="*/ 91914 w 123586"/>
                <a:gd name="connsiteY4" fmla="*/ 6471 h 160530"/>
                <a:gd name="connsiteX5" fmla="*/ 60890 w 123586"/>
                <a:gd name="connsiteY5" fmla="*/ 32 h 160530"/>
                <a:gd name="connsiteX6" fmla="*/ 0 w 123586"/>
                <a:gd name="connsiteY6" fmla="*/ 32 h 160530"/>
                <a:gd name="connsiteX7" fmla="*/ 0 w 123586"/>
                <a:gd name="connsiteY7" fmla="*/ 160530 h 160530"/>
                <a:gd name="connsiteX8" fmla="*/ 30172 w 123586"/>
                <a:gd name="connsiteY8" fmla="*/ 160530 h 160530"/>
                <a:gd name="connsiteX9" fmla="*/ 30172 w 123586"/>
                <a:gd name="connsiteY9" fmla="*/ 102205 h 160530"/>
                <a:gd name="connsiteX10" fmla="*/ 58742 w 123586"/>
                <a:gd name="connsiteY10" fmla="*/ 102205 h 160530"/>
                <a:gd name="connsiteX11" fmla="*/ 90039 w 123586"/>
                <a:gd name="connsiteY11" fmla="*/ 160530 h 160530"/>
                <a:gd name="connsiteX12" fmla="*/ 123586 w 123586"/>
                <a:gd name="connsiteY12" fmla="*/ 160530 h 160530"/>
                <a:gd name="connsiteX13" fmla="*/ 88880 w 123586"/>
                <a:gd name="connsiteY13" fmla="*/ 97162 h 160530"/>
                <a:gd name="connsiteX14" fmla="*/ 91676 w 123586"/>
                <a:gd name="connsiteY14" fmla="*/ 96038 h 160530"/>
                <a:gd name="connsiteX15" fmla="*/ 30309 w 123586"/>
                <a:gd name="connsiteY15" fmla="*/ 25107 h 160530"/>
                <a:gd name="connsiteX16" fmla="*/ 56151 w 123586"/>
                <a:gd name="connsiteY16" fmla="*/ 25107 h 160530"/>
                <a:gd name="connsiteX17" fmla="*/ 73606 w 123586"/>
                <a:gd name="connsiteY17" fmla="*/ 28241 h 160530"/>
                <a:gd name="connsiteX18" fmla="*/ 83834 w 123586"/>
                <a:gd name="connsiteY18" fmla="*/ 37337 h 160530"/>
                <a:gd name="connsiteX19" fmla="*/ 86937 w 123586"/>
                <a:gd name="connsiteY19" fmla="*/ 51749 h 160530"/>
                <a:gd name="connsiteX20" fmla="*/ 83527 w 123586"/>
                <a:gd name="connsiteY20" fmla="*/ 65853 h 160530"/>
                <a:gd name="connsiteX21" fmla="*/ 73470 w 123586"/>
                <a:gd name="connsiteY21" fmla="*/ 74575 h 160530"/>
                <a:gd name="connsiteX22" fmla="*/ 56117 w 123586"/>
                <a:gd name="connsiteY22" fmla="*/ 77505 h 160530"/>
                <a:gd name="connsiteX23" fmla="*/ 30104 w 123586"/>
                <a:gd name="connsiteY23" fmla="*/ 77505 h 16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3586" h="160530">
                  <a:moveTo>
                    <a:pt x="91676" y="96038"/>
                  </a:moveTo>
                  <a:cubicBezTo>
                    <a:pt x="99759" y="92302"/>
                    <a:pt x="106523" y="86210"/>
                    <a:pt x="111074" y="78561"/>
                  </a:cubicBezTo>
                  <a:cubicBezTo>
                    <a:pt x="115616" y="70369"/>
                    <a:pt x="117876" y="61110"/>
                    <a:pt x="117620" y="51749"/>
                  </a:cubicBezTo>
                  <a:cubicBezTo>
                    <a:pt x="117852" y="42253"/>
                    <a:pt x="115609" y="32860"/>
                    <a:pt x="111108" y="24493"/>
                  </a:cubicBezTo>
                  <a:cubicBezTo>
                    <a:pt x="106687" y="16681"/>
                    <a:pt x="99991" y="10396"/>
                    <a:pt x="91914" y="6471"/>
                  </a:cubicBezTo>
                  <a:cubicBezTo>
                    <a:pt x="82225" y="1910"/>
                    <a:pt x="71595" y="-296"/>
                    <a:pt x="60890" y="32"/>
                  </a:cubicBezTo>
                  <a:lnTo>
                    <a:pt x="0" y="32"/>
                  </a:lnTo>
                  <a:lnTo>
                    <a:pt x="0" y="160530"/>
                  </a:lnTo>
                  <a:lnTo>
                    <a:pt x="30172" y="160530"/>
                  </a:lnTo>
                  <a:lnTo>
                    <a:pt x="30172" y="102205"/>
                  </a:lnTo>
                  <a:lnTo>
                    <a:pt x="58742" y="102205"/>
                  </a:lnTo>
                  <a:lnTo>
                    <a:pt x="90039" y="160530"/>
                  </a:lnTo>
                  <a:lnTo>
                    <a:pt x="123586" y="160530"/>
                  </a:lnTo>
                  <a:lnTo>
                    <a:pt x="88880" y="97162"/>
                  </a:lnTo>
                  <a:cubicBezTo>
                    <a:pt x="89800" y="96788"/>
                    <a:pt x="90789" y="96481"/>
                    <a:pt x="91676" y="96038"/>
                  </a:cubicBezTo>
                  <a:close/>
                  <a:moveTo>
                    <a:pt x="30309" y="25107"/>
                  </a:moveTo>
                  <a:lnTo>
                    <a:pt x="56151" y="25107"/>
                  </a:lnTo>
                  <a:cubicBezTo>
                    <a:pt x="62127" y="24907"/>
                    <a:pt x="68073" y="25976"/>
                    <a:pt x="73606" y="28241"/>
                  </a:cubicBezTo>
                  <a:cubicBezTo>
                    <a:pt x="77923" y="30070"/>
                    <a:pt x="81516" y="33266"/>
                    <a:pt x="83834" y="37337"/>
                  </a:cubicBezTo>
                  <a:cubicBezTo>
                    <a:pt x="86095" y="41794"/>
                    <a:pt x="87162" y="46758"/>
                    <a:pt x="86937" y="51749"/>
                  </a:cubicBezTo>
                  <a:cubicBezTo>
                    <a:pt x="87073" y="56669"/>
                    <a:pt x="85897" y="61538"/>
                    <a:pt x="83527" y="65853"/>
                  </a:cubicBezTo>
                  <a:cubicBezTo>
                    <a:pt x="81243" y="69800"/>
                    <a:pt x="77701" y="72870"/>
                    <a:pt x="73470" y="74575"/>
                  </a:cubicBezTo>
                  <a:cubicBezTo>
                    <a:pt x="67940" y="76701"/>
                    <a:pt x="62039" y="77697"/>
                    <a:pt x="56117" y="77505"/>
                  </a:cubicBezTo>
                  <a:lnTo>
                    <a:pt x="30104" y="77505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DADB50A-1E9A-87F4-38D5-DAE392EA1A5E}"/>
                </a:ext>
              </a:extLst>
            </p:cNvPr>
            <p:cNvSpPr/>
            <p:nvPr/>
          </p:nvSpPr>
          <p:spPr>
            <a:xfrm>
              <a:off x="10803956" y="6356754"/>
              <a:ext cx="132450" cy="160362"/>
            </a:xfrm>
            <a:custGeom>
              <a:avLst/>
              <a:gdLst>
                <a:gd name="connsiteX0" fmla="*/ 102517 w 132450"/>
                <a:gd name="connsiteY0" fmla="*/ 107453 h 160362"/>
                <a:gd name="connsiteX1" fmla="*/ 101017 w 132450"/>
                <a:gd name="connsiteY1" fmla="*/ 107453 h 160362"/>
                <a:gd name="connsiteX2" fmla="*/ 26967 w 132450"/>
                <a:gd name="connsiteY2" fmla="*/ 0 h 160362"/>
                <a:gd name="connsiteX3" fmla="*/ 0 w 132450"/>
                <a:gd name="connsiteY3" fmla="*/ 0 h 160362"/>
                <a:gd name="connsiteX4" fmla="*/ 0 w 132450"/>
                <a:gd name="connsiteY4" fmla="*/ 160362 h 160362"/>
                <a:gd name="connsiteX5" fmla="*/ 30172 w 132450"/>
                <a:gd name="connsiteY5" fmla="*/ 160362 h 160362"/>
                <a:gd name="connsiteX6" fmla="*/ 30172 w 132450"/>
                <a:gd name="connsiteY6" fmla="*/ 52943 h 160362"/>
                <a:gd name="connsiteX7" fmla="*/ 31502 w 132450"/>
                <a:gd name="connsiteY7" fmla="*/ 52943 h 160362"/>
                <a:gd name="connsiteX8" fmla="*/ 105858 w 132450"/>
                <a:gd name="connsiteY8" fmla="*/ 160362 h 160362"/>
                <a:gd name="connsiteX9" fmla="*/ 132451 w 132450"/>
                <a:gd name="connsiteY9" fmla="*/ 160362 h 160362"/>
                <a:gd name="connsiteX10" fmla="*/ 132451 w 132450"/>
                <a:gd name="connsiteY10" fmla="*/ 0 h 160362"/>
                <a:gd name="connsiteX11" fmla="*/ 102517 w 132450"/>
                <a:gd name="connsiteY11" fmla="*/ 0 h 160362"/>
                <a:gd name="connsiteX12" fmla="*/ 102517 w 132450"/>
                <a:gd name="connsiteY12" fmla="*/ 10745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2450" h="160362">
                  <a:moveTo>
                    <a:pt x="102517" y="107453"/>
                  </a:moveTo>
                  <a:lnTo>
                    <a:pt x="101017" y="107453"/>
                  </a:lnTo>
                  <a:lnTo>
                    <a:pt x="26967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30172" y="160362"/>
                  </a:lnTo>
                  <a:lnTo>
                    <a:pt x="30172" y="52943"/>
                  </a:lnTo>
                  <a:lnTo>
                    <a:pt x="31502" y="52943"/>
                  </a:lnTo>
                  <a:lnTo>
                    <a:pt x="105858" y="160362"/>
                  </a:lnTo>
                  <a:lnTo>
                    <a:pt x="132451" y="160362"/>
                  </a:lnTo>
                  <a:lnTo>
                    <a:pt x="132451" y="0"/>
                  </a:lnTo>
                  <a:lnTo>
                    <a:pt x="102517" y="0"/>
                  </a:lnTo>
                  <a:lnTo>
                    <a:pt x="102517" y="10745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FEDAA57-41BC-C8F2-8C9A-ADEDAA34F48B}"/>
                </a:ext>
              </a:extLst>
            </p:cNvPr>
            <p:cNvSpPr/>
            <p:nvPr/>
          </p:nvSpPr>
          <p:spPr>
            <a:xfrm>
              <a:off x="10956828" y="6356754"/>
              <a:ext cx="105755" cy="160362"/>
            </a:xfrm>
            <a:custGeom>
              <a:avLst/>
              <a:gdLst>
                <a:gd name="connsiteX0" fmla="*/ 30138 w 105755"/>
                <a:gd name="connsiteY0" fmla="*/ 92736 h 160362"/>
                <a:gd name="connsiteX1" fmla="*/ 99824 w 105755"/>
                <a:gd name="connsiteY1" fmla="*/ 92736 h 160362"/>
                <a:gd name="connsiteX2" fmla="*/ 99824 w 105755"/>
                <a:gd name="connsiteY2" fmla="*/ 67490 h 160362"/>
                <a:gd name="connsiteX3" fmla="*/ 30138 w 105755"/>
                <a:gd name="connsiteY3" fmla="*/ 67490 h 160362"/>
                <a:gd name="connsiteX4" fmla="*/ 30138 w 105755"/>
                <a:gd name="connsiteY4" fmla="*/ 25143 h 160362"/>
                <a:gd name="connsiteX5" fmla="*/ 105210 w 105755"/>
                <a:gd name="connsiteY5" fmla="*/ 25143 h 160362"/>
                <a:gd name="connsiteX6" fmla="*/ 105210 w 105755"/>
                <a:gd name="connsiteY6" fmla="*/ 0 h 160362"/>
                <a:gd name="connsiteX7" fmla="*/ 0 w 105755"/>
                <a:gd name="connsiteY7" fmla="*/ 0 h 160362"/>
                <a:gd name="connsiteX8" fmla="*/ 0 w 105755"/>
                <a:gd name="connsiteY8" fmla="*/ 160362 h 160362"/>
                <a:gd name="connsiteX9" fmla="*/ 105756 w 105755"/>
                <a:gd name="connsiteY9" fmla="*/ 160362 h 160362"/>
                <a:gd name="connsiteX10" fmla="*/ 105756 w 105755"/>
                <a:gd name="connsiteY10" fmla="*/ 135253 h 160362"/>
                <a:gd name="connsiteX11" fmla="*/ 30138 w 105755"/>
                <a:gd name="connsiteY11" fmla="*/ 135253 h 160362"/>
                <a:gd name="connsiteX12" fmla="*/ 30138 w 105755"/>
                <a:gd name="connsiteY12" fmla="*/ 92736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55" h="160362">
                  <a:moveTo>
                    <a:pt x="30138" y="92736"/>
                  </a:moveTo>
                  <a:lnTo>
                    <a:pt x="99824" y="92736"/>
                  </a:lnTo>
                  <a:lnTo>
                    <a:pt x="99824" y="67490"/>
                  </a:lnTo>
                  <a:lnTo>
                    <a:pt x="30138" y="67490"/>
                  </a:lnTo>
                  <a:lnTo>
                    <a:pt x="30138" y="25143"/>
                  </a:lnTo>
                  <a:lnTo>
                    <a:pt x="105210" y="25143"/>
                  </a:lnTo>
                  <a:lnTo>
                    <a:pt x="105210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105756" y="160362"/>
                  </a:lnTo>
                  <a:lnTo>
                    <a:pt x="105756" y="135253"/>
                  </a:lnTo>
                  <a:lnTo>
                    <a:pt x="30138" y="135253"/>
                  </a:lnTo>
                  <a:lnTo>
                    <a:pt x="30138" y="92736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4DA50C-1E73-2978-3E9C-F3D88E1AE07E}"/>
                </a:ext>
              </a:extLst>
            </p:cNvPr>
            <p:cNvSpPr/>
            <p:nvPr/>
          </p:nvSpPr>
          <p:spPr>
            <a:xfrm>
              <a:off x="11081642" y="6356754"/>
              <a:ext cx="128904" cy="160362"/>
            </a:xfrm>
            <a:custGeom>
              <a:avLst/>
              <a:gdLst>
                <a:gd name="connsiteX0" fmla="*/ 0 w 128904"/>
                <a:gd name="connsiteY0" fmla="*/ 25143 h 160362"/>
                <a:gd name="connsiteX1" fmla="*/ 49537 w 128904"/>
                <a:gd name="connsiteY1" fmla="*/ 25143 h 160362"/>
                <a:gd name="connsiteX2" fmla="*/ 49537 w 128904"/>
                <a:gd name="connsiteY2" fmla="*/ 160362 h 160362"/>
                <a:gd name="connsiteX3" fmla="*/ 79368 w 128904"/>
                <a:gd name="connsiteY3" fmla="*/ 160362 h 160362"/>
                <a:gd name="connsiteX4" fmla="*/ 79368 w 128904"/>
                <a:gd name="connsiteY4" fmla="*/ 25143 h 160362"/>
                <a:gd name="connsiteX5" fmla="*/ 128905 w 128904"/>
                <a:gd name="connsiteY5" fmla="*/ 25143 h 160362"/>
                <a:gd name="connsiteX6" fmla="*/ 128905 w 128904"/>
                <a:gd name="connsiteY6" fmla="*/ 0 h 160362"/>
                <a:gd name="connsiteX7" fmla="*/ 0 w 128904"/>
                <a:gd name="connsiteY7" fmla="*/ 0 h 160362"/>
                <a:gd name="connsiteX8" fmla="*/ 0 w 128904"/>
                <a:gd name="connsiteY8" fmla="*/ 2514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04" h="160362">
                  <a:moveTo>
                    <a:pt x="0" y="25143"/>
                  </a:moveTo>
                  <a:lnTo>
                    <a:pt x="49537" y="25143"/>
                  </a:lnTo>
                  <a:lnTo>
                    <a:pt x="49537" y="160362"/>
                  </a:lnTo>
                  <a:lnTo>
                    <a:pt x="79368" y="160362"/>
                  </a:lnTo>
                  <a:lnTo>
                    <a:pt x="79368" y="25143"/>
                  </a:lnTo>
                  <a:lnTo>
                    <a:pt x="128905" y="25143"/>
                  </a:lnTo>
                  <a:lnTo>
                    <a:pt x="128905" y="0"/>
                  </a:lnTo>
                  <a:lnTo>
                    <a:pt x="0" y="0"/>
                  </a:lnTo>
                  <a:lnTo>
                    <a:pt x="0" y="2514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CE0BDF-7CA6-A2B5-86C9-054A2C71E0F0}"/>
                </a:ext>
              </a:extLst>
            </p:cNvPr>
            <p:cNvSpPr/>
            <p:nvPr/>
          </p:nvSpPr>
          <p:spPr>
            <a:xfrm>
              <a:off x="11229162" y="6356754"/>
              <a:ext cx="30172" cy="160362"/>
            </a:xfrm>
            <a:custGeom>
              <a:avLst/>
              <a:gdLst>
                <a:gd name="connsiteX0" fmla="*/ 0 w 30172"/>
                <a:gd name="connsiteY0" fmla="*/ 0 h 160362"/>
                <a:gd name="connsiteX1" fmla="*/ 30172 w 30172"/>
                <a:gd name="connsiteY1" fmla="*/ 0 h 160362"/>
                <a:gd name="connsiteX2" fmla="*/ 30172 w 30172"/>
                <a:gd name="connsiteY2" fmla="*/ 160362 h 160362"/>
                <a:gd name="connsiteX3" fmla="*/ 0 w 30172"/>
                <a:gd name="connsiteY3" fmla="*/ 160362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72" h="160362">
                  <a:moveTo>
                    <a:pt x="0" y="0"/>
                  </a:moveTo>
                  <a:lnTo>
                    <a:pt x="30172" y="0"/>
                  </a:lnTo>
                  <a:lnTo>
                    <a:pt x="30172" y="160362"/>
                  </a:lnTo>
                  <a:lnTo>
                    <a:pt x="0" y="160362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A9EBC1-522B-11EA-D436-A7F7C765A1CB}"/>
                </a:ext>
              </a:extLst>
            </p:cNvPr>
            <p:cNvSpPr/>
            <p:nvPr/>
          </p:nvSpPr>
          <p:spPr>
            <a:xfrm>
              <a:off x="11276035" y="6354496"/>
              <a:ext cx="142171" cy="164845"/>
            </a:xfrm>
            <a:custGeom>
              <a:avLst/>
              <a:gdLst>
                <a:gd name="connsiteX0" fmla="*/ 111590 w 142171"/>
                <a:gd name="connsiteY0" fmla="*/ 109064 h 164845"/>
                <a:gd name="connsiteX1" fmla="*/ 106988 w 142171"/>
                <a:gd name="connsiteY1" fmla="*/ 121329 h 164845"/>
                <a:gd name="connsiteX2" fmla="*/ 98669 w 142171"/>
                <a:gd name="connsiteY2" fmla="*/ 130391 h 164845"/>
                <a:gd name="connsiteX3" fmla="*/ 87487 w 142171"/>
                <a:gd name="connsiteY3" fmla="*/ 136013 h 164845"/>
                <a:gd name="connsiteX4" fmla="*/ 74156 w 142171"/>
                <a:gd name="connsiteY4" fmla="*/ 137886 h 164845"/>
                <a:gd name="connsiteX5" fmla="*/ 35870 w 142171"/>
                <a:gd name="connsiteY5" fmla="*/ 112914 h 164845"/>
                <a:gd name="connsiteX6" fmla="*/ 30279 w 142171"/>
                <a:gd name="connsiteY6" fmla="*/ 82456 h 164845"/>
                <a:gd name="connsiteX7" fmla="*/ 35870 w 142171"/>
                <a:gd name="connsiteY7" fmla="*/ 52305 h 164845"/>
                <a:gd name="connsiteX8" fmla="*/ 51382 w 142171"/>
                <a:gd name="connsiteY8" fmla="*/ 33397 h 164845"/>
                <a:gd name="connsiteX9" fmla="*/ 74293 w 142171"/>
                <a:gd name="connsiteY9" fmla="*/ 26958 h 164845"/>
                <a:gd name="connsiteX10" fmla="*/ 87930 w 142171"/>
                <a:gd name="connsiteY10" fmla="*/ 28934 h 164845"/>
                <a:gd name="connsiteX11" fmla="*/ 99112 w 142171"/>
                <a:gd name="connsiteY11" fmla="*/ 34828 h 164845"/>
                <a:gd name="connsiteX12" fmla="*/ 111692 w 142171"/>
                <a:gd name="connsiteY12" fmla="*/ 56768 h 164845"/>
                <a:gd name="connsiteX13" fmla="*/ 142171 w 142171"/>
                <a:gd name="connsiteY13" fmla="*/ 56768 h 164845"/>
                <a:gd name="connsiteX14" fmla="*/ 134535 w 142171"/>
                <a:gd name="connsiteY14" fmla="*/ 32716 h 164845"/>
                <a:gd name="connsiteX15" fmla="*/ 119670 w 142171"/>
                <a:gd name="connsiteY15" fmla="*/ 14898 h 164845"/>
                <a:gd name="connsiteX16" fmla="*/ 98976 w 142171"/>
                <a:gd name="connsiteY16" fmla="*/ 3791 h 164845"/>
                <a:gd name="connsiteX17" fmla="*/ 73850 w 142171"/>
                <a:gd name="connsiteY17" fmla="*/ 10 h 164845"/>
                <a:gd name="connsiteX18" fmla="*/ 36177 w 142171"/>
                <a:gd name="connsiteY18" fmla="*/ 9753 h 164845"/>
                <a:gd name="connsiteX19" fmla="*/ 9755 w 142171"/>
                <a:gd name="connsiteY19" fmla="*/ 37928 h 164845"/>
                <a:gd name="connsiteX20" fmla="*/ 38 w 142171"/>
                <a:gd name="connsiteY20" fmla="*/ 82388 h 164845"/>
                <a:gd name="connsiteX21" fmla="*/ 9687 w 142171"/>
                <a:gd name="connsiteY21" fmla="*/ 126678 h 164845"/>
                <a:gd name="connsiteX22" fmla="*/ 35870 w 142171"/>
                <a:gd name="connsiteY22" fmla="*/ 155023 h 164845"/>
                <a:gd name="connsiteX23" fmla="*/ 73747 w 142171"/>
                <a:gd name="connsiteY23" fmla="*/ 164835 h 164845"/>
                <a:gd name="connsiteX24" fmla="*/ 100203 w 142171"/>
                <a:gd name="connsiteY24" fmla="*/ 160474 h 164845"/>
                <a:gd name="connsiteX25" fmla="*/ 135080 w 142171"/>
                <a:gd name="connsiteY25" fmla="*/ 130596 h 164845"/>
                <a:gd name="connsiteX26" fmla="*/ 141899 w 142171"/>
                <a:gd name="connsiteY26" fmla="*/ 109132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2171" h="164845">
                  <a:moveTo>
                    <a:pt x="111590" y="109064"/>
                  </a:moveTo>
                  <a:cubicBezTo>
                    <a:pt x="110850" y="113408"/>
                    <a:pt x="109289" y="117571"/>
                    <a:pt x="106988" y="121329"/>
                  </a:cubicBezTo>
                  <a:cubicBezTo>
                    <a:pt x="104796" y="124836"/>
                    <a:pt x="101976" y="127908"/>
                    <a:pt x="98669" y="130391"/>
                  </a:cubicBezTo>
                  <a:cubicBezTo>
                    <a:pt x="95304" y="132911"/>
                    <a:pt x="91516" y="134814"/>
                    <a:pt x="87487" y="136013"/>
                  </a:cubicBezTo>
                  <a:cubicBezTo>
                    <a:pt x="83160" y="137295"/>
                    <a:pt x="78667" y="137926"/>
                    <a:pt x="74156" y="137886"/>
                  </a:cubicBezTo>
                  <a:cubicBezTo>
                    <a:pt x="57424" y="138382"/>
                    <a:pt x="42150" y="128420"/>
                    <a:pt x="35870" y="112914"/>
                  </a:cubicBezTo>
                  <a:cubicBezTo>
                    <a:pt x="31878" y="103269"/>
                    <a:pt x="29972" y="92889"/>
                    <a:pt x="30279" y="82456"/>
                  </a:cubicBezTo>
                  <a:cubicBezTo>
                    <a:pt x="29992" y="72124"/>
                    <a:pt x="31898" y="61849"/>
                    <a:pt x="35870" y="52305"/>
                  </a:cubicBezTo>
                  <a:cubicBezTo>
                    <a:pt x="39088" y="44628"/>
                    <a:pt x="44478" y="38057"/>
                    <a:pt x="51382" y="33397"/>
                  </a:cubicBezTo>
                  <a:cubicBezTo>
                    <a:pt x="58218" y="29041"/>
                    <a:pt x="66189" y="26801"/>
                    <a:pt x="74293" y="26958"/>
                  </a:cubicBezTo>
                  <a:cubicBezTo>
                    <a:pt x="78912" y="26910"/>
                    <a:pt x="83515" y="27576"/>
                    <a:pt x="87930" y="28934"/>
                  </a:cubicBezTo>
                  <a:cubicBezTo>
                    <a:pt x="91990" y="30192"/>
                    <a:pt x="95781" y="32190"/>
                    <a:pt x="99112" y="34828"/>
                  </a:cubicBezTo>
                  <a:cubicBezTo>
                    <a:pt x="105992" y="40237"/>
                    <a:pt x="110503" y="48103"/>
                    <a:pt x="111692" y="56768"/>
                  </a:cubicBezTo>
                  <a:lnTo>
                    <a:pt x="142171" y="56768"/>
                  </a:lnTo>
                  <a:cubicBezTo>
                    <a:pt x="141162" y="48342"/>
                    <a:pt x="138571" y="40182"/>
                    <a:pt x="134535" y="32716"/>
                  </a:cubicBezTo>
                  <a:cubicBezTo>
                    <a:pt x="130798" y="25860"/>
                    <a:pt x="125746" y="19806"/>
                    <a:pt x="119670" y="14898"/>
                  </a:cubicBezTo>
                  <a:cubicBezTo>
                    <a:pt x="113499" y="9979"/>
                    <a:pt x="106487" y="6216"/>
                    <a:pt x="98976" y="3791"/>
                  </a:cubicBezTo>
                  <a:cubicBezTo>
                    <a:pt x="90852" y="1215"/>
                    <a:pt x="82373" y="-61"/>
                    <a:pt x="73850" y="10"/>
                  </a:cubicBezTo>
                  <a:cubicBezTo>
                    <a:pt x="60642" y="-204"/>
                    <a:pt x="47622" y="3163"/>
                    <a:pt x="36177" y="9753"/>
                  </a:cubicBezTo>
                  <a:cubicBezTo>
                    <a:pt x="24868" y="16442"/>
                    <a:pt x="15701" y="26216"/>
                    <a:pt x="9755" y="37928"/>
                  </a:cubicBezTo>
                  <a:cubicBezTo>
                    <a:pt x="2936" y="51734"/>
                    <a:pt x="-401" y="66998"/>
                    <a:pt x="38" y="82388"/>
                  </a:cubicBezTo>
                  <a:cubicBezTo>
                    <a:pt x="-388" y="97715"/>
                    <a:pt x="2923" y="112915"/>
                    <a:pt x="9687" y="126678"/>
                  </a:cubicBezTo>
                  <a:cubicBezTo>
                    <a:pt x="15513" y="138440"/>
                    <a:pt x="24602" y="148280"/>
                    <a:pt x="35870" y="155023"/>
                  </a:cubicBezTo>
                  <a:cubicBezTo>
                    <a:pt x="47370" y="161673"/>
                    <a:pt x="60465" y="165065"/>
                    <a:pt x="73747" y="164835"/>
                  </a:cubicBezTo>
                  <a:cubicBezTo>
                    <a:pt x="82755" y="164949"/>
                    <a:pt x="91711" y="163473"/>
                    <a:pt x="100203" y="160474"/>
                  </a:cubicBezTo>
                  <a:cubicBezTo>
                    <a:pt x="115129" y="155171"/>
                    <a:pt x="127556" y="144526"/>
                    <a:pt x="135080" y="130596"/>
                  </a:cubicBezTo>
                  <a:cubicBezTo>
                    <a:pt x="138633" y="123912"/>
                    <a:pt x="140944" y="116640"/>
                    <a:pt x="141899" y="109132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AB3656A-FB8B-97D6-716B-3223E23F68AC}"/>
                </a:ext>
              </a:extLst>
            </p:cNvPr>
            <p:cNvSpPr/>
            <p:nvPr/>
          </p:nvSpPr>
          <p:spPr>
            <a:xfrm>
              <a:off x="11414627" y="6356754"/>
              <a:ext cx="150178" cy="160362"/>
            </a:xfrm>
            <a:custGeom>
              <a:avLst/>
              <a:gdLst>
                <a:gd name="connsiteX0" fmla="*/ 117995 w 150178"/>
                <a:gd name="connsiteY0" fmla="*/ 160362 h 160362"/>
                <a:gd name="connsiteX1" fmla="*/ 150179 w 150178"/>
                <a:gd name="connsiteY1" fmla="*/ 160362 h 160362"/>
                <a:gd name="connsiteX2" fmla="*/ 93857 w 150178"/>
                <a:gd name="connsiteY2" fmla="*/ 0 h 160362"/>
                <a:gd name="connsiteX3" fmla="*/ 56355 w 150178"/>
                <a:gd name="connsiteY3" fmla="*/ 0 h 160362"/>
                <a:gd name="connsiteX4" fmla="*/ 0 w 150178"/>
                <a:gd name="connsiteY4" fmla="*/ 160362 h 160362"/>
                <a:gd name="connsiteX5" fmla="*/ 32184 w 150178"/>
                <a:gd name="connsiteY5" fmla="*/ 160362 h 160362"/>
                <a:gd name="connsiteX6" fmla="*/ 45207 w 150178"/>
                <a:gd name="connsiteY6" fmla="*/ 121456 h 160362"/>
                <a:gd name="connsiteX7" fmla="*/ 105006 w 150178"/>
                <a:gd name="connsiteY7" fmla="*/ 121456 h 160362"/>
                <a:gd name="connsiteX8" fmla="*/ 53219 w 150178"/>
                <a:gd name="connsiteY8" fmla="*/ 97403 h 160362"/>
                <a:gd name="connsiteX9" fmla="*/ 74561 w 150178"/>
                <a:gd name="connsiteY9" fmla="*/ 33762 h 160362"/>
                <a:gd name="connsiteX10" fmla="*/ 75822 w 150178"/>
                <a:gd name="connsiteY10" fmla="*/ 33762 h 160362"/>
                <a:gd name="connsiteX11" fmla="*/ 97062 w 150178"/>
                <a:gd name="connsiteY11" fmla="*/ 9740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178" h="160362">
                  <a:moveTo>
                    <a:pt x="117995" y="160362"/>
                  </a:moveTo>
                  <a:lnTo>
                    <a:pt x="150179" y="160362"/>
                  </a:lnTo>
                  <a:lnTo>
                    <a:pt x="93857" y="0"/>
                  </a:lnTo>
                  <a:lnTo>
                    <a:pt x="56355" y="0"/>
                  </a:lnTo>
                  <a:lnTo>
                    <a:pt x="0" y="160362"/>
                  </a:lnTo>
                  <a:lnTo>
                    <a:pt x="32184" y="160362"/>
                  </a:lnTo>
                  <a:lnTo>
                    <a:pt x="45207" y="121456"/>
                  </a:lnTo>
                  <a:lnTo>
                    <a:pt x="105006" y="121456"/>
                  </a:lnTo>
                  <a:close/>
                  <a:moveTo>
                    <a:pt x="53219" y="97403"/>
                  </a:moveTo>
                  <a:lnTo>
                    <a:pt x="74561" y="33762"/>
                  </a:lnTo>
                  <a:lnTo>
                    <a:pt x="75822" y="33762"/>
                  </a:lnTo>
                  <a:lnTo>
                    <a:pt x="97062" y="9740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5B95951-D354-8E44-A230-AB677F5EB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63337" y="62532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3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90" r:id="rId7"/>
    <p:sldLayoutId id="2147483655" r:id="rId8"/>
    <p:sldLayoutId id="2147483656" r:id="rId9"/>
    <p:sldLayoutId id="2147483657" r:id="rId10"/>
    <p:sldLayoutId id="2147483660" r:id="rId11"/>
    <p:sldLayoutId id="2147483661" r:id="rId12"/>
    <p:sldLayoutId id="2147483658" r:id="rId13"/>
    <p:sldLayoutId id="214748365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Inter" panose="02000503000000020004" pitchFamily="2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65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FDE34-A637-204C-5BEB-AFF2686E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3738"/>
            <a:ext cx="10944000" cy="6685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191BD-8B8B-2A83-BF94-5C0839FF3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800" y="1530589"/>
            <a:ext cx="10944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090A1-198A-EF6E-2076-1D3CF7AB7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9920" y="6253200"/>
            <a:ext cx="319147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DA830E6-A54A-4091-8B7F-C22A9FC61BE3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3354C-2487-AA6E-A5D0-2BFA74E65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2800" y="6251985"/>
            <a:ext cx="6841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D4D942-5F5B-55D7-B51F-2A576EFF774D}"/>
              </a:ext>
            </a:extLst>
          </p:cNvPr>
          <p:cNvCxnSpPr>
            <a:cxnSpLocks/>
          </p:cNvCxnSpPr>
          <p:nvPr userDrawn="1"/>
        </p:nvCxnSpPr>
        <p:spPr>
          <a:xfrm>
            <a:off x="623888" y="6024277"/>
            <a:ext cx="109442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5B95951-D354-8E44-A230-AB677F5EB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63337" y="62532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77EE6D2-79BA-E727-1C3E-90C7E8DDB116}"/>
              </a:ext>
            </a:extLst>
          </p:cNvPr>
          <p:cNvSpPr txBox="1">
            <a:spLocks/>
          </p:cNvSpPr>
          <p:nvPr userDrawn="1"/>
        </p:nvSpPr>
        <p:spPr>
          <a:xfrm>
            <a:off x="9801225" y="6327932"/>
            <a:ext cx="1763581" cy="218040"/>
          </a:xfrm>
          <a:prstGeom prst="rect">
            <a:avLst/>
          </a:pr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96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91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Inter" panose="02000503000000020004" pitchFamily="2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65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FDE34-A637-204C-5BEB-AFF2686E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3738"/>
            <a:ext cx="10944000" cy="6685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191BD-8B8B-2A83-BF94-5C0839FF3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800" y="1530589"/>
            <a:ext cx="10944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090A1-198A-EF6E-2076-1D3CF7AB7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9920" y="6253200"/>
            <a:ext cx="319147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702F484-0F7F-484A-848F-51F32E4FA633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3354C-2487-AA6E-A5D0-2BFA74E65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2800" y="6251985"/>
            <a:ext cx="6841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D4D942-5F5B-55D7-B51F-2A576EFF774D}"/>
              </a:ext>
            </a:extLst>
          </p:cNvPr>
          <p:cNvCxnSpPr>
            <a:cxnSpLocks/>
          </p:cNvCxnSpPr>
          <p:nvPr userDrawn="1"/>
        </p:nvCxnSpPr>
        <p:spPr>
          <a:xfrm>
            <a:off x="623888" y="6024277"/>
            <a:ext cx="109442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5B95951-D354-8E44-A230-AB677F5EB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63337" y="62532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4B9DE6-0D80-ECC1-5D2E-05805F8368A3}"/>
              </a:ext>
            </a:extLst>
          </p:cNvPr>
          <p:cNvGrpSpPr/>
          <p:nvPr userDrawn="1"/>
        </p:nvGrpSpPr>
        <p:grpSpPr>
          <a:xfrm>
            <a:off x="9802207" y="6327932"/>
            <a:ext cx="1762598" cy="218040"/>
            <a:chOff x="9802207" y="6327932"/>
            <a:chExt cx="1762598" cy="21804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D2EB330-712E-3D9A-6B1C-3B8513647DEF}"/>
                </a:ext>
              </a:extLst>
            </p:cNvPr>
            <p:cNvSpPr/>
            <p:nvPr/>
          </p:nvSpPr>
          <p:spPr>
            <a:xfrm>
              <a:off x="9863574" y="6433545"/>
              <a:ext cx="156826" cy="112427"/>
            </a:xfrm>
            <a:custGeom>
              <a:avLst/>
              <a:gdLst>
                <a:gd name="connsiteX0" fmla="*/ 122734 w 156826"/>
                <a:gd name="connsiteY0" fmla="*/ 78358 h 112427"/>
                <a:gd name="connsiteX1" fmla="*/ 34093 w 156826"/>
                <a:gd name="connsiteY1" fmla="*/ 78358 h 112427"/>
                <a:gd name="connsiteX2" fmla="*/ 34093 w 156826"/>
                <a:gd name="connsiteY2" fmla="*/ 68138 h 112427"/>
                <a:gd name="connsiteX3" fmla="*/ 0 w 156826"/>
                <a:gd name="connsiteY3" fmla="*/ 68138 h 112427"/>
                <a:gd name="connsiteX4" fmla="*/ 0 w 156826"/>
                <a:gd name="connsiteY4" fmla="*/ 78358 h 112427"/>
                <a:gd name="connsiteX5" fmla="*/ 34093 w 156826"/>
                <a:gd name="connsiteY5" fmla="*/ 112427 h 112427"/>
                <a:gd name="connsiteX6" fmla="*/ 122734 w 156826"/>
                <a:gd name="connsiteY6" fmla="*/ 112427 h 112427"/>
                <a:gd name="connsiteX7" fmla="*/ 156827 w 156826"/>
                <a:gd name="connsiteY7" fmla="*/ 78358 h 112427"/>
                <a:gd name="connsiteX8" fmla="*/ 156827 w 156826"/>
                <a:gd name="connsiteY8" fmla="*/ 0 h 112427"/>
                <a:gd name="connsiteX9" fmla="*/ 122734 w 156826"/>
                <a:gd name="connsiteY9" fmla="*/ 34069 h 11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112427">
                  <a:moveTo>
                    <a:pt x="122734" y="78358"/>
                  </a:moveTo>
                  <a:lnTo>
                    <a:pt x="34093" y="78358"/>
                  </a:lnTo>
                  <a:lnTo>
                    <a:pt x="34093" y="68138"/>
                  </a:lnTo>
                  <a:lnTo>
                    <a:pt x="0" y="68138"/>
                  </a:lnTo>
                  <a:lnTo>
                    <a:pt x="0" y="78358"/>
                  </a:lnTo>
                  <a:cubicBezTo>
                    <a:pt x="0" y="97174"/>
                    <a:pt x="15264" y="112427"/>
                    <a:pt x="34093" y="112427"/>
                  </a:cubicBezTo>
                  <a:lnTo>
                    <a:pt x="122734" y="112427"/>
                  </a:lnTo>
                  <a:cubicBezTo>
                    <a:pt x="141564" y="112427"/>
                    <a:pt x="156827" y="97174"/>
                    <a:pt x="156827" y="78358"/>
                  </a:cubicBezTo>
                  <a:lnTo>
                    <a:pt x="156827" y="0"/>
                  </a:lnTo>
                  <a:lnTo>
                    <a:pt x="122734" y="34069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6D63494-04DA-DF89-1FF0-28F90D62FD53}"/>
                </a:ext>
              </a:extLst>
            </p:cNvPr>
            <p:cNvSpPr/>
            <p:nvPr/>
          </p:nvSpPr>
          <p:spPr>
            <a:xfrm>
              <a:off x="9802207" y="6327932"/>
              <a:ext cx="156826" cy="115834"/>
            </a:xfrm>
            <a:custGeom>
              <a:avLst/>
              <a:gdLst>
                <a:gd name="connsiteX0" fmla="*/ 122734 w 156826"/>
                <a:gd name="connsiteY0" fmla="*/ 0 h 115834"/>
                <a:gd name="connsiteX1" fmla="*/ 34093 w 156826"/>
                <a:gd name="connsiteY1" fmla="*/ 0 h 115834"/>
                <a:gd name="connsiteX2" fmla="*/ 0 w 156826"/>
                <a:gd name="connsiteY2" fmla="*/ 34069 h 115834"/>
                <a:gd name="connsiteX3" fmla="*/ 0 w 156826"/>
                <a:gd name="connsiteY3" fmla="*/ 115834 h 115834"/>
                <a:gd name="connsiteX4" fmla="*/ 34093 w 156826"/>
                <a:gd name="connsiteY4" fmla="*/ 81765 h 115834"/>
                <a:gd name="connsiteX5" fmla="*/ 34093 w 156826"/>
                <a:gd name="connsiteY5" fmla="*/ 81765 h 115834"/>
                <a:gd name="connsiteX6" fmla="*/ 34093 w 156826"/>
                <a:gd name="connsiteY6" fmla="*/ 34069 h 115834"/>
                <a:gd name="connsiteX7" fmla="*/ 122734 w 156826"/>
                <a:gd name="connsiteY7" fmla="*/ 34069 h 115834"/>
                <a:gd name="connsiteX8" fmla="*/ 122734 w 156826"/>
                <a:gd name="connsiteY8" fmla="*/ 44290 h 115834"/>
                <a:gd name="connsiteX9" fmla="*/ 156827 w 156826"/>
                <a:gd name="connsiteY9" fmla="*/ 44290 h 115834"/>
                <a:gd name="connsiteX10" fmla="*/ 156827 w 156826"/>
                <a:gd name="connsiteY10" fmla="*/ 34069 h 115834"/>
                <a:gd name="connsiteX11" fmla="*/ 122734 w 156826"/>
                <a:gd name="connsiteY11" fmla="*/ 0 h 115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6826" h="115834">
                  <a:moveTo>
                    <a:pt x="122734" y="0"/>
                  </a:moveTo>
                  <a:lnTo>
                    <a:pt x="34093" y="0"/>
                  </a:lnTo>
                  <a:cubicBezTo>
                    <a:pt x="15264" y="0"/>
                    <a:pt x="0" y="15253"/>
                    <a:pt x="0" y="34069"/>
                  </a:cubicBezTo>
                  <a:lnTo>
                    <a:pt x="0" y="115834"/>
                  </a:lnTo>
                  <a:lnTo>
                    <a:pt x="34093" y="81765"/>
                  </a:lnTo>
                  <a:lnTo>
                    <a:pt x="34093" y="81765"/>
                  </a:lnTo>
                  <a:lnTo>
                    <a:pt x="34093" y="34069"/>
                  </a:lnTo>
                  <a:lnTo>
                    <a:pt x="122734" y="34069"/>
                  </a:lnTo>
                  <a:lnTo>
                    <a:pt x="122734" y="44290"/>
                  </a:lnTo>
                  <a:lnTo>
                    <a:pt x="156827" y="44290"/>
                  </a:lnTo>
                  <a:lnTo>
                    <a:pt x="156827" y="34069"/>
                  </a:lnTo>
                  <a:cubicBezTo>
                    <a:pt x="156827" y="15253"/>
                    <a:pt x="141563" y="0"/>
                    <a:pt x="122734" y="0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6694923-418C-0F42-724E-D78DE4311F4F}"/>
                </a:ext>
              </a:extLst>
            </p:cNvPr>
            <p:cNvSpPr/>
            <p:nvPr/>
          </p:nvSpPr>
          <p:spPr>
            <a:xfrm>
              <a:off x="9802207" y="6433545"/>
              <a:ext cx="156826" cy="68137"/>
            </a:xfrm>
            <a:custGeom>
              <a:avLst/>
              <a:gdLst>
                <a:gd name="connsiteX0" fmla="*/ 122734 w 156826"/>
                <a:gd name="connsiteY0" fmla="*/ 6814 h 68137"/>
                <a:gd name="connsiteX1" fmla="*/ 122734 w 156826"/>
                <a:gd name="connsiteY1" fmla="*/ 17034 h 68137"/>
                <a:gd name="connsiteX2" fmla="*/ 34093 w 156826"/>
                <a:gd name="connsiteY2" fmla="*/ 17034 h 68137"/>
                <a:gd name="connsiteX3" fmla="*/ 34093 w 156826"/>
                <a:gd name="connsiteY3" fmla="*/ 0 h 68137"/>
                <a:gd name="connsiteX4" fmla="*/ 0 w 156826"/>
                <a:gd name="connsiteY4" fmla="*/ 34069 h 68137"/>
                <a:gd name="connsiteX5" fmla="*/ 34093 w 156826"/>
                <a:gd name="connsiteY5" fmla="*/ 68138 h 68137"/>
                <a:gd name="connsiteX6" fmla="*/ 34093 w 156826"/>
                <a:gd name="connsiteY6" fmla="*/ 51103 h 68137"/>
                <a:gd name="connsiteX7" fmla="*/ 122734 w 156826"/>
                <a:gd name="connsiteY7" fmla="*/ 51103 h 68137"/>
                <a:gd name="connsiteX8" fmla="*/ 156827 w 156826"/>
                <a:gd name="connsiteY8" fmla="*/ 17034 h 68137"/>
                <a:gd name="connsiteX9" fmla="*/ 156827 w 156826"/>
                <a:gd name="connsiteY9" fmla="*/ 6814 h 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68137">
                  <a:moveTo>
                    <a:pt x="122734" y="6814"/>
                  </a:moveTo>
                  <a:lnTo>
                    <a:pt x="122734" y="17034"/>
                  </a:lnTo>
                  <a:lnTo>
                    <a:pt x="34093" y="17034"/>
                  </a:lnTo>
                  <a:lnTo>
                    <a:pt x="34093" y="0"/>
                  </a:lnTo>
                  <a:lnTo>
                    <a:pt x="0" y="34069"/>
                  </a:lnTo>
                  <a:lnTo>
                    <a:pt x="34093" y="68138"/>
                  </a:lnTo>
                  <a:lnTo>
                    <a:pt x="34093" y="51103"/>
                  </a:lnTo>
                  <a:lnTo>
                    <a:pt x="122734" y="51103"/>
                  </a:lnTo>
                  <a:cubicBezTo>
                    <a:pt x="141563" y="51103"/>
                    <a:pt x="156827" y="35850"/>
                    <a:pt x="156827" y="17034"/>
                  </a:cubicBezTo>
                  <a:lnTo>
                    <a:pt x="156827" y="6814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188F347-1D76-E195-0A81-3DDBB8E4E10B}"/>
                </a:ext>
              </a:extLst>
            </p:cNvPr>
            <p:cNvSpPr/>
            <p:nvPr/>
          </p:nvSpPr>
          <p:spPr>
            <a:xfrm>
              <a:off x="9863574" y="6372221"/>
              <a:ext cx="156826" cy="68137"/>
            </a:xfrm>
            <a:custGeom>
              <a:avLst/>
              <a:gdLst>
                <a:gd name="connsiteX0" fmla="*/ 156827 w 156826"/>
                <a:gd name="connsiteY0" fmla="*/ 34069 h 68137"/>
                <a:gd name="connsiteX1" fmla="*/ 122734 w 156826"/>
                <a:gd name="connsiteY1" fmla="*/ 0 h 68137"/>
                <a:gd name="connsiteX2" fmla="*/ 122734 w 156826"/>
                <a:gd name="connsiteY2" fmla="*/ 17034 h 68137"/>
                <a:gd name="connsiteX3" fmla="*/ 34093 w 156826"/>
                <a:gd name="connsiteY3" fmla="*/ 17034 h 68137"/>
                <a:gd name="connsiteX4" fmla="*/ 0 w 156826"/>
                <a:gd name="connsiteY4" fmla="*/ 51103 h 68137"/>
                <a:gd name="connsiteX5" fmla="*/ 0 w 156826"/>
                <a:gd name="connsiteY5" fmla="*/ 61324 h 68137"/>
                <a:gd name="connsiteX6" fmla="*/ 34093 w 156826"/>
                <a:gd name="connsiteY6" fmla="*/ 61324 h 68137"/>
                <a:gd name="connsiteX7" fmla="*/ 34093 w 156826"/>
                <a:gd name="connsiteY7" fmla="*/ 51103 h 68137"/>
                <a:gd name="connsiteX8" fmla="*/ 122734 w 156826"/>
                <a:gd name="connsiteY8" fmla="*/ 51103 h 68137"/>
                <a:gd name="connsiteX9" fmla="*/ 122734 w 156826"/>
                <a:gd name="connsiteY9" fmla="*/ 68138 h 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68137">
                  <a:moveTo>
                    <a:pt x="156827" y="34069"/>
                  </a:moveTo>
                  <a:lnTo>
                    <a:pt x="122734" y="0"/>
                  </a:lnTo>
                  <a:lnTo>
                    <a:pt x="122734" y="17034"/>
                  </a:lnTo>
                  <a:lnTo>
                    <a:pt x="34093" y="17034"/>
                  </a:lnTo>
                  <a:cubicBezTo>
                    <a:pt x="15264" y="17034"/>
                    <a:pt x="0" y="32288"/>
                    <a:pt x="0" y="51103"/>
                  </a:cubicBezTo>
                  <a:lnTo>
                    <a:pt x="0" y="61324"/>
                  </a:lnTo>
                  <a:lnTo>
                    <a:pt x="34093" y="61324"/>
                  </a:lnTo>
                  <a:lnTo>
                    <a:pt x="34093" y="51103"/>
                  </a:lnTo>
                  <a:lnTo>
                    <a:pt x="122734" y="51103"/>
                  </a:lnTo>
                  <a:lnTo>
                    <a:pt x="122734" y="68138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2C10A17-461A-B428-B981-01ED99FD39AB}"/>
                </a:ext>
              </a:extLst>
            </p:cNvPr>
            <p:cNvSpPr/>
            <p:nvPr/>
          </p:nvSpPr>
          <p:spPr>
            <a:xfrm>
              <a:off x="10107879" y="6354496"/>
              <a:ext cx="142171" cy="164709"/>
            </a:xfrm>
            <a:custGeom>
              <a:avLst/>
              <a:gdLst>
                <a:gd name="connsiteX0" fmla="*/ 51348 w 142171"/>
                <a:gd name="connsiteY0" fmla="*/ 33397 h 164709"/>
                <a:gd name="connsiteX1" fmla="*/ 74259 w 142171"/>
                <a:gd name="connsiteY1" fmla="*/ 26958 h 164709"/>
                <a:gd name="connsiteX2" fmla="*/ 87896 w 142171"/>
                <a:gd name="connsiteY2" fmla="*/ 28934 h 164709"/>
                <a:gd name="connsiteX3" fmla="*/ 99112 w 142171"/>
                <a:gd name="connsiteY3" fmla="*/ 34828 h 164709"/>
                <a:gd name="connsiteX4" fmla="*/ 107294 w 142171"/>
                <a:gd name="connsiteY4" fmla="*/ 44162 h 164709"/>
                <a:gd name="connsiteX5" fmla="*/ 111692 w 142171"/>
                <a:gd name="connsiteY5" fmla="*/ 56768 h 164709"/>
                <a:gd name="connsiteX6" fmla="*/ 142171 w 142171"/>
                <a:gd name="connsiteY6" fmla="*/ 56768 h 164709"/>
                <a:gd name="connsiteX7" fmla="*/ 134535 w 142171"/>
                <a:gd name="connsiteY7" fmla="*/ 32715 h 164709"/>
                <a:gd name="connsiteX8" fmla="*/ 119636 w 142171"/>
                <a:gd name="connsiteY8" fmla="*/ 14897 h 164709"/>
                <a:gd name="connsiteX9" fmla="*/ 98942 w 142171"/>
                <a:gd name="connsiteY9" fmla="*/ 3791 h 164709"/>
                <a:gd name="connsiteX10" fmla="*/ 73849 w 142171"/>
                <a:gd name="connsiteY10" fmla="*/ 9 h 164709"/>
                <a:gd name="connsiteX11" fmla="*/ 36143 w 142171"/>
                <a:gd name="connsiteY11" fmla="*/ 9753 h 164709"/>
                <a:gd name="connsiteX12" fmla="*/ 9755 w 142171"/>
                <a:gd name="connsiteY12" fmla="*/ 37928 h 164709"/>
                <a:gd name="connsiteX13" fmla="*/ 38 w 142171"/>
                <a:gd name="connsiteY13" fmla="*/ 82388 h 164709"/>
                <a:gd name="connsiteX14" fmla="*/ 9653 w 142171"/>
                <a:gd name="connsiteY14" fmla="*/ 126677 h 164709"/>
                <a:gd name="connsiteX15" fmla="*/ 35972 w 142171"/>
                <a:gd name="connsiteY15" fmla="*/ 154886 h 164709"/>
                <a:gd name="connsiteX16" fmla="*/ 73849 w 142171"/>
                <a:gd name="connsiteY16" fmla="*/ 164698 h 164709"/>
                <a:gd name="connsiteX17" fmla="*/ 100271 w 142171"/>
                <a:gd name="connsiteY17" fmla="*/ 160337 h 164709"/>
                <a:gd name="connsiteX18" fmla="*/ 120932 w 142171"/>
                <a:gd name="connsiteY18" fmla="*/ 148277 h 164709"/>
                <a:gd name="connsiteX19" fmla="*/ 135148 w 142171"/>
                <a:gd name="connsiteY19" fmla="*/ 130459 h 164709"/>
                <a:gd name="connsiteX20" fmla="*/ 142171 w 142171"/>
                <a:gd name="connsiteY20" fmla="*/ 108996 h 164709"/>
                <a:gd name="connsiteX21" fmla="*/ 111692 w 142171"/>
                <a:gd name="connsiteY21" fmla="*/ 108996 h 164709"/>
                <a:gd name="connsiteX22" fmla="*/ 107056 w 142171"/>
                <a:gd name="connsiteY22" fmla="*/ 121260 h 164709"/>
                <a:gd name="connsiteX23" fmla="*/ 98771 w 142171"/>
                <a:gd name="connsiteY23" fmla="*/ 130323 h 164709"/>
                <a:gd name="connsiteX24" fmla="*/ 87589 w 142171"/>
                <a:gd name="connsiteY24" fmla="*/ 135944 h 164709"/>
                <a:gd name="connsiteX25" fmla="*/ 74224 w 142171"/>
                <a:gd name="connsiteY25" fmla="*/ 137818 h 164709"/>
                <a:gd name="connsiteX26" fmla="*/ 36040 w 142171"/>
                <a:gd name="connsiteY26" fmla="*/ 112845 h 164709"/>
                <a:gd name="connsiteX27" fmla="*/ 30449 w 142171"/>
                <a:gd name="connsiteY27" fmla="*/ 82388 h 164709"/>
                <a:gd name="connsiteX28" fmla="*/ 36006 w 142171"/>
                <a:gd name="connsiteY28" fmla="*/ 52237 h 164709"/>
                <a:gd name="connsiteX29" fmla="*/ 51348 w 142171"/>
                <a:gd name="connsiteY29" fmla="*/ 33397 h 16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2171" h="164709">
                  <a:moveTo>
                    <a:pt x="51348" y="33397"/>
                  </a:moveTo>
                  <a:cubicBezTo>
                    <a:pt x="58177" y="29029"/>
                    <a:pt x="66151" y="26788"/>
                    <a:pt x="74259" y="26958"/>
                  </a:cubicBezTo>
                  <a:cubicBezTo>
                    <a:pt x="78878" y="26902"/>
                    <a:pt x="83481" y="27569"/>
                    <a:pt x="87896" y="28934"/>
                  </a:cubicBezTo>
                  <a:cubicBezTo>
                    <a:pt x="91966" y="30191"/>
                    <a:pt x="95768" y="32189"/>
                    <a:pt x="99112" y="34828"/>
                  </a:cubicBezTo>
                  <a:cubicBezTo>
                    <a:pt x="102395" y="37406"/>
                    <a:pt x="105170" y="40571"/>
                    <a:pt x="107294" y="44162"/>
                  </a:cubicBezTo>
                  <a:cubicBezTo>
                    <a:pt x="109572" y="48037"/>
                    <a:pt x="111065" y="52319"/>
                    <a:pt x="111692" y="56768"/>
                  </a:cubicBezTo>
                  <a:lnTo>
                    <a:pt x="142171" y="56768"/>
                  </a:lnTo>
                  <a:cubicBezTo>
                    <a:pt x="141162" y="48342"/>
                    <a:pt x="138571" y="40181"/>
                    <a:pt x="134535" y="32715"/>
                  </a:cubicBezTo>
                  <a:cubicBezTo>
                    <a:pt x="130795" y="25851"/>
                    <a:pt x="125732" y="19795"/>
                    <a:pt x="119636" y="14897"/>
                  </a:cubicBezTo>
                  <a:cubicBezTo>
                    <a:pt x="113472" y="9966"/>
                    <a:pt x="106459" y="6202"/>
                    <a:pt x="98942" y="3791"/>
                  </a:cubicBezTo>
                  <a:cubicBezTo>
                    <a:pt x="90831" y="1215"/>
                    <a:pt x="82362" y="-62"/>
                    <a:pt x="73849" y="9"/>
                  </a:cubicBezTo>
                  <a:cubicBezTo>
                    <a:pt x="60632" y="-200"/>
                    <a:pt x="47601" y="3167"/>
                    <a:pt x="36143" y="9753"/>
                  </a:cubicBezTo>
                  <a:cubicBezTo>
                    <a:pt x="24851" y="16454"/>
                    <a:pt x="15701" y="26226"/>
                    <a:pt x="9755" y="37928"/>
                  </a:cubicBezTo>
                  <a:cubicBezTo>
                    <a:pt x="2936" y="51734"/>
                    <a:pt x="-401" y="66998"/>
                    <a:pt x="38" y="82388"/>
                  </a:cubicBezTo>
                  <a:cubicBezTo>
                    <a:pt x="-381" y="97710"/>
                    <a:pt x="2916" y="112906"/>
                    <a:pt x="9653" y="126677"/>
                  </a:cubicBezTo>
                  <a:cubicBezTo>
                    <a:pt x="15551" y="138399"/>
                    <a:pt x="24684" y="148188"/>
                    <a:pt x="35972" y="154886"/>
                  </a:cubicBezTo>
                  <a:cubicBezTo>
                    <a:pt x="47472" y="161536"/>
                    <a:pt x="60567" y="164928"/>
                    <a:pt x="73849" y="164698"/>
                  </a:cubicBezTo>
                  <a:cubicBezTo>
                    <a:pt x="82847" y="164813"/>
                    <a:pt x="91789" y="163336"/>
                    <a:pt x="100271" y="160337"/>
                  </a:cubicBezTo>
                  <a:cubicBezTo>
                    <a:pt x="107854" y="157644"/>
                    <a:pt x="114860" y="153553"/>
                    <a:pt x="120932" y="148277"/>
                  </a:cubicBezTo>
                  <a:cubicBezTo>
                    <a:pt x="126710" y="143245"/>
                    <a:pt x="131528" y="137208"/>
                    <a:pt x="135148" y="130459"/>
                  </a:cubicBezTo>
                  <a:cubicBezTo>
                    <a:pt x="138772" y="123789"/>
                    <a:pt x="141152" y="116516"/>
                    <a:pt x="142171" y="108996"/>
                  </a:cubicBezTo>
                  <a:lnTo>
                    <a:pt x="111692" y="108996"/>
                  </a:lnTo>
                  <a:cubicBezTo>
                    <a:pt x="110942" y="113341"/>
                    <a:pt x="109367" y="117504"/>
                    <a:pt x="107056" y="121260"/>
                  </a:cubicBezTo>
                  <a:cubicBezTo>
                    <a:pt x="104877" y="124765"/>
                    <a:pt x="102068" y="127838"/>
                    <a:pt x="98771" y="130323"/>
                  </a:cubicBezTo>
                  <a:cubicBezTo>
                    <a:pt x="95406" y="132842"/>
                    <a:pt x="91619" y="134746"/>
                    <a:pt x="87589" y="135944"/>
                  </a:cubicBezTo>
                  <a:cubicBezTo>
                    <a:pt x="83252" y="137226"/>
                    <a:pt x="78749" y="137857"/>
                    <a:pt x="74224" y="137818"/>
                  </a:cubicBezTo>
                  <a:cubicBezTo>
                    <a:pt x="57529" y="138270"/>
                    <a:pt x="42307" y="128315"/>
                    <a:pt x="36040" y="112845"/>
                  </a:cubicBezTo>
                  <a:cubicBezTo>
                    <a:pt x="32035" y="103205"/>
                    <a:pt x="30125" y="92822"/>
                    <a:pt x="30449" y="82388"/>
                  </a:cubicBezTo>
                  <a:cubicBezTo>
                    <a:pt x="30153" y="72058"/>
                    <a:pt x="32045" y="61783"/>
                    <a:pt x="36006" y="52237"/>
                  </a:cubicBezTo>
                  <a:cubicBezTo>
                    <a:pt x="39177" y="44600"/>
                    <a:pt x="44509" y="38052"/>
                    <a:pt x="51348" y="33397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FEF3387-3164-D036-5AFB-CBEB53E7FF0A}"/>
                </a:ext>
              </a:extLst>
            </p:cNvPr>
            <p:cNvSpPr/>
            <p:nvPr/>
          </p:nvSpPr>
          <p:spPr>
            <a:xfrm>
              <a:off x="10246743" y="6356754"/>
              <a:ext cx="146837" cy="160362"/>
            </a:xfrm>
            <a:custGeom>
              <a:avLst/>
              <a:gdLst>
                <a:gd name="connsiteX0" fmla="*/ 74220 w 146837"/>
                <a:gd name="connsiteY0" fmla="*/ 70557 h 160362"/>
                <a:gd name="connsiteX1" fmla="*/ 72652 w 146837"/>
                <a:gd name="connsiteY1" fmla="*/ 70557 h 160362"/>
                <a:gd name="connsiteX2" fmla="*/ 34025 w 146837"/>
                <a:gd name="connsiteY2" fmla="*/ 0 h 160362"/>
                <a:gd name="connsiteX3" fmla="*/ 0 w 146837"/>
                <a:gd name="connsiteY3" fmla="*/ 0 h 160362"/>
                <a:gd name="connsiteX4" fmla="*/ 58469 w 146837"/>
                <a:gd name="connsiteY4" fmla="*/ 101253 h 160362"/>
                <a:gd name="connsiteX5" fmla="*/ 58469 w 146837"/>
                <a:gd name="connsiteY5" fmla="*/ 160362 h 160362"/>
                <a:gd name="connsiteX6" fmla="*/ 88471 w 146837"/>
                <a:gd name="connsiteY6" fmla="*/ 160362 h 160362"/>
                <a:gd name="connsiteX7" fmla="*/ 88471 w 146837"/>
                <a:gd name="connsiteY7" fmla="*/ 101253 h 160362"/>
                <a:gd name="connsiteX8" fmla="*/ 146838 w 146837"/>
                <a:gd name="connsiteY8" fmla="*/ 0 h 160362"/>
                <a:gd name="connsiteX9" fmla="*/ 112915 w 146837"/>
                <a:gd name="connsiteY9" fmla="*/ 0 h 160362"/>
                <a:gd name="connsiteX10" fmla="*/ 74220 w 146837"/>
                <a:gd name="connsiteY10" fmla="*/ 70557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837" h="160362">
                  <a:moveTo>
                    <a:pt x="74220" y="70557"/>
                  </a:moveTo>
                  <a:lnTo>
                    <a:pt x="72652" y="70557"/>
                  </a:lnTo>
                  <a:lnTo>
                    <a:pt x="34025" y="0"/>
                  </a:lnTo>
                  <a:lnTo>
                    <a:pt x="0" y="0"/>
                  </a:lnTo>
                  <a:lnTo>
                    <a:pt x="58469" y="101253"/>
                  </a:lnTo>
                  <a:lnTo>
                    <a:pt x="58469" y="160362"/>
                  </a:lnTo>
                  <a:lnTo>
                    <a:pt x="88471" y="160362"/>
                  </a:lnTo>
                  <a:lnTo>
                    <a:pt x="88471" y="101253"/>
                  </a:lnTo>
                  <a:lnTo>
                    <a:pt x="146838" y="0"/>
                  </a:lnTo>
                  <a:lnTo>
                    <a:pt x="112915" y="0"/>
                  </a:lnTo>
                  <a:lnTo>
                    <a:pt x="74220" y="70557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66D6B24-B3B3-3DE1-B439-57D3E61BF004}"/>
                </a:ext>
              </a:extLst>
            </p:cNvPr>
            <p:cNvSpPr/>
            <p:nvPr/>
          </p:nvSpPr>
          <p:spPr>
            <a:xfrm>
              <a:off x="10407320" y="6356718"/>
              <a:ext cx="120738" cy="160438"/>
            </a:xfrm>
            <a:custGeom>
              <a:avLst/>
              <a:gdLst>
                <a:gd name="connsiteX0" fmla="*/ 102722 w 120738"/>
                <a:gd name="connsiteY0" fmla="*/ 82483 h 160438"/>
                <a:gd name="connsiteX1" fmla="*/ 86357 w 120738"/>
                <a:gd name="connsiteY1" fmla="*/ 77339 h 160438"/>
                <a:gd name="connsiteX2" fmla="*/ 86357 w 120738"/>
                <a:gd name="connsiteY2" fmla="*/ 75772 h 160438"/>
                <a:gd name="connsiteX3" fmla="*/ 100676 w 120738"/>
                <a:gd name="connsiteY3" fmla="*/ 69537 h 160438"/>
                <a:gd name="connsiteX4" fmla="*/ 110904 w 120738"/>
                <a:gd name="connsiteY4" fmla="*/ 58192 h 160438"/>
                <a:gd name="connsiteX5" fmla="*/ 114654 w 120738"/>
                <a:gd name="connsiteY5" fmla="*/ 41532 h 160438"/>
                <a:gd name="connsiteX6" fmla="*/ 91471 w 120738"/>
                <a:gd name="connsiteY6" fmla="*/ 5453 h 160438"/>
                <a:gd name="connsiteX7" fmla="*/ 62424 w 120738"/>
                <a:gd name="connsiteY7" fmla="*/ 36 h 160438"/>
                <a:gd name="connsiteX8" fmla="*/ 0 w 120738"/>
                <a:gd name="connsiteY8" fmla="*/ 36 h 160438"/>
                <a:gd name="connsiteX9" fmla="*/ 0 w 120738"/>
                <a:gd name="connsiteY9" fmla="*/ 160399 h 160438"/>
                <a:gd name="connsiteX10" fmla="*/ 65901 w 120738"/>
                <a:gd name="connsiteY10" fmla="*/ 160399 h 160438"/>
                <a:gd name="connsiteX11" fmla="*/ 96380 w 120738"/>
                <a:gd name="connsiteY11" fmla="*/ 154641 h 160438"/>
                <a:gd name="connsiteX12" fmla="*/ 120723 w 120738"/>
                <a:gd name="connsiteY12" fmla="*/ 116552 h 160438"/>
                <a:gd name="connsiteX13" fmla="*/ 115643 w 120738"/>
                <a:gd name="connsiteY13" fmla="*/ 95906 h 160438"/>
                <a:gd name="connsiteX14" fmla="*/ 102722 w 120738"/>
                <a:gd name="connsiteY14" fmla="*/ 82483 h 160438"/>
                <a:gd name="connsiteX15" fmla="*/ 30172 w 120738"/>
                <a:gd name="connsiteY15" fmla="*/ 24805 h 160438"/>
                <a:gd name="connsiteX16" fmla="*/ 58776 w 120738"/>
                <a:gd name="connsiteY16" fmla="*/ 24805 h 160438"/>
                <a:gd name="connsiteX17" fmla="*/ 77766 w 120738"/>
                <a:gd name="connsiteY17" fmla="*/ 30664 h 160438"/>
                <a:gd name="connsiteX18" fmla="*/ 84243 w 120738"/>
                <a:gd name="connsiteY18" fmla="*/ 45689 h 160438"/>
                <a:gd name="connsiteX19" fmla="*/ 80834 w 120738"/>
                <a:gd name="connsiteY19" fmla="*/ 57613 h 160438"/>
                <a:gd name="connsiteX20" fmla="*/ 71459 w 120738"/>
                <a:gd name="connsiteY20" fmla="*/ 65244 h 160438"/>
                <a:gd name="connsiteX21" fmla="*/ 58128 w 120738"/>
                <a:gd name="connsiteY21" fmla="*/ 67936 h 160438"/>
                <a:gd name="connsiteX22" fmla="*/ 30172 w 120738"/>
                <a:gd name="connsiteY22" fmla="*/ 67936 h 160438"/>
                <a:gd name="connsiteX23" fmla="*/ 82948 w 120738"/>
                <a:gd name="connsiteY23" fmla="*/ 129464 h 160438"/>
                <a:gd name="connsiteX24" fmla="*/ 60549 w 120738"/>
                <a:gd name="connsiteY24" fmla="*/ 135426 h 160438"/>
                <a:gd name="connsiteX25" fmla="*/ 30070 w 120738"/>
                <a:gd name="connsiteY25" fmla="*/ 135426 h 160438"/>
                <a:gd name="connsiteX26" fmla="*/ 30070 w 120738"/>
                <a:gd name="connsiteY26" fmla="*/ 89399 h 160438"/>
                <a:gd name="connsiteX27" fmla="*/ 61333 w 120738"/>
                <a:gd name="connsiteY27" fmla="*/ 89399 h 160438"/>
                <a:gd name="connsiteX28" fmla="*/ 76538 w 120738"/>
                <a:gd name="connsiteY28" fmla="*/ 92602 h 160438"/>
                <a:gd name="connsiteX29" fmla="*/ 86357 w 120738"/>
                <a:gd name="connsiteY29" fmla="*/ 101391 h 160438"/>
                <a:gd name="connsiteX30" fmla="*/ 89766 w 120738"/>
                <a:gd name="connsiteY30" fmla="*/ 114065 h 160438"/>
                <a:gd name="connsiteX31" fmla="*/ 82948 w 120738"/>
                <a:gd name="connsiteY31" fmla="*/ 129464 h 16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738" h="160438">
                  <a:moveTo>
                    <a:pt x="102722" y="82483"/>
                  </a:moveTo>
                  <a:cubicBezTo>
                    <a:pt x="97785" y="79420"/>
                    <a:pt x="92160" y="77651"/>
                    <a:pt x="86357" y="77339"/>
                  </a:cubicBezTo>
                  <a:lnTo>
                    <a:pt x="86357" y="75772"/>
                  </a:lnTo>
                  <a:cubicBezTo>
                    <a:pt x="91471" y="74585"/>
                    <a:pt x="96326" y="72472"/>
                    <a:pt x="100676" y="69537"/>
                  </a:cubicBezTo>
                  <a:cubicBezTo>
                    <a:pt x="104962" y="66648"/>
                    <a:pt x="108473" y="62753"/>
                    <a:pt x="110904" y="58192"/>
                  </a:cubicBezTo>
                  <a:cubicBezTo>
                    <a:pt x="113529" y="53039"/>
                    <a:pt x="114818" y="47311"/>
                    <a:pt x="114654" y="41532"/>
                  </a:cubicBezTo>
                  <a:cubicBezTo>
                    <a:pt x="115135" y="25873"/>
                    <a:pt x="105920" y="11532"/>
                    <a:pt x="91471" y="5453"/>
                  </a:cubicBezTo>
                  <a:cubicBezTo>
                    <a:pt x="82297" y="1560"/>
                    <a:pt x="72386" y="-288"/>
                    <a:pt x="62424" y="36"/>
                  </a:cubicBezTo>
                  <a:lnTo>
                    <a:pt x="0" y="36"/>
                  </a:lnTo>
                  <a:lnTo>
                    <a:pt x="0" y="160399"/>
                  </a:lnTo>
                  <a:lnTo>
                    <a:pt x="65901" y="160399"/>
                  </a:lnTo>
                  <a:cubicBezTo>
                    <a:pt x="76361" y="160748"/>
                    <a:pt x="86770" y="158782"/>
                    <a:pt x="96380" y="154641"/>
                  </a:cubicBezTo>
                  <a:cubicBezTo>
                    <a:pt x="111538" y="148128"/>
                    <a:pt x="121183" y="133033"/>
                    <a:pt x="120723" y="116552"/>
                  </a:cubicBezTo>
                  <a:cubicBezTo>
                    <a:pt x="120900" y="109341"/>
                    <a:pt x="119144" y="102213"/>
                    <a:pt x="115643" y="95906"/>
                  </a:cubicBezTo>
                  <a:cubicBezTo>
                    <a:pt x="112544" y="90410"/>
                    <a:pt x="108098" y="85790"/>
                    <a:pt x="102722" y="82483"/>
                  </a:cubicBezTo>
                  <a:close/>
                  <a:moveTo>
                    <a:pt x="30172" y="24805"/>
                  </a:moveTo>
                  <a:lnTo>
                    <a:pt x="58776" y="24805"/>
                  </a:lnTo>
                  <a:cubicBezTo>
                    <a:pt x="65618" y="24302"/>
                    <a:pt x="72400" y="26394"/>
                    <a:pt x="77766" y="30664"/>
                  </a:cubicBezTo>
                  <a:cubicBezTo>
                    <a:pt x="82031" y="34478"/>
                    <a:pt x="84400" y="39973"/>
                    <a:pt x="84243" y="45689"/>
                  </a:cubicBezTo>
                  <a:cubicBezTo>
                    <a:pt x="84352" y="49918"/>
                    <a:pt x="83163" y="54079"/>
                    <a:pt x="80834" y="57613"/>
                  </a:cubicBezTo>
                  <a:cubicBezTo>
                    <a:pt x="78461" y="60960"/>
                    <a:pt x="75219" y="63598"/>
                    <a:pt x="71459" y="65244"/>
                  </a:cubicBezTo>
                  <a:cubicBezTo>
                    <a:pt x="67265" y="67102"/>
                    <a:pt x="62714" y="68020"/>
                    <a:pt x="58128" y="67936"/>
                  </a:cubicBezTo>
                  <a:lnTo>
                    <a:pt x="30172" y="67936"/>
                  </a:lnTo>
                  <a:close/>
                  <a:moveTo>
                    <a:pt x="82948" y="129464"/>
                  </a:moveTo>
                  <a:cubicBezTo>
                    <a:pt x="78403" y="133439"/>
                    <a:pt x="70937" y="135426"/>
                    <a:pt x="60549" y="135426"/>
                  </a:cubicBezTo>
                  <a:lnTo>
                    <a:pt x="30070" y="135426"/>
                  </a:lnTo>
                  <a:lnTo>
                    <a:pt x="30070" y="89399"/>
                  </a:lnTo>
                  <a:lnTo>
                    <a:pt x="61333" y="89399"/>
                  </a:lnTo>
                  <a:cubicBezTo>
                    <a:pt x="66583" y="89252"/>
                    <a:pt x="71793" y="90350"/>
                    <a:pt x="76538" y="92602"/>
                  </a:cubicBezTo>
                  <a:cubicBezTo>
                    <a:pt x="80565" y="94566"/>
                    <a:pt x="83964" y="97609"/>
                    <a:pt x="86357" y="101391"/>
                  </a:cubicBezTo>
                  <a:cubicBezTo>
                    <a:pt x="88669" y="105209"/>
                    <a:pt x="89852" y="109603"/>
                    <a:pt x="89766" y="114065"/>
                  </a:cubicBezTo>
                  <a:cubicBezTo>
                    <a:pt x="89964" y="119969"/>
                    <a:pt x="87455" y="125640"/>
                    <a:pt x="82948" y="129464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D6DD52B-2C3C-2634-5AA7-BB3B75F9C12D}"/>
                </a:ext>
              </a:extLst>
            </p:cNvPr>
            <p:cNvSpPr/>
            <p:nvPr/>
          </p:nvSpPr>
          <p:spPr>
            <a:xfrm>
              <a:off x="10542157" y="6356754"/>
              <a:ext cx="105755" cy="160362"/>
            </a:xfrm>
            <a:custGeom>
              <a:avLst/>
              <a:gdLst>
                <a:gd name="connsiteX0" fmla="*/ 30138 w 105755"/>
                <a:gd name="connsiteY0" fmla="*/ 92736 h 160362"/>
                <a:gd name="connsiteX1" fmla="*/ 99824 w 105755"/>
                <a:gd name="connsiteY1" fmla="*/ 92736 h 160362"/>
                <a:gd name="connsiteX2" fmla="*/ 99824 w 105755"/>
                <a:gd name="connsiteY2" fmla="*/ 67490 h 160362"/>
                <a:gd name="connsiteX3" fmla="*/ 30138 w 105755"/>
                <a:gd name="connsiteY3" fmla="*/ 67490 h 160362"/>
                <a:gd name="connsiteX4" fmla="*/ 30138 w 105755"/>
                <a:gd name="connsiteY4" fmla="*/ 25143 h 160362"/>
                <a:gd name="connsiteX5" fmla="*/ 105210 w 105755"/>
                <a:gd name="connsiteY5" fmla="*/ 25143 h 160362"/>
                <a:gd name="connsiteX6" fmla="*/ 105210 w 105755"/>
                <a:gd name="connsiteY6" fmla="*/ 0 h 160362"/>
                <a:gd name="connsiteX7" fmla="*/ 0 w 105755"/>
                <a:gd name="connsiteY7" fmla="*/ 0 h 160362"/>
                <a:gd name="connsiteX8" fmla="*/ 0 w 105755"/>
                <a:gd name="connsiteY8" fmla="*/ 160362 h 160362"/>
                <a:gd name="connsiteX9" fmla="*/ 105756 w 105755"/>
                <a:gd name="connsiteY9" fmla="*/ 160362 h 160362"/>
                <a:gd name="connsiteX10" fmla="*/ 105756 w 105755"/>
                <a:gd name="connsiteY10" fmla="*/ 135253 h 160362"/>
                <a:gd name="connsiteX11" fmla="*/ 30138 w 105755"/>
                <a:gd name="connsiteY11" fmla="*/ 135253 h 160362"/>
                <a:gd name="connsiteX12" fmla="*/ 30138 w 105755"/>
                <a:gd name="connsiteY12" fmla="*/ 92736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55" h="160362">
                  <a:moveTo>
                    <a:pt x="30138" y="92736"/>
                  </a:moveTo>
                  <a:lnTo>
                    <a:pt x="99824" y="92736"/>
                  </a:lnTo>
                  <a:lnTo>
                    <a:pt x="99824" y="67490"/>
                  </a:lnTo>
                  <a:lnTo>
                    <a:pt x="30138" y="67490"/>
                  </a:lnTo>
                  <a:lnTo>
                    <a:pt x="30138" y="25143"/>
                  </a:lnTo>
                  <a:lnTo>
                    <a:pt x="105210" y="25143"/>
                  </a:lnTo>
                  <a:lnTo>
                    <a:pt x="105210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105756" y="160362"/>
                  </a:lnTo>
                  <a:lnTo>
                    <a:pt x="105756" y="135253"/>
                  </a:lnTo>
                  <a:lnTo>
                    <a:pt x="30138" y="135253"/>
                  </a:lnTo>
                  <a:lnTo>
                    <a:pt x="30138" y="92736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A9047B2-381B-4C2B-DDB2-EA3E569A7A13}"/>
                </a:ext>
              </a:extLst>
            </p:cNvPr>
            <p:cNvSpPr/>
            <p:nvPr/>
          </p:nvSpPr>
          <p:spPr>
            <a:xfrm>
              <a:off x="10665846" y="6356586"/>
              <a:ext cx="123586" cy="160530"/>
            </a:xfrm>
            <a:custGeom>
              <a:avLst/>
              <a:gdLst>
                <a:gd name="connsiteX0" fmla="*/ 91676 w 123586"/>
                <a:gd name="connsiteY0" fmla="*/ 96038 h 160530"/>
                <a:gd name="connsiteX1" fmla="*/ 111074 w 123586"/>
                <a:gd name="connsiteY1" fmla="*/ 78561 h 160530"/>
                <a:gd name="connsiteX2" fmla="*/ 117620 w 123586"/>
                <a:gd name="connsiteY2" fmla="*/ 51749 h 160530"/>
                <a:gd name="connsiteX3" fmla="*/ 111108 w 123586"/>
                <a:gd name="connsiteY3" fmla="*/ 24493 h 160530"/>
                <a:gd name="connsiteX4" fmla="*/ 91914 w 123586"/>
                <a:gd name="connsiteY4" fmla="*/ 6471 h 160530"/>
                <a:gd name="connsiteX5" fmla="*/ 60890 w 123586"/>
                <a:gd name="connsiteY5" fmla="*/ 32 h 160530"/>
                <a:gd name="connsiteX6" fmla="*/ 0 w 123586"/>
                <a:gd name="connsiteY6" fmla="*/ 32 h 160530"/>
                <a:gd name="connsiteX7" fmla="*/ 0 w 123586"/>
                <a:gd name="connsiteY7" fmla="*/ 160530 h 160530"/>
                <a:gd name="connsiteX8" fmla="*/ 30172 w 123586"/>
                <a:gd name="connsiteY8" fmla="*/ 160530 h 160530"/>
                <a:gd name="connsiteX9" fmla="*/ 30172 w 123586"/>
                <a:gd name="connsiteY9" fmla="*/ 102205 h 160530"/>
                <a:gd name="connsiteX10" fmla="*/ 58742 w 123586"/>
                <a:gd name="connsiteY10" fmla="*/ 102205 h 160530"/>
                <a:gd name="connsiteX11" fmla="*/ 90039 w 123586"/>
                <a:gd name="connsiteY11" fmla="*/ 160530 h 160530"/>
                <a:gd name="connsiteX12" fmla="*/ 123586 w 123586"/>
                <a:gd name="connsiteY12" fmla="*/ 160530 h 160530"/>
                <a:gd name="connsiteX13" fmla="*/ 88880 w 123586"/>
                <a:gd name="connsiteY13" fmla="*/ 97162 h 160530"/>
                <a:gd name="connsiteX14" fmla="*/ 91676 w 123586"/>
                <a:gd name="connsiteY14" fmla="*/ 96038 h 160530"/>
                <a:gd name="connsiteX15" fmla="*/ 30309 w 123586"/>
                <a:gd name="connsiteY15" fmla="*/ 25107 h 160530"/>
                <a:gd name="connsiteX16" fmla="*/ 56151 w 123586"/>
                <a:gd name="connsiteY16" fmla="*/ 25107 h 160530"/>
                <a:gd name="connsiteX17" fmla="*/ 73606 w 123586"/>
                <a:gd name="connsiteY17" fmla="*/ 28241 h 160530"/>
                <a:gd name="connsiteX18" fmla="*/ 83834 w 123586"/>
                <a:gd name="connsiteY18" fmla="*/ 37337 h 160530"/>
                <a:gd name="connsiteX19" fmla="*/ 86937 w 123586"/>
                <a:gd name="connsiteY19" fmla="*/ 51749 h 160530"/>
                <a:gd name="connsiteX20" fmla="*/ 83527 w 123586"/>
                <a:gd name="connsiteY20" fmla="*/ 65853 h 160530"/>
                <a:gd name="connsiteX21" fmla="*/ 73470 w 123586"/>
                <a:gd name="connsiteY21" fmla="*/ 74575 h 160530"/>
                <a:gd name="connsiteX22" fmla="*/ 56117 w 123586"/>
                <a:gd name="connsiteY22" fmla="*/ 77505 h 160530"/>
                <a:gd name="connsiteX23" fmla="*/ 30104 w 123586"/>
                <a:gd name="connsiteY23" fmla="*/ 77505 h 16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3586" h="160530">
                  <a:moveTo>
                    <a:pt x="91676" y="96038"/>
                  </a:moveTo>
                  <a:cubicBezTo>
                    <a:pt x="99759" y="92302"/>
                    <a:pt x="106523" y="86210"/>
                    <a:pt x="111074" y="78561"/>
                  </a:cubicBezTo>
                  <a:cubicBezTo>
                    <a:pt x="115616" y="70369"/>
                    <a:pt x="117876" y="61110"/>
                    <a:pt x="117620" y="51749"/>
                  </a:cubicBezTo>
                  <a:cubicBezTo>
                    <a:pt x="117852" y="42253"/>
                    <a:pt x="115609" y="32860"/>
                    <a:pt x="111108" y="24493"/>
                  </a:cubicBezTo>
                  <a:cubicBezTo>
                    <a:pt x="106687" y="16681"/>
                    <a:pt x="99991" y="10396"/>
                    <a:pt x="91914" y="6471"/>
                  </a:cubicBezTo>
                  <a:cubicBezTo>
                    <a:pt x="82225" y="1910"/>
                    <a:pt x="71595" y="-296"/>
                    <a:pt x="60890" y="32"/>
                  </a:cubicBezTo>
                  <a:lnTo>
                    <a:pt x="0" y="32"/>
                  </a:lnTo>
                  <a:lnTo>
                    <a:pt x="0" y="160530"/>
                  </a:lnTo>
                  <a:lnTo>
                    <a:pt x="30172" y="160530"/>
                  </a:lnTo>
                  <a:lnTo>
                    <a:pt x="30172" y="102205"/>
                  </a:lnTo>
                  <a:lnTo>
                    <a:pt x="58742" y="102205"/>
                  </a:lnTo>
                  <a:lnTo>
                    <a:pt x="90039" y="160530"/>
                  </a:lnTo>
                  <a:lnTo>
                    <a:pt x="123586" y="160530"/>
                  </a:lnTo>
                  <a:lnTo>
                    <a:pt x="88880" y="97162"/>
                  </a:lnTo>
                  <a:cubicBezTo>
                    <a:pt x="89800" y="96788"/>
                    <a:pt x="90789" y="96481"/>
                    <a:pt x="91676" y="96038"/>
                  </a:cubicBezTo>
                  <a:close/>
                  <a:moveTo>
                    <a:pt x="30309" y="25107"/>
                  </a:moveTo>
                  <a:lnTo>
                    <a:pt x="56151" y="25107"/>
                  </a:lnTo>
                  <a:cubicBezTo>
                    <a:pt x="62127" y="24907"/>
                    <a:pt x="68073" y="25976"/>
                    <a:pt x="73606" y="28241"/>
                  </a:cubicBezTo>
                  <a:cubicBezTo>
                    <a:pt x="77923" y="30070"/>
                    <a:pt x="81516" y="33266"/>
                    <a:pt x="83834" y="37337"/>
                  </a:cubicBezTo>
                  <a:cubicBezTo>
                    <a:pt x="86095" y="41794"/>
                    <a:pt x="87162" y="46758"/>
                    <a:pt x="86937" y="51749"/>
                  </a:cubicBezTo>
                  <a:cubicBezTo>
                    <a:pt x="87073" y="56669"/>
                    <a:pt x="85897" y="61538"/>
                    <a:pt x="83527" y="65853"/>
                  </a:cubicBezTo>
                  <a:cubicBezTo>
                    <a:pt x="81243" y="69800"/>
                    <a:pt x="77701" y="72870"/>
                    <a:pt x="73470" y="74575"/>
                  </a:cubicBezTo>
                  <a:cubicBezTo>
                    <a:pt x="67940" y="76701"/>
                    <a:pt x="62039" y="77697"/>
                    <a:pt x="56117" y="77505"/>
                  </a:cubicBezTo>
                  <a:lnTo>
                    <a:pt x="30104" y="77505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2CFB6CD-3A6A-B614-7FB8-270F53CD59A9}"/>
                </a:ext>
              </a:extLst>
            </p:cNvPr>
            <p:cNvSpPr/>
            <p:nvPr/>
          </p:nvSpPr>
          <p:spPr>
            <a:xfrm>
              <a:off x="10803956" y="6356754"/>
              <a:ext cx="132450" cy="160362"/>
            </a:xfrm>
            <a:custGeom>
              <a:avLst/>
              <a:gdLst>
                <a:gd name="connsiteX0" fmla="*/ 102517 w 132450"/>
                <a:gd name="connsiteY0" fmla="*/ 107453 h 160362"/>
                <a:gd name="connsiteX1" fmla="*/ 101017 w 132450"/>
                <a:gd name="connsiteY1" fmla="*/ 107453 h 160362"/>
                <a:gd name="connsiteX2" fmla="*/ 26967 w 132450"/>
                <a:gd name="connsiteY2" fmla="*/ 0 h 160362"/>
                <a:gd name="connsiteX3" fmla="*/ 0 w 132450"/>
                <a:gd name="connsiteY3" fmla="*/ 0 h 160362"/>
                <a:gd name="connsiteX4" fmla="*/ 0 w 132450"/>
                <a:gd name="connsiteY4" fmla="*/ 160362 h 160362"/>
                <a:gd name="connsiteX5" fmla="*/ 30172 w 132450"/>
                <a:gd name="connsiteY5" fmla="*/ 160362 h 160362"/>
                <a:gd name="connsiteX6" fmla="*/ 30172 w 132450"/>
                <a:gd name="connsiteY6" fmla="*/ 52943 h 160362"/>
                <a:gd name="connsiteX7" fmla="*/ 31502 w 132450"/>
                <a:gd name="connsiteY7" fmla="*/ 52943 h 160362"/>
                <a:gd name="connsiteX8" fmla="*/ 105858 w 132450"/>
                <a:gd name="connsiteY8" fmla="*/ 160362 h 160362"/>
                <a:gd name="connsiteX9" fmla="*/ 132451 w 132450"/>
                <a:gd name="connsiteY9" fmla="*/ 160362 h 160362"/>
                <a:gd name="connsiteX10" fmla="*/ 132451 w 132450"/>
                <a:gd name="connsiteY10" fmla="*/ 0 h 160362"/>
                <a:gd name="connsiteX11" fmla="*/ 102517 w 132450"/>
                <a:gd name="connsiteY11" fmla="*/ 0 h 160362"/>
                <a:gd name="connsiteX12" fmla="*/ 102517 w 132450"/>
                <a:gd name="connsiteY12" fmla="*/ 10745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2450" h="160362">
                  <a:moveTo>
                    <a:pt x="102517" y="107453"/>
                  </a:moveTo>
                  <a:lnTo>
                    <a:pt x="101017" y="107453"/>
                  </a:lnTo>
                  <a:lnTo>
                    <a:pt x="26967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30172" y="160362"/>
                  </a:lnTo>
                  <a:lnTo>
                    <a:pt x="30172" y="52943"/>
                  </a:lnTo>
                  <a:lnTo>
                    <a:pt x="31502" y="52943"/>
                  </a:lnTo>
                  <a:lnTo>
                    <a:pt x="105858" y="160362"/>
                  </a:lnTo>
                  <a:lnTo>
                    <a:pt x="132451" y="160362"/>
                  </a:lnTo>
                  <a:lnTo>
                    <a:pt x="132451" y="0"/>
                  </a:lnTo>
                  <a:lnTo>
                    <a:pt x="102517" y="0"/>
                  </a:lnTo>
                  <a:lnTo>
                    <a:pt x="102517" y="10745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9963836-96F5-FA87-08ED-5EB3A1AC70F2}"/>
                </a:ext>
              </a:extLst>
            </p:cNvPr>
            <p:cNvSpPr/>
            <p:nvPr/>
          </p:nvSpPr>
          <p:spPr>
            <a:xfrm>
              <a:off x="10956828" y="6356754"/>
              <a:ext cx="105755" cy="160362"/>
            </a:xfrm>
            <a:custGeom>
              <a:avLst/>
              <a:gdLst>
                <a:gd name="connsiteX0" fmla="*/ 30138 w 105755"/>
                <a:gd name="connsiteY0" fmla="*/ 92736 h 160362"/>
                <a:gd name="connsiteX1" fmla="*/ 99824 w 105755"/>
                <a:gd name="connsiteY1" fmla="*/ 92736 h 160362"/>
                <a:gd name="connsiteX2" fmla="*/ 99824 w 105755"/>
                <a:gd name="connsiteY2" fmla="*/ 67490 h 160362"/>
                <a:gd name="connsiteX3" fmla="*/ 30138 w 105755"/>
                <a:gd name="connsiteY3" fmla="*/ 67490 h 160362"/>
                <a:gd name="connsiteX4" fmla="*/ 30138 w 105755"/>
                <a:gd name="connsiteY4" fmla="*/ 25143 h 160362"/>
                <a:gd name="connsiteX5" fmla="*/ 105210 w 105755"/>
                <a:gd name="connsiteY5" fmla="*/ 25143 h 160362"/>
                <a:gd name="connsiteX6" fmla="*/ 105210 w 105755"/>
                <a:gd name="connsiteY6" fmla="*/ 0 h 160362"/>
                <a:gd name="connsiteX7" fmla="*/ 0 w 105755"/>
                <a:gd name="connsiteY7" fmla="*/ 0 h 160362"/>
                <a:gd name="connsiteX8" fmla="*/ 0 w 105755"/>
                <a:gd name="connsiteY8" fmla="*/ 160362 h 160362"/>
                <a:gd name="connsiteX9" fmla="*/ 105756 w 105755"/>
                <a:gd name="connsiteY9" fmla="*/ 160362 h 160362"/>
                <a:gd name="connsiteX10" fmla="*/ 105756 w 105755"/>
                <a:gd name="connsiteY10" fmla="*/ 135253 h 160362"/>
                <a:gd name="connsiteX11" fmla="*/ 30138 w 105755"/>
                <a:gd name="connsiteY11" fmla="*/ 135253 h 160362"/>
                <a:gd name="connsiteX12" fmla="*/ 30138 w 105755"/>
                <a:gd name="connsiteY12" fmla="*/ 92736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55" h="160362">
                  <a:moveTo>
                    <a:pt x="30138" y="92736"/>
                  </a:moveTo>
                  <a:lnTo>
                    <a:pt x="99824" y="92736"/>
                  </a:lnTo>
                  <a:lnTo>
                    <a:pt x="99824" y="67490"/>
                  </a:lnTo>
                  <a:lnTo>
                    <a:pt x="30138" y="67490"/>
                  </a:lnTo>
                  <a:lnTo>
                    <a:pt x="30138" y="25143"/>
                  </a:lnTo>
                  <a:lnTo>
                    <a:pt x="105210" y="25143"/>
                  </a:lnTo>
                  <a:lnTo>
                    <a:pt x="105210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105756" y="160362"/>
                  </a:lnTo>
                  <a:lnTo>
                    <a:pt x="105756" y="135253"/>
                  </a:lnTo>
                  <a:lnTo>
                    <a:pt x="30138" y="135253"/>
                  </a:lnTo>
                  <a:lnTo>
                    <a:pt x="30138" y="92736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B461E19-FD17-8C18-095A-87E3684B39BE}"/>
                </a:ext>
              </a:extLst>
            </p:cNvPr>
            <p:cNvSpPr/>
            <p:nvPr/>
          </p:nvSpPr>
          <p:spPr>
            <a:xfrm>
              <a:off x="11081642" y="6356754"/>
              <a:ext cx="128904" cy="160362"/>
            </a:xfrm>
            <a:custGeom>
              <a:avLst/>
              <a:gdLst>
                <a:gd name="connsiteX0" fmla="*/ 0 w 128904"/>
                <a:gd name="connsiteY0" fmla="*/ 25143 h 160362"/>
                <a:gd name="connsiteX1" fmla="*/ 49537 w 128904"/>
                <a:gd name="connsiteY1" fmla="*/ 25143 h 160362"/>
                <a:gd name="connsiteX2" fmla="*/ 49537 w 128904"/>
                <a:gd name="connsiteY2" fmla="*/ 160362 h 160362"/>
                <a:gd name="connsiteX3" fmla="*/ 79368 w 128904"/>
                <a:gd name="connsiteY3" fmla="*/ 160362 h 160362"/>
                <a:gd name="connsiteX4" fmla="*/ 79368 w 128904"/>
                <a:gd name="connsiteY4" fmla="*/ 25143 h 160362"/>
                <a:gd name="connsiteX5" fmla="*/ 128905 w 128904"/>
                <a:gd name="connsiteY5" fmla="*/ 25143 h 160362"/>
                <a:gd name="connsiteX6" fmla="*/ 128905 w 128904"/>
                <a:gd name="connsiteY6" fmla="*/ 0 h 160362"/>
                <a:gd name="connsiteX7" fmla="*/ 0 w 128904"/>
                <a:gd name="connsiteY7" fmla="*/ 0 h 160362"/>
                <a:gd name="connsiteX8" fmla="*/ 0 w 128904"/>
                <a:gd name="connsiteY8" fmla="*/ 2514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04" h="160362">
                  <a:moveTo>
                    <a:pt x="0" y="25143"/>
                  </a:moveTo>
                  <a:lnTo>
                    <a:pt x="49537" y="25143"/>
                  </a:lnTo>
                  <a:lnTo>
                    <a:pt x="49537" y="160362"/>
                  </a:lnTo>
                  <a:lnTo>
                    <a:pt x="79368" y="160362"/>
                  </a:lnTo>
                  <a:lnTo>
                    <a:pt x="79368" y="25143"/>
                  </a:lnTo>
                  <a:lnTo>
                    <a:pt x="128905" y="25143"/>
                  </a:lnTo>
                  <a:lnTo>
                    <a:pt x="128905" y="0"/>
                  </a:lnTo>
                  <a:lnTo>
                    <a:pt x="0" y="0"/>
                  </a:lnTo>
                  <a:lnTo>
                    <a:pt x="0" y="2514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F3715E1-E834-FE7D-DE3A-8AC59BC98681}"/>
                </a:ext>
              </a:extLst>
            </p:cNvPr>
            <p:cNvSpPr/>
            <p:nvPr/>
          </p:nvSpPr>
          <p:spPr>
            <a:xfrm>
              <a:off x="11229162" y="6356754"/>
              <a:ext cx="30172" cy="160362"/>
            </a:xfrm>
            <a:custGeom>
              <a:avLst/>
              <a:gdLst>
                <a:gd name="connsiteX0" fmla="*/ 0 w 30172"/>
                <a:gd name="connsiteY0" fmla="*/ 0 h 160362"/>
                <a:gd name="connsiteX1" fmla="*/ 30172 w 30172"/>
                <a:gd name="connsiteY1" fmla="*/ 0 h 160362"/>
                <a:gd name="connsiteX2" fmla="*/ 30172 w 30172"/>
                <a:gd name="connsiteY2" fmla="*/ 160362 h 160362"/>
                <a:gd name="connsiteX3" fmla="*/ 0 w 30172"/>
                <a:gd name="connsiteY3" fmla="*/ 160362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72" h="160362">
                  <a:moveTo>
                    <a:pt x="0" y="0"/>
                  </a:moveTo>
                  <a:lnTo>
                    <a:pt x="30172" y="0"/>
                  </a:lnTo>
                  <a:lnTo>
                    <a:pt x="30172" y="160362"/>
                  </a:lnTo>
                  <a:lnTo>
                    <a:pt x="0" y="160362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042345C-FC7F-8F16-1F34-AC3F27EDDE51}"/>
                </a:ext>
              </a:extLst>
            </p:cNvPr>
            <p:cNvSpPr/>
            <p:nvPr/>
          </p:nvSpPr>
          <p:spPr>
            <a:xfrm>
              <a:off x="11276035" y="6354496"/>
              <a:ext cx="142171" cy="164845"/>
            </a:xfrm>
            <a:custGeom>
              <a:avLst/>
              <a:gdLst>
                <a:gd name="connsiteX0" fmla="*/ 111590 w 142171"/>
                <a:gd name="connsiteY0" fmla="*/ 109064 h 164845"/>
                <a:gd name="connsiteX1" fmla="*/ 106988 w 142171"/>
                <a:gd name="connsiteY1" fmla="*/ 121329 h 164845"/>
                <a:gd name="connsiteX2" fmla="*/ 98669 w 142171"/>
                <a:gd name="connsiteY2" fmla="*/ 130391 h 164845"/>
                <a:gd name="connsiteX3" fmla="*/ 87487 w 142171"/>
                <a:gd name="connsiteY3" fmla="*/ 136013 h 164845"/>
                <a:gd name="connsiteX4" fmla="*/ 74156 w 142171"/>
                <a:gd name="connsiteY4" fmla="*/ 137886 h 164845"/>
                <a:gd name="connsiteX5" fmla="*/ 35870 w 142171"/>
                <a:gd name="connsiteY5" fmla="*/ 112914 h 164845"/>
                <a:gd name="connsiteX6" fmla="*/ 30279 w 142171"/>
                <a:gd name="connsiteY6" fmla="*/ 82456 h 164845"/>
                <a:gd name="connsiteX7" fmla="*/ 35870 w 142171"/>
                <a:gd name="connsiteY7" fmla="*/ 52305 h 164845"/>
                <a:gd name="connsiteX8" fmla="*/ 51382 w 142171"/>
                <a:gd name="connsiteY8" fmla="*/ 33397 h 164845"/>
                <a:gd name="connsiteX9" fmla="*/ 74293 w 142171"/>
                <a:gd name="connsiteY9" fmla="*/ 26958 h 164845"/>
                <a:gd name="connsiteX10" fmla="*/ 87930 w 142171"/>
                <a:gd name="connsiteY10" fmla="*/ 28934 h 164845"/>
                <a:gd name="connsiteX11" fmla="*/ 99112 w 142171"/>
                <a:gd name="connsiteY11" fmla="*/ 34828 h 164845"/>
                <a:gd name="connsiteX12" fmla="*/ 111692 w 142171"/>
                <a:gd name="connsiteY12" fmla="*/ 56768 h 164845"/>
                <a:gd name="connsiteX13" fmla="*/ 142171 w 142171"/>
                <a:gd name="connsiteY13" fmla="*/ 56768 h 164845"/>
                <a:gd name="connsiteX14" fmla="*/ 134535 w 142171"/>
                <a:gd name="connsiteY14" fmla="*/ 32716 h 164845"/>
                <a:gd name="connsiteX15" fmla="*/ 119670 w 142171"/>
                <a:gd name="connsiteY15" fmla="*/ 14898 h 164845"/>
                <a:gd name="connsiteX16" fmla="*/ 98976 w 142171"/>
                <a:gd name="connsiteY16" fmla="*/ 3791 h 164845"/>
                <a:gd name="connsiteX17" fmla="*/ 73850 w 142171"/>
                <a:gd name="connsiteY17" fmla="*/ 10 h 164845"/>
                <a:gd name="connsiteX18" fmla="*/ 36177 w 142171"/>
                <a:gd name="connsiteY18" fmla="*/ 9753 h 164845"/>
                <a:gd name="connsiteX19" fmla="*/ 9755 w 142171"/>
                <a:gd name="connsiteY19" fmla="*/ 37928 h 164845"/>
                <a:gd name="connsiteX20" fmla="*/ 38 w 142171"/>
                <a:gd name="connsiteY20" fmla="*/ 82388 h 164845"/>
                <a:gd name="connsiteX21" fmla="*/ 9687 w 142171"/>
                <a:gd name="connsiteY21" fmla="*/ 126678 h 164845"/>
                <a:gd name="connsiteX22" fmla="*/ 35870 w 142171"/>
                <a:gd name="connsiteY22" fmla="*/ 155023 h 164845"/>
                <a:gd name="connsiteX23" fmla="*/ 73747 w 142171"/>
                <a:gd name="connsiteY23" fmla="*/ 164835 h 164845"/>
                <a:gd name="connsiteX24" fmla="*/ 100203 w 142171"/>
                <a:gd name="connsiteY24" fmla="*/ 160474 h 164845"/>
                <a:gd name="connsiteX25" fmla="*/ 135080 w 142171"/>
                <a:gd name="connsiteY25" fmla="*/ 130596 h 164845"/>
                <a:gd name="connsiteX26" fmla="*/ 141899 w 142171"/>
                <a:gd name="connsiteY26" fmla="*/ 109132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2171" h="164845">
                  <a:moveTo>
                    <a:pt x="111590" y="109064"/>
                  </a:moveTo>
                  <a:cubicBezTo>
                    <a:pt x="110850" y="113408"/>
                    <a:pt x="109289" y="117571"/>
                    <a:pt x="106988" y="121329"/>
                  </a:cubicBezTo>
                  <a:cubicBezTo>
                    <a:pt x="104796" y="124836"/>
                    <a:pt x="101976" y="127908"/>
                    <a:pt x="98669" y="130391"/>
                  </a:cubicBezTo>
                  <a:cubicBezTo>
                    <a:pt x="95304" y="132911"/>
                    <a:pt x="91516" y="134814"/>
                    <a:pt x="87487" y="136013"/>
                  </a:cubicBezTo>
                  <a:cubicBezTo>
                    <a:pt x="83160" y="137295"/>
                    <a:pt x="78667" y="137926"/>
                    <a:pt x="74156" y="137886"/>
                  </a:cubicBezTo>
                  <a:cubicBezTo>
                    <a:pt x="57424" y="138382"/>
                    <a:pt x="42150" y="128420"/>
                    <a:pt x="35870" y="112914"/>
                  </a:cubicBezTo>
                  <a:cubicBezTo>
                    <a:pt x="31878" y="103269"/>
                    <a:pt x="29972" y="92889"/>
                    <a:pt x="30279" y="82456"/>
                  </a:cubicBezTo>
                  <a:cubicBezTo>
                    <a:pt x="29992" y="72124"/>
                    <a:pt x="31898" y="61849"/>
                    <a:pt x="35870" y="52305"/>
                  </a:cubicBezTo>
                  <a:cubicBezTo>
                    <a:pt x="39088" y="44628"/>
                    <a:pt x="44478" y="38057"/>
                    <a:pt x="51382" y="33397"/>
                  </a:cubicBezTo>
                  <a:cubicBezTo>
                    <a:pt x="58218" y="29041"/>
                    <a:pt x="66189" y="26801"/>
                    <a:pt x="74293" y="26958"/>
                  </a:cubicBezTo>
                  <a:cubicBezTo>
                    <a:pt x="78912" y="26910"/>
                    <a:pt x="83515" y="27576"/>
                    <a:pt x="87930" y="28934"/>
                  </a:cubicBezTo>
                  <a:cubicBezTo>
                    <a:pt x="91990" y="30192"/>
                    <a:pt x="95781" y="32190"/>
                    <a:pt x="99112" y="34828"/>
                  </a:cubicBezTo>
                  <a:cubicBezTo>
                    <a:pt x="105992" y="40237"/>
                    <a:pt x="110503" y="48103"/>
                    <a:pt x="111692" y="56768"/>
                  </a:cubicBezTo>
                  <a:lnTo>
                    <a:pt x="142171" y="56768"/>
                  </a:lnTo>
                  <a:cubicBezTo>
                    <a:pt x="141162" y="48342"/>
                    <a:pt x="138571" y="40182"/>
                    <a:pt x="134535" y="32716"/>
                  </a:cubicBezTo>
                  <a:cubicBezTo>
                    <a:pt x="130798" y="25860"/>
                    <a:pt x="125746" y="19806"/>
                    <a:pt x="119670" y="14898"/>
                  </a:cubicBezTo>
                  <a:cubicBezTo>
                    <a:pt x="113499" y="9979"/>
                    <a:pt x="106487" y="6216"/>
                    <a:pt x="98976" y="3791"/>
                  </a:cubicBezTo>
                  <a:cubicBezTo>
                    <a:pt x="90852" y="1215"/>
                    <a:pt x="82373" y="-61"/>
                    <a:pt x="73850" y="10"/>
                  </a:cubicBezTo>
                  <a:cubicBezTo>
                    <a:pt x="60642" y="-204"/>
                    <a:pt x="47622" y="3163"/>
                    <a:pt x="36177" y="9753"/>
                  </a:cubicBezTo>
                  <a:cubicBezTo>
                    <a:pt x="24868" y="16442"/>
                    <a:pt x="15701" y="26216"/>
                    <a:pt x="9755" y="37928"/>
                  </a:cubicBezTo>
                  <a:cubicBezTo>
                    <a:pt x="2936" y="51734"/>
                    <a:pt x="-401" y="66998"/>
                    <a:pt x="38" y="82388"/>
                  </a:cubicBezTo>
                  <a:cubicBezTo>
                    <a:pt x="-388" y="97715"/>
                    <a:pt x="2923" y="112915"/>
                    <a:pt x="9687" y="126678"/>
                  </a:cubicBezTo>
                  <a:cubicBezTo>
                    <a:pt x="15513" y="138440"/>
                    <a:pt x="24602" y="148280"/>
                    <a:pt x="35870" y="155023"/>
                  </a:cubicBezTo>
                  <a:cubicBezTo>
                    <a:pt x="47370" y="161673"/>
                    <a:pt x="60465" y="165065"/>
                    <a:pt x="73747" y="164835"/>
                  </a:cubicBezTo>
                  <a:cubicBezTo>
                    <a:pt x="82755" y="164949"/>
                    <a:pt x="91711" y="163473"/>
                    <a:pt x="100203" y="160474"/>
                  </a:cubicBezTo>
                  <a:cubicBezTo>
                    <a:pt x="115129" y="155171"/>
                    <a:pt x="127556" y="144526"/>
                    <a:pt x="135080" y="130596"/>
                  </a:cubicBezTo>
                  <a:cubicBezTo>
                    <a:pt x="138633" y="123912"/>
                    <a:pt x="140944" y="116640"/>
                    <a:pt x="141899" y="109132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82C37AC-73F3-E35E-2A75-7642571537DE}"/>
                </a:ext>
              </a:extLst>
            </p:cNvPr>
            <p:cNvSpPr/>
            <p:nvPr/>
          </p:nvSpPr>
          <p:spPr>
            <a:xfrm>
              <a:off x="11414627" y="6356754"/>
              <a:ext cx="150178" cy="160362"/>
            </a:xfrm>
            <a:custGeom>
              <a:avLst/>
              <a:gdLst>
                <a:gd name="connsiteX0" fmla="*/ 117995 w 150178"/>
                <a:gd name="connsiteY0" fmla="*/ 160362 h 160362"/>
                <a:gd name="connsiteX1" fmla="*/ 150179 w 150178"/>
                <a:gd name="connsiteY1" fmla="*/ 160362 h 160362"/>
                <a:gd name="connsiteX2" fmla="*/ 93857 w 150178"/>
                <a:gd name="connsiteY2" fmla="*/ 0 h 160362"/>
                <a:gd name="connsiteX3" fmla="*/ 56355 w 150178"/>
                <a:gd name="connsiteY3" fmla="*/ 0 h 160362"/>
                <a:gd name="connsiteX4" fmla="*/ 0 w 150178"/>
                <a:gd name="connsiteY4" fmla="*/ 160362 h 160362"/>
                <a:gd name="connsiteX5" fmla="*/ 32184 w 150178"/>
                <a:gd name="connsiteY5" fmla="*/ 160362 h 160362"/>
                <a:gd name="connsiteX6" fmla="*/ 45207 w 150178"/>
                <a:gd name="connsiteY6" fmla="*/ 121456 h 160362"/>
                <a:gd name="connsiteX7" fmla="*/ 105006 w 150178"/>
                <a:gd name="connsiteY7" fmla="*/ 121456 h 160362"/>
                <a:gd name="connsiteX8" fmla="*/ 53219 w 150178"/>
                <a:gd name="connsiteY8" fmla="*/ 97403 h 160362"/>
                <a:gd name="connsiteX9" fmla="*/ 74561 w 150178"/>
                <a:gd name="connsiteY9" fmla="*/ 33762 h 160362"/>
                <a:gd name="connsiteX10" fmla="*/ 75822 w 150178"/>
                <a:gd name="connsiteY10" fmla="*/ 33762 h 160362"/>
                <a:gd name="connsiteX11" fmla="*/ 97062 w 150178"/>
                <a:gd name="connsiteY11" fmla="*/ 9740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178" h="160362">
                  <a:moveTo>
                    <a:pt x="117995" y="160362"/>
                  </a:moveTo>
                  <a:lnTo>
                    <a:pt x="150179" y="160362"/>
                  </a:lnTo>
                  <a:lnTo>
                    <a:pt x="93857" y="0"/>
                  </a:lnTo>
                  <a:lnTo>
                    <a:pt x="56355" y="0"/>
                  </a:lnTo>
                  <a:lnTo>
                    <a:pt x="0" y="160362"/>
                  </a:lnTo>
                  <a:lnTo>
                    <a:pt x="32184" y="160362"/>
                  </a:lnTo>
                  <a:lnTo>
                    <a:pt x="45207" y="121456"/>
                  </a:lnTo>
                  <a:lnTo>
                    <a:pt x="105006" y="121456"/>
                  </a:lnTo>
                  <a:close/>
                  <a:moveTo>
                    <a:pt x="53219" y="97403"/>
                  </a:moveTo>
                  <a:lnTo>
                    <a:pt x="74561" y="33762"/>
                  </a:lnTo>
                  <a:lnTo>
                    <a:pt x="75822" y="33762"/>
                  </a:lnTo>
                  <a:lnTo>
                    <a:pt x="97062" y="9740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406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9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Inter" panose="02000503000000020004" pitchFamily="2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65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FDE34-A637-204C-5BEB-AFF2686E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3738"/>
            <a:ext cx="10944000" cy="6685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191BD-8B8B-2A83-BF94-5C0839FF3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800" y="1530589"/>
            <a:ext cx="10944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090A1-198A-EF6E-2076-1D3CF7AB7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9920" y="6253200"/>
            <a:ext cx="319147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886D149-EB83-4106-B6CB-27D5D5C74B59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3354C-2487-AA6E-A5D0-2BFA74E65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2800" y="6251985"/>
            <a:ext cx="6841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D4D942-5F5B-55D7-B51F-2A576EFF774D}"/>
              </a:ext>
            </a:extLst>
          </p:cNvPr>
          <p:cNvCxnSpPr>
            <a:cxnSpLocks/>
          </p:cNvCxnSpPr>
          <p:nvPr userDrawn="1"/>
        </p:nvCxnSpPr>
        <p:spPr>
          <a:xfrm>
            <a:off x="623888" y="6024277"/>
            <a:ext cx="109442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5B95951-D354-8E44-A230-AB677F5EB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63337" y="62532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4B9DE6-0D80-ECC1-5D2E-05805F8368A3}"/>
              </a:ext>
            </a:extLst>
          </p:cNvPr>
          <p:cNvGrpSpPr/>
          <p:nvPr userDrawn="1"/>
        </p:nvGrpSpPr>
        <p:grpSpPr>
          <a:xfrm>
            <a:off x="9802207" y="6327932"/>
            <a:ext cx="1762598" cy="218040"/>
            <a:chOff x="9802207" y="6327932"/>
            <a:chExt cx="1762598" cy="21804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D2EB330-712E-3D9A-6B1C-3B8513647DEF}"/>
                </a:ext>
              </a:extLst>
            </p:cNvPr>
            <p:cNvSpPr/>
            <p:nvPr/>
          </p:nvSpPr>
          <p:spPr>
            <a:xfrm>
              <a:off x="9863574" y="6433545"/>
              <a:ext cx="156826" cy="112427"/>
            </a:xfrm>
            <a:custGeom>
              <a:avLst/>
              <a:gdLst>
                <a:gd name="connsiteX0" fmla="*/ 122734 w 156826"/>
                <a:gd name="connsiteY0" fmla="*/ 78358 h 112427"/>
                <a:gd name="connsiteX1" fmla="*/ 34093 w 156826"/>
                <a:gd name="connsiteY1" fmla="*/ 78358 h 112427"/>
                <a:gd name="connsiteX2" fmla="*/ 34093 w 156826"/>
                <a:gd name="connsiteY2" fmla="*/ 68138 h 112427"/>
                <a:gd name="connsiteX3" fmla="*/ 0 w 156826"/>
                <a:gd name="connsiteY3" fmla="*/ 68138 h 112427"/>
                <a:gd name="connsiteX4" fmla="*/ 0 w 156826"/>
                <a:gd name="connsiteY4" fmla="*/ 78358 h 112427"/>
                <a:gd name="connsiteX5" fmla="*/ 34093 w 156826"/>
                <a:gd name="connsiteY5" fmla="*/ 112427 h 112427"/>
                <a:gd name="connsiteX6" fmla="*/ 122734 w 156826"/>
                <a:gd name="connsiteY6" fmla="*/ 112427 h 112427"/>
                <a:gd name="connsiteX7" fmla="*/ 156827 w 156826"/>
                <a:gd name="connsiteY7" fmla="*/ 78358 h 112427"/>
                <a:gd name="connsiteX8" fmla="*/ 156827 w 156826"/>
                <a:gd name="connsiteY8" fmla="*/ 0 h 112427"/>
                <a:gd name="connsiteX9" fmla="*/ 122734 w 156826"/>
                <a:gd name="connsiteY9" fmla="*/ 34069 h 11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112427">
                  <a:moveTo>
                    <a:pt x="122734" y="78358"/>
                  </a:moveTo>
                  <a:lnTo>
                    <a:pt x="34093" y="78358"/>
                  </a:lnTo>
                  <a:lnTo>
                    <a:pt x="34093" y="68138"/>
                  </a:lnTo>
                  <a:lnTo>
                    <a:pt x="0" y="68138"/>
                  </a:lnTo>
                  <a:lnTo>
                    <a:pt x="0" y="78358"/>
                  </a:lnTo>
                  <a:cubicBezTo>
                    <a:pt x="0" y="97174"/>
                    <a:pt x="15264" y="112427"/>
                    <a:pt x="34093" y="112427"/>
                  </a:cubicBezTo>
                  <a:lnTo>
                    <a:pt x="122734" y="112427"/>
                  </a:lnTo>
                  <a:cubicBezTo>
                    <a:pt x="141564" y="112427"/>
                    <a:pt x="156827" y="97174"/>
                    <a:pt x="156827" y="78358"/>
                  </a:cubicBezTo>
                  <a:lnTo>
                    <a:pt x="156827" y="0"/>
                  </a:lnTo>
                  <a:lnTo>
                    <a:pt x="122734" y="34069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6D63494-04DA-DF89-1FF0-28F90D62FD53}"/>
                </a:ext>
              </a:extLst>
            </p:cNvPr>
            <p:cNvSpPr/>
            <p:nvPr/>
          </p:nvSpPr>
          <p:spPr>
            <a:xfrm>
              <a:off x="9802207" y="6327932"/>
              <a:ext cx="156826" cy="115834"/>
            </a:xfrm>
            <a:custGeom>
              <a:avLst/>
              <a:gdLst>
                <a:gd name="connsiteX0" fmla="*/ 122734 w 156826"/>
                <a:gd name="connsiteY0" fmla="*/ 0 h 115834"/>
                <a:gd name="connsiteX1" fmla="*/ 34093 w 156826"/>
                <a:gd name="connsiteY1" fmla="*/ 0 h 115834"/>
                <a:gd name="connsiteX2" fmla="*/ 0 w 156826"/>
                <a:gd name="connsiteY2" fmla="*/ 34069 h 115834"/>
                <a:gd name="connsiteX3" fmla="*/ 0 w 156826"/>
                <a:gd name="connsiteY3" fmla="*/ 115834 h 115834"/>
                <a:gd name="connsiteX4" fmla="*/ 34093 w 156826"/>
                <a:gd name="connsiteY4" fmla="*/ 81765 h 115834"/>
                <a:gd name="connsiteX5" fmla="*/ 34093 w 156826"/>
                <a:gd name="connsiteY5" fmla="*/ 81765 h 115834"/>
                <a:gd name="connsiteX6" fmla="*/ 34093 w 156826"/>
                <a:gd name="connsiteY6" fmla="*/ 34069 h 115834"/>
                <a:gd name="connsiteX7" fmla="*/ 122734 w 156826"/>
                <a:gd name="connsiteY7" fmla="*/ 34069 h 115834"/>
                <a:gd name="connsiteX8" fmla="*/ 122734 w 156826"/>
                <a:gd name="connsiteY8" fmla="*/ 44290 h 115834"/>
                <a:gd name="connsiteX9" fmla="*/ 156827 w 156826"/>
                <a:gd name="connsiteY9" fmla="*/ 44290 h 115834"/>
                <a:gd name="connsiteX10" fmla="*/ 156827 w 156826"/>
                <a:gd name="connsiteY10" fmla="*/ 34069 h 115834"/>
                <a:gd name="connsiteX11" fmla="*/ 122734 w 156826"/>
                <a:gd name="connsiteY11" fmla="*/ 0 h 115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6826" h="115834">
                  <a:moveTo>
                    <a:pt x="122734" y="0"/>
                  </a:moveTo>
                  <a:lnTo>
                    <a:pt x="34093" y="0"/>
                  </a:lnTo>
                  <a:cubicBezTo>
                    <a:pt x="15264" y="0"/>
                    <a:pt x="0" y="15253"/>
                    <a:pt x="0" y="34069"/>
                  </a:cubicBezTo>
                  <a:lnTo>
                    <a:pt x="0" y="115834"/>
                  </a:lnTo>
                  <a:lnTo>
                    <a:pt x="34093" y="81765"/>
                  </a:lnTo>
                  <a:lnTo>
                    <a:pt x="34093" y="81765"/>
                  </a:lnTo>
                  <a:lnTo>
                    <a:pt x="34093" y="34069"/>
                  </a:lnTo>
                  <a:lnTo>
                    <a:pt x="122734" y="34069"/>
                  </a:lnTo>
                  <a:lnTo>
                    <a:pt x="122734" y="44290"/>
                  </a:lnTo>
                  <a:lnTo>
                    <a:pt x="156827" y="44290"/>
                  </a:lnTo>
                  <a:lnTo>
                    <a:pt x="156827" y="34069"/>
                  </a:lnTo>
                  <a:cubicBezTo>
                    <a:pt x="156827" y="15253"/>
                    <a:pt x="141563" y="0"/>
                    <a:pt x="122734" y="0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6694923-418C-0F42-724E-D78DE4311F4F}"/>
                </a:ext>
              </a:extLst>
            </p:cNvPr>
            <p:cNvSpPr/>
            <p:nvPr/>
          </p:nvSpPr>
          <p:spPr>
            <a:xfrm>
              <a:off x="9802207" y="6433545"/>
              <a:ext cx="156826" cy="68137"/>
            </a:xfrm>
            <a:custGeom>
              <a:avLst/>
              <a:gdLst>
                <a:gd name="connsiteX0" fmla="*/ 122734 w 156826"/>
                <a:gd name="connsiteY0" fmla="*/ 6814 h 68137"/>
                <a:gd name="connsiteX1" fmla="*/ 122734 w 156826"/>
                <a:gd name="connsiteY1" fmla="*/ 17034 h 68137"/>
                <a:gd name="connsiteX2" fmla="*/ 34093 w 156826"/>
                <a:gd name="connsiteY2" fmla="*/ 17034 h 68137"/>
                <a:gd name="connsiteX3" fmla="*/ 34093 w 156826"/>
                <a:gd name="connsiteY3" fmla="*/ 0 h 68137"/>
                <a:gd name="connsiteX4" fmla="*/ 0 w 156826"/>
                <a:gd name="connsiteY4" fmla="*/ 34069 h 68137"/>
                <a:gd name="connsiteX5" fmla="*/ 34093 w 156826"/>
                <a:gd name="connsiteY5" fmla="*/ 68138 h 68137"/>
                <a:gd name="connsiteX6" fmla="*/ 34093 w 156826"/>
                <a:gd name="connsiteY6" fmla="*/ 51103 h 68137"/>
                <a:gd name="connsiteX7" fmla="*/ 122734 w 156826"/>
                <a:gd name="connsiteY7" fmla="*/ 51103 h 68137"/>
                <a:gd name="connsiteX8" fmla="*/ 156827 w 156826"/>
                <a:gd name="connsiteY8" fmla="*/ 17034 h 68137"/>
                <a:gd name="connsiteX9" fmla="*/ 156827 w 156826"/>
                <a:gd name="connsiteY9" fmla="*/ 6814 h 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68137">
                  <a:moveTo>
                    <a:pt x="122734" y="6814"/>
                  </a:moveTo>
                  <a:lnTo>
                    <a:pt x="122734" y="17034"/>
                  </a:lnTo>
                  <a:lnTo>
                    <a:pt x="34093" y="17034"/>
                  </a:lnTo>
                  <a:lnTo>
                    <a:pt x="34093" y="0"/>
                  </a:lnTo>
                  <a:lnTo>
                    <a:pt x="0" y="34069"/>
                  </a:lnTo>
                  <a:lnTo>
                    <a:pt x="34093" y="68138"/>
                  </a:lnTo>
                  <a:lnTo>
                    <a:pt x="34093" y="51103"/>
                  </a:lnTo>
                  <a:lnTo>
                    <a:pt x="122734" y="51103"/>
                  </a:lnTo>
                  <a:cubicBezTo>
                    <a:pt x="141563" y="51103"/>
                    <a:pt x="156827" y="35850"/>
                    <a:pt x="156827" y="17034"/>
                  </a:cubicBezTo>
                  <a:lnTo>
                    <a:pt x="156827" y="6814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188F347-1D76-E195-0A81-3DDBB8E4E10B}"/>
                </a:ext>
              </a:extLst>
            </p:cNvPr>
            <p:cNvSpPr/>
            <p:nvPr/>
          </p:nvSpPr>
          <p:spPr>
            <a:xfrm>
              <a:off x="9863574" y="6372221"/>
              <a:ext cx="156826" cy="68137"/>
            </a:xfrm>
            <a:custGeom>
              <a:avLst/>
              <a:gdLst>
                <a:gd name="connsiteX0" fmla="*/ 156827 w 156826"/>
                <a:gd name="connsiteY0" fmla="*/ 34069 h 68137"/>
                <a:gd name="connsiteX1" fmla="*/ 122734 w 156826"/>
                <a:gd name="connsiteY1" fmla="*/ 0 h 68137"/>
                <a:gd name="connsiteX2" fmla="*/ 122734 w 156826"/>
                <a:gd name="connsiteY2" fmla="*/ 17034 h 68137"/>
                <a:gd name="connsiteX3" fmla="*/ 34093 w 156826"/>
                <a:gd name="connsiteY3" fmla="*/ 17034 h 68137"/>
                <a:gd name="connsiteX4" fmla="*/ 0 w 156826"/>
                <a:gd name="connsiteY4" fmla="*/ 51103 h 68137"/>
                <a:gd name="connsiteX5" fmla="*/ 0 w 156826"/>
                <a:gd name="connsiteY5" fmla="*/ 61324 h 68137"/>
                <a:gd name="connsiteX6" fmla="*/ 34093 w 156826"/>
                <a:gd name="connsiteY6" fmla="*/ 61324 h 68137"/>
                <a:gd name="connsiteX7" fmla="*/ 34093 w 156826"/>
                <a:gd name="connsiteY7" fmla="*/ 51103 h 68137"/>
                <a:gd name="connsiteX8" fmla="*/ 122734 w 156826"/>
                <a:gd name="connsiteY8" fmla="*/ 51103 h 68137"/>
                <a:gd name="connsiteX9" fmla="*/ 122734 w 156826"/>
                <a:gd name="connsiteY9" fmla="*/ 68138 h 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68137">
                  <a:moveTo>
                    <a:pt x="156827" y="34069"/>
                  </a:moveTo>
                  <a:lnTo>
                    <a:pt x="122734" y="0"/>
                  </a:lnTo>
                  <a:lnTo>
                    <a:pt x="122734" y="17034"/>
                  </a:lnTo>
                  <a:lnTo>
                    <a:pt x="34093" y="17034"/>
                  </a:lnTo>
                  <a:cubicBezTo>
                    <a:pt x="15264" y="17034"/>
                    <a:pt x="0" y="32288"/>
                    <a:pt x="0" y="51103"/>
                  </a:cubicBezTo>
                  <a:lnTo>
                    <a:pt x="0" y="61324"/>
                  </a:lnTo>
                  <a:lnTo>
                    <a:pt x="34093" y="61324"/>
                  </a:lnTo>
                  <a:lnTo>
                    <a:pt x="34093" y="51103"/>
                  </a:lnTo>
                  <a:lnTo>
                    <a:pt x="122734" y="51103"/>
                  </a:lnTo>
                  <a:lnTo>
                    <a:pt x="122734" y="68138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2C10A17-461A-B428-B981-01ED99FD39AB}"/>
                </a:ext>
              </a:extLst>
            </p:cNvPr>
            <p:cNvSpPr/>
            <p:nvPr/>
          </p:nvSpPr>
          <p:spPr>
            <a:xfrm>
              <a:off x="10107879" y="6354496"/>
              <a:ext cx="142171" cy="164709"/>
            </a:xfrm>
            <a:custGeom>
              <a:avLst/>
              <a:gdLst>
                <a:gd name="connsiteX0" fmla="*/ 51348 w 142171"/>
                <a:gd name="connsiteY0" fmla="*/ 33397 h 164709"/>
                <a:gd name="connsiteX1" fmla="*/ 74259 w 142171"/>
                <a:gd name="connsiteY1" fmla="*/ 26958 h 164709"/>
                <a:gd name="connsiteX2" fmla="*/ 87896 w 142171"/>
                <a:gd name="connsiteY2" fmla="*/ 28934 h 164709"/>
                <a:gd name="connsiteX3" fmla="*/ 99112 w 142171"/>
                <a:gd name="connsiteY3" fmla="*/ 34828 h 164709"/>
                <a:gd name="connsiteX4" fmla="*/ 107294 w 142171"/>
                <a:gd name="connsiteY4" fmla="*/ 44162 h 164709"/>
                <a:gd name="connsiteX5" fmla="*/ 111692 w 142171"/>
                <a:gd name="connsiteY5" fmla="*/ 56768 h 164709"/>
                <a:gd name="connsiteX6" fmla="*/ 142171 w 142171"/>
                <a:gd name="connsiteY6" fmla="*/ 56768 h 164709"/>
                <a:gd name="connsiteX7" fmla="*/ 134535 w 142171"/>
                <a:gd name="connsiteY7" fmla="*/ 32715 h 164709"/>
                <a:gd name="connsiteX8" fmla="*/ 119636 w 142171"/>
                <a:gd name="connsiteY8" fmla="*/ 14897 h 164709"/>
                <a:gd name="connsiteX9" fmla="*/ 98942 w 142171"/>
                <a:gd name="connsiteY9" fmla="*/ 3791 h 164709"/>
                <a:gd name="connsiteX10" fmla="*/ 73849 w 142171"/>
                <a:gd name="connsiteY10" fmla="*/ 9 h 164709"/>
                <a:gd name="connsiteX11" fmla="*/ 36143 w 142171"/>
                <a:gd name="connsiteY11" fmla="*/ 9753 h 164709"/>
                <a:gd name="connsiteX12" fmla="*/ 9755 w 142171"/>
                <a:gd name="connsiteY12" fmla="*/ 37928 h 164709"/>
                <a:gd name="connsiteX13" fmla="*/ 38 w 142171"/>
                <a:gd name="connsiteY13" fmla="*/ 82388 h 164709"/>
                <a:gd name="connsiteX14" fmla="*/ 9653 w 142171"/>
                <a:gd name="connsiteY14" fmla="*/ 126677 h 164709"/>
                <a:gd name="connsiteX15" fmla="*/ 35972 w 142171"/>
                <a:gd name="connsiteY15" fmla="*/ 154886 h 164709"/>
                <a:gd name="connsiteX16" fmla="*/ 73849 w 142171"/>
                <a:gd name="connsiteY16" fmla="*/ 164698 h 164709"/>
                <a:gd name="connsiteX17" fmla="*/ 100271 w 142171"/>
                <a:gd name="connsiteY17" fmla="*/ 160337 h 164709"/>
                <a:gd name="connsiteX18" fmla="*/ 120932 w 142171"/>
                <a:gd name="connsiteY18" fmla="*/ 148277 h 164709"/>
                <a:gd name="connsiteX19" fmla="*/ 135148 w 142171"/>
                <a:gd name="connsiteY19" fmla="*/ 130459 h 164709"/>
                <a:gd name="connsiteX20" fmla="*/ 142171 w 142171"/>
                <a:gd name="connsiteY20" fmla="*/ 108996 h 164709"/>
                <a:gd name="connsiteX21" fmla="*/ 111692 w 142171"/>
                <a:gd name="connsiteY21" fmla="*/ 108996 h 164709"/>
                <a:gd name="connsiteX22" fmla="*/ 107056 w 142171"/>
                <a:gd name="connsiteY22" fmla="*/ 121260 h 164709"/>
                <a:gd name="connsiteX23" fmla="*/ 98771 w 142171"/>
                <a:gd name="connsiteY23" fmla="*/ 130323 h 164709"/>
                <a:gd name="connsiteX24" fmla="*/ 87589 w 142171"/>
                <a:gd name="connsiteY24" fmla="*/ 135944 h 164709"/>
                <a:gd name="connsiteX25" fmla="*/ 74224 w 142171"/>
                <a:gd name="connsiteY25" fmla="*/ 137818 h 164709"/>
                <a:gd name="connsiteX26" fmla="*/ 36040 w 142171"/>
                <a:gd name="connsiteY26" fmla="*/ 112845 h 164709"/>
                <a:gd name="connsiteX27" fmla="*/ 30449 w 142171"/>
                <a:gd name="connsiteY27" fmla="*/ 82388 h 164709"/>
                <a:gd name="connsiteX28" fmla="*/ 36006 w 142171"/>
                <a:gd name="connsiteY28" fmla="*/ 52237 h 164709"/>
                <a:gd name="connsiteX29" fmla="*/ 51348 w 142171"/>
                <a:gd name="connsiteY29" fmla="*/ 33397 h 16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2171" h="164709">
                  <a:moveTo>
                    <a:pt x="51348" y="33397"/>
                  </a:moveTo>
                  <a:cubicBezTo>
                    <a:pt x="58177" y="29029"/>
                    <a:pt x="66151" y="26788"/>
                    <a:pt x="74259" y="26958"/>
                  </a:cubicBezTo>
                  <a:cubicBezTo>
                    <a:pt x="78878" y="26902"/>
                    <a:pt x="83481" y="27569"/>
                    <a:pt x="87896" y="28934"/>
                  </a:cubicBezTo>
                  <a:cubicBezTo>
                    <a:pt x="91966" y="30191"/>
                    <a:pt x="95768" y="32189"/>
                    <a:pt x="99112" y="34828"/>
                  </a:cubicBezTo>
                  <a:cubicBezTo>
                    <a:pt x="102395" y="37406"/>
                    <a:pt x="105170" y="40571"/>
                    <a:pt x="107294" y="44162"/>
                  </a:cubicBezTo>
                  <a:cubicBezTo>
                    <a:pt x="109572" y="48037"/>
                    <a:pt x="111065" y="52319"/>
                    <a:pt x="111692" y="56768"/>
                  </a:cubicBezTo>
                  <a:lnTo>
                    <a:pt x="142171" y="56768"/>
                  </a:lnTo>
                  <a:cubicBezTo>
                    <a:pt x="141162" y="48342"/>
                    <a:pt x="138571" y="40181"/>
                    <a:pt x="134535" y="32715"/>
                  </a:cubicBezTo>
                  <a:cubicBezTo>
                    <a:pt x="130795" y="25851"/>
                    <a:pt x="125732" y="19795"/>
                    <a:pt x="119636" y="14897"/>
                  </a:cubicBezTo>
                  <a:cubicBezTo>
                    <a:pt x="113472" y="9966"/>
                    <a:pt x="106459" y="6202"/>
                    <a:pt x="98942" y="3791"/>
                  </a:cubicBezTo>
                  <a:cubicBezTo>
                    <a:pt x="90831" y="1215"/>
                    <a:pt x="82362" y="-62"/>
                    <a:pt x="73849" y="9"/>
                  </a:cubicBezTo>
                  <a:cubicBezTo>
                    <a:pt x="60632" y="-200"/>
                    <a:pt x="47601" y="3167"/>
                    <a:pt x="36143" y="9753"/>
                  </a:cubicBezTo>
                  <a:cubicBezTo>
                    <a:pt x="24851" y="16454"/>
                    <a:pt x="15701" y="26226"/>
                    <a:pt x="9755" y="37928"/>
                  </a:cubicBezTo>
                  <a:cubicBezTo>
                    <a:pt x="2936" y="51734"/>
                    <a:pt x="-401" y="66998"/>
                    <a:pt x="38" y="82388"/>
                  </a:cubicBezTo>
                  <a:cubicBezTo>
                    <a:pt x="-381" y="97710"/>
                    <a:pt x="2916" y="112906"/>
                    <a:pt x="9653" y="126677"/>
                  </a:cubicBezTo>
                  <a:cubicBezTo>
                    <a:pt x="15551" y="138399"/>
                    <a:pt x="24684" y="148188"/>
                    <a:pt x="35972" y="154886"/>
                  </a:cubicBezTo>
                  <a:cubicBezTo>
                    <a:pt x="47472" y="161536"/>
                    <a:pt x="60567" y="164928"/>
                    <a:pt x="73849" y="164698"/>
                  </a:cubicBezTo>
                  <a:cubicBezTo>
                    <a:pt x="82847" y="164813"/>
                    <a:pt x="91789" y="163336"/>
                    <a:pt x="100271" y="160337"/>
                  </a:cubicBezTo>
                  <a:cubicBezTo>
                    <a:pt x="107854" y="157644"/>
                    <a:pt x="114860" y="153553"/>
                    <a:pt x="120932" y="148277"/>
                  </a:cubicBezTo>
                  <a:cubicBezTo>
                    <a:pt x="126710" y="143245"/>
                    <a:pt x="131528" y="137208"/>
                    <a:pt x="135148" y="130459"/>
                  </a:cubicBezTo>
                  <a:cubicBezTo>
                    <a:pt x="138772" y="123789"/>
                    <a:pt x="141152" y="116516"/>
                    <a:pt x="142171" y="108996"/>
                  </a:cubicBezTo>
                  <a:lnTo>
                    <a:pt x="111692" y="108996"/>
                  </a:lnTo>
                  <a:cubicBezTo>
                    <a:pt x="110942" y="113341"/>
                    <a:pt x="109367" y="117504"/>
                    <a:pt x="107056" y="121260"/>
                  </a:cubicBezTo>
                  <a:cubicBezTo>
                    <a:pt x="104877" y="124765"/>
                    <a:pt x="102068" y="127838"/>
                    <a:pt x="98771" y="130323"/>
                  </a:cubicBezTo>
                  <a:cubicBezTo>
                    <a:pt x="95406" y="132842"/>
                    <a:pt x="91619" y="134746"/>
                    <a:pt x="87589" y="135944"/>
                  </a:cubicBezTo>
                  <a:cubicBezTo>
                    <a:pt x="83252" y="137226"/>
                    <a:pt x="78749" y="137857"/>
                    <a:pt x="74224" y="137818"/>
                  </a:cubicBezTo>
                  <a:cubicBezTo>
                    <a:pt x="57529" y="138270"/>
                    <a:pt x="42307" y="128315"/>
                    <a:pt x="36040" y="112845"/>
                  </a:cubicBezTo>
                  <a:cubicBezTo>
                    <a:pt x="32035" y="103205"/>
                    <a:pt x="30125" y="92822"/>
                    <a:pt x="30449" y="82388"/>
                  </a:cubicBezTo>
                  <a:cubicBezTo>
                    <a:pt x="30153" y="72058"/>
                    <a:pt x="32045" y="61783"/>
                    <a:pt x="36006" y="52237"/>
                  </a:cubicBezTo>
                  <a:cubicBezTo>
                    <a:pt x="39177" y="44600"/>
                    <a:pt x="44509" y="38052"/>
                    <a:pt x="51348" y="33397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FEF3387-3164-D036-5AFB-CBEB53E7FF0A}"/>
                </a:ext>
              </a:extLst>
            </p:cNvPr>
            <p:cNvSpPr/>
            <p:nvPr/>
          </p:nvSpPr>
          <p:spPr>
            <a:xfrm>
              <a:off x="10246743" y="6356754"/>
              <a:ext cx="146837" cy="160362"/>
            </a:xfrm>
            <a:custGeom>
              <a:avLst/>
              <a:gdLst>
                <a:gd name="connsiteX0" fmla="*/ 74220 w 146837"/>
                <a:gd name="connsiteY0" fmla="*/ 70557 h 160362"/>
                <a:gd name="connsiteX1" fmla="*/ 72652 w 146837"/>
                <a:gd name="connsiteY1" fmla="*/ 70557 h 160362"/>
                <a:gd name="connsiteX2" fmla="*/ 34025 w 146837"/>
                <a:gd name="connsiteY2" fmla="*/ 0 h 160362"/>
                <a:gd name="connsiteX3" fmla="*/ 0 w 146837"/>
                <a:gd name="connsiteY3" fmla="*/ 0 h 160362"/>
                <a:gd name="connsiteX4" fmla="*/ 58469 w 146837"/>
                <a:gd name="connsiteY4" fmla="*/ 101253 h 160362"/>
                <a:gd name="connsiteX5" fmla="*/ 58469 w 146837"/>
                <a:gd name="connsiteY5" fmla="*/ 160362 h 160362"/>
                <a:gd name="connsiteX6" fmla="*/ 88471 w 146837"/>
                <a:gd name="connsiteY6" fmla="*/ 160362 h 160362"/>
                <a:gd name="connsiteX7" fmla="*/ 88471 w 146837"/>
                <a:gd name="connsiteY7" fmla="*/ 101253 h 160362"/>
                <a:gd name="connsiteX8" fmla="*/ 146838 w 146837"/>
                <a:gd name="connsiteY8" fmla="*/ 0 h 160362"/>
                <a:gd name="connsiteX9" fmla="*/ 112915 w 146837"/>
                <a:gd name="connsiteY9" fmla="*/ 0 h 160362"/>
                <a:gd name="connsiteX10" fmla="*/ 74220 w 146837"/>
                <a:gd name="connsiteY10" fmla="*/ 70557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837" h="160362">
                  <a:moveTo>
                    <a:pt x="74220" y="70557"/>
                  </a:moveTo>
                  <a:lnTo>
                    <a:pt x="72652" y="70557"/>
                  </a:lnTo>
                  <a:lnTo>
                    <a:pt x="34025" y="0"/>
                  </a:lnTo>
                  <a:lnTo>
                    <a:pt x="0" y="0"/>
                  </a:lnTo>
                  <a:lnTo>
                    <a:pt x="58469" y="101253"/>
                  </a:lnTo>
                  <a:lnTo>
                    <a:pt x="58469" y="160362"/>
                  </a:lnTo>
                  <a:lnTo>
                    <a:pt x="88471" y="160362"/>
                  </a:lnTo>
                  <a:lnTo>
                    <a:pt x="88471" y="101253"/>
                  </a:lnTo>
                  <a:lnTo>
                    <a:pt x="146838" y="0"/>
                  </a:lnTo>
                  <a:lnTo>
                    <a:pt x="112915" y="0"/>
                  </a:lnTo>
                  <a:lnTo>
                    <a:pt x="74220" y="70557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66D6B24-B3B3-3DE1-B439-57D3E61BF004}"/>
                </a:ext>
              </a:extLst>
            </p:cNvPr>
            <p:cNvSpPr/>
            <p:nvPr/>
          </p:nvSpPr>
          <p:spPr>
            <a:xfrm>
              <a:off x="10407320" y="6356718"/>
              <a:ext cx="120738" cy="160438"/>
            </a:xfrm>
            <a:custGeom>
              <a:avLst/>
              <a:gdLst>
                <a:gd name="connsiteX0" fmla="*/ 102722 w 120738"/>
                <a:gd name="connsiteY0" fmla="*/ 82483 h 160438"/>
                <a:gd name="connsiteX1" fmla="*/ 86357 w 120738"/>
                <a:gd name="connsiteY1" fmla="*/ 77339 h 160438"/>
                <a:gd name="connsiteX2" fmla="*/ 86357 w 120738"/>
                <a:gd name="connsiteY2" fmla="*/ 75772 h 160438"/>
                <a:gd name="connsiteX3" fmla="*/ 100676 w 120738"/>
                <a:gd name="connsiteY3" fmla="*/ 69537 h 160438"/>
                <a:gd name="connsiteX4" fmla="*/ 110904 w 120738"/>
                <a:gd name="connsiteY4" fmla="*/ 58192 h 160438"/>
                <a:gd name="connsiteX5" fmla="*/ 114654 w 120738"/>
                <a:gd name="connsiteY5" fmla="*/ 41532 h 160438"/>
                <a:gd name="connsiteX6" fmla="*/ 91471 w 120738"/>
                <a:gd name="connsiteY6" fmla="*/ 5453 h 160438"/>
                <a:gd name="connsiteX7" fmla="*/ 62424 w 120738"/>
                <a:gd name="connsiteY7" fmla="*/ 36 h 160438"/>
                <a:gd name="connsiteX8" fmla="*/ 0 w 120738"/>
                <a:gd name="connsiteY8" fmla="*/ 36 h 160438"/>
                <a:gd name="connsiteX9" fmla="*/ 0 w 120738"/>
                <a:gd name="connsiteY9" fmla="*/ 160399 h 160438"/>
                <a:gd name="connsiteX10" fmla="*/ 65901 w 120738"/>
                <a:gd name="connsiteY10" fmla="*/ 160399 h 160438"/>
                <a:gd name="connsiteX11" fmla="*/ 96380 w 120738"/>
                <a:gd name="connsiteY11" fmla="*/ 154641 h 160438"/>
                <a:gd name="connsiteX12" fmla="*/ 120723 w 120738"/>
                <a:gd name="connsiteY12" fmla="*/ 116552 h 160438"/>
                <a:gd name="connsiteX13" fmla="*/ 115643 w 120738"/>
                <a:gd name="connsiteY13" fmla="*/ 95906 h 160438"/>
                <a:gd name="connsiteX14" fmla="*/ 102722 w 120738"/>
                <a:gd name="connsiteY14" fmla="*/ 82483 h 160438"/>
                <a:gd name="connsiteX15" fmla="*/ 30172 w 120738"/>
                <a:gd name="connsiteY15" fmla="*/ 24805 h 160438"/>
                <a:gd name="connsiteX16" fmla="*/ 58776 w 120738"/>
                <a:gd name="connsiteY16" fmla="*/ 24805 h 160438"/>
                <a:gd name="connsiteX17" fmla="*/ 77766 w 120738"/>
                <a:gd name="connsiteY17" fmla="*/ 30664 h 160438"/>
                <a:gd name="connsiteX18" fmla="*/ 84243 w 120738"/>
                <a:gd name="connsiteY18" fmla="*/ 45689 h 160438"/>
                <a:gd name="connsiteX19" fmla="*/ 80834 w 120738"/>
                <a:gd name="connsiteY19" fmla="*/ 57613 h 160438"/>
                <a:gd name="connsiteX20" fmla="*/ 71459 w 120738"/>
                <a:gd name="connsiteY20" fmla="*/ 65244 h 160438"/>
                <a:gd name="connsiteX21" fmla="*/ 58128 w 120738"/>
                <a:gd name="connsiteY21" fmla="*/ 67936 h 160438"/>
                <a:gd name="connsiteX22" fmla="*/ 30172 w 120738"/>
                <a:gd name="connsiteY22" fmla="*/ 67936 h 160438"/>
                <a:gd name="connsiteX23" fmla="*/ 82948 w 120738"/>
                <a:gd name="connsiteY23" fmla="*/ 129464 h 160438"/>
                <a:gd name="connsiteX24" fmla="*/ 60549 w 120738"/>
                <a:gd name="connsiteY24" fmla="*/ 135426 h 160438"/>
                <a:gd name="connsiteX25" fmla="*/ 30070 w 120738"/>
                <a:gd name="connsiteY25" fmla="*/ 135426 h 160438"/>
                <a:gd name="connsiteX26" fmla="*/ 30070 w 120738"/>
                <a:gd name="connsiteY26" fmla="*/ 89399 h 160438"/>
                <a:gd name="connsiteX27" fmla="*/ 61333 w 120738"/>
                <a:gd name="connsiteY27" fmla="*/ 89399 h 160438"/>
                <a:gd name="connsiteX28" fmla="*/ 76538 w 120738"/>
                <a:gd name="connsiteY28" fmla="*/ 92602 h 160438"/>
                <a:gd name="connsiteX29" fmla="*/ 86357 w 120738"/>
                <a:gd name="connsiteY29" fmla="*/ 101391 h 160438"/>
                <a:gd name="connsiteX30" fmla="*/ 89766 w 120738"/>
                <a:gd name="connsiteY30" fmla="*/ 114065 h 160438"/>
                <a:gd name="connsiteX31" fmla="*/ 82948 w 120738"/>
                <a:gd name="connsiteY31" fmla="*/ 129464 h 16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738" h="160438">
                  <a:moveTo>
                    <a:pt x="102722" y="82483"/>
                  </a:moveTo>
                  <a:cubicBezTo>
                    <a:pt x="97785" y="79420"/>
                    <a:pt x="92160" y="77651"/>
                    <a:pt x="86357" y="77339"/>
                  </a:cubicBezTo>
                  <a:lnTo>
                    <a:pt x="86357" y="75772"/>
                  </a:lnTo>
                  <a:cubicBezTo>
                    <a:pt x="91471" y="74585"/>
                    <a:pt x="96326" y="72472"/>
                    <a:pt x="100676" y="69537"/>
                  </a:cubicBezTo>
                  <a:cubicBezTo>
                    <a:pt x="104962" y="66648"/>
                    <a:pt x="108473" y="62753"/>
                    <a:pt x="110904" y="58192"/>
                  </a:cubicBezTo>
                  <a:cubicBezTo>
                    <a:pt x="113529" y="53039"/>
                    <a:pt x="114818" y="47311"/>
                    <a:pt x="114654" y="41532"/>
                  </a:cubicBezTo>
                  <a:cubicBezTo>
                    <a:pt x="115135" y="25873"/>
                    <a:pt x="105920" y="11532"/>
                    <a:pt x="91471" y="5453"/>
                  </a:cubicBezTo>
                  <a:cubicBezTo>
                    <a:pt x="82297" y="1560"/>
                    <a:pt x="72386" y="-288"/>
                    <a:pt x="62424" y="36"/>
                  </a:cubicBezTo>
                  <a:lnTo>
                    <a:pt x="0" y="36"/>
                  </a:lnTo>
                  <a:lnTo>
                    <a:pt x="0" y="160399"/>
                  </a:lnTo>
                  <a:lnTo>
                    <a:pt x="65901" y="160399"/>
                  </a:lnTo>
                  <a:cubicBezTo>
                    <a:pt x="76361" y="160748"/>
                    <a:pt x="86770" y="158782"/>
                    <a:pt x="96380" y="154641"/>
                  </a:cubicBezTo>
                  <a:cubicBezTo>
                    <a:pt x="111538" y="148128"/>
                    <a:pt x="121183" y="133033"/>
                    <a:pt x="120723" y="116552"/>
                  </a:cubicBezTo>
                  <a:cubicBezTo>
                    <a:pt x="120900" y="109341"/>
                    <a:pt x="119144" y="102213"/>
                    <a:pt x="115643" y="95906"/>
                  </a:cubicBezTo>
                  <a:cubicBezTo>
                    <a:pt x="112544" y="90410"/>
                    <a:pt x="108098" y="85790"/>
                    <a:pt x="102722" y="82483"/>
                  </a:cubicBezTo>
                  <a:close/>
                  <a:moveTo>
                    <a:pt x="30172" y="24805"/>
                  </a:moveTo>
                  <a:lnTo>
                    <a:pt x="58776" y="24805"/>
                  </a:lnTo>
                  <a:cubicBezTo>
                    <a:pt x="65618" y="24302"/>
                    <a:pt x="72400" y="26394"/>
                    <a:pt x="77766" y="30664"/>
                  </a:cubicBezTo>
                  <a:cubicBezTo>
                    <a:pt x="82031" y="34478"/>
                    <a:pt x="84400" y="39973"/>
                    <a:pt x="84243" y="45689"/>
                  </a:cubicBezTo>
                  <a:cubicBezTo>
                    <a:pt x="84352" y="49918"/>
                    <a:pt x="83163" y="54079"/>
                    <a:pt x="80834" y="57613"/>
                  </a:cubicBezTo>
                  <a:cubicBezTo>
                    <a:pt x="78461" y="60960"/>
                    <a:pt x="75219" y="63598"/>
                    <a:pt x="71459" y="65244"/>
                  </a:cubicBezTo>
                  <a:cubicBezTo>
                    <a:pt x="67265" y="67102"/>
                    <a:pt x="62714" y="68020"/>
                    <a:pt x="58128" y="67936"/>
                  </a:cubicBezTo>
                  <a:lnTo>
                    <a:pt x="30172" y="67936"/>
                  </a:lnTo>
                  <a:close/>
                  <a:moveTo>
                    <a:pt x="82948" y="129464"/>
                  </a:moveTo>
                  <a:cubicBezTo>
                    <a:pt x="78403" y="133439"/>
                    <a:pt x="70937" y="135426"/>
                    <a:pt x="60549" y="135426"/>
                  </a:cubicBezTo>
                  <a:lnTo>
                    <a:pt x="30070" y="135426"/>
                  </a:lnTo>
                  <a:lnTo>
                    <a:pt x="30070" y="89399"/>
                  </a:lnTo>
                  <a:lnTo>
                    <a:pt x="61333" y="89399"/>
                  </a:lnTo>
                  <a:cubicBezTo>
                    <a:pt x="66583" y="89252"/>
                    <a:pt x="71793" y="90350"/>
                    <a:pt x="76538" y="92602"/>
                  </a:cubicBezTo>
                  <a:cubicBezTo>
                    <a:pt x="80565" y="94566"/>
                    <a:pt x="83964" y="97609"/>
                    <a:pt x="86357" y="101391"/>
                  </a:cubicBezTo>
                  <a:cubicBezTo>
                    <a:pt x="88669" y="105209"/>
                    <a:pt x="89852" y="109603"/>
                    <a:pt x="89766" y="114065"/>
                  </a:cubicBezTo>
                  <a:cubicBezTo>
                    <a:pt x="89964" y="119969"/>
                    <a:pt x="87455" y="125640"/>
                    <a:pt x="82948" y="129464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D6DD52B-2C3C-2634-5AA7-BB3B75F9C12D}"/>
                </a:ext>
              </a:extLst>
            </p:cNvPr>
            <p:cNvSpPr/>
            <p:nvPr/>
          </p:nvSpPr>
          <p:spPr>
            <a:xfrm>
              <a:off x="10542157" y="6356754"/>
              <a:ext cx="105755" cy="160362"/>
            </a:xfrm>
            <a:custGeom>
              <a:avLst/>
              <a:gdLst>
                <a:gd name="connsiteX0" fmla="*/ 30138 w 105755"/>
                <a:gd name="connsiteY0" fmla="*/ 92736 h 160362"/>
                <a:gd name="connsiteX1" fmla="*/ 99824 w 105755"/>
                <a:gd name="connsiteY1" fmla="*/ 92736 h 160362"/>
                <a:gd name="connsiteX2" fmla="*/ 99824 w 105755"/>
                <a:gd name="connsiteY2" fmla="*/ 67490 h 160362"/>
                <a:gd name="connsiteX3" fmla="*/ 30138 w 105755"/>
                <a:gd name="connsiteY3" fmla="*/ 67490 h 160362"/>
                <a:gd name="connsiteX4" fmla="*/ 30138 w 105755"/>
                <a:gd name="connsiteY4" fmla="*/ 25143 h 160362"/>
                <a:gd name="connsiteX5" fmla="*/ 105210 w 105755"/>
                <a:gd name="connsiteY5" fmla="*/ 25143 h 160362"/>
                <a:gd name="connsiteX6" fmla="*/ 105210 w 105755"/>
                <a:gd name="connsiteY6" fmla="*/ 0 h 160362"/>
                <a:gd name="connsiteX7" fmla="*/ 0 w 105755"/>
                <a:gd name="connsiteY7" fmla="*/ 0 h 160362"/>
                <a:gd name="connsiteX8" fmla="*/ 0 w 105755"/>
                <a:gd name="connsiteY8" fmla="*/ 160362 h 160362"/>
                <a:gd name="connsiteX9" fmla="*/ 105756 w 105755"/>
                <a:gd name="connsiteY9" fmla="*/ 160362 h 160362"/>
                <a:gd name="connsiteX10" fmla="*/ 105756 w 105755"/>
                <a:gd name="connsiteY10" fmla="*/ 135253 h 160362"/>
                <a:gd name="connsiteX11" fmla="*/ 30138 w 105755"/>
                <a:gd name="connsiteY11" fmla="*/ 135253 h 160362"/>
                <a:gd name="connsiteX12" fmla="*/ 30138 w 105755"/>
                <a:gd name="connsiteY12" fmla="*/ 92736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55" h="160362">
                  <a:moveTo>
                    <a:pt x="30138" y="92736"/>
                  </a:moveTo>
                  <a:lnTo>
                    <a:pt x="99824" y="92736"/>
                  </a:lnTo>
                  <a:lnTo>
                    <a:pt x="99824" y="67490"/>
                  </a:lnTo>
                  <a:lnTo>
                    <a:pt x="30138" y="67490"/>
                  </a:lnTo>
                  <a:lnTo>
                    <a:pt x="30138" y="25143"/>
                  </a:lnTo>
                  <a:lnTo>
                    <a:pt x="105210" y="25143"/>
                  </a:lnTo>
                  <a:lnTo>
                    <a:pt x="105210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105756" y="160362"/>
                  </a:lnTo>
                  <a:lnTo>
                    <a:pt x="105756" y="135253"/>
                  </a:lnTo>
                  <a:lnTo>
                    <a:pt x="30138" y="135253"/>
                  </a:lnTo>
                  <a:lnTo>
                    <a:pt x="30138" y="92736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A9047B2-381B-4C2B-DDB2-EA3E569A7A13}"/>
                </a:ext>
              </a:extLst>
            </p:cNvPr>
            <p:cNvSpPr/>
            <p:nvPr/>
          </p:nvSpPr>
          <p:spPr>
            <a:xfrm>
              <a:off x="10665846" y="6356586"/>
              <a:ext cx="123586" cy="160530"/>
            </a:xfrm>
            <a:custGeom>
              <a:avLst/>
              <a:gdLst>
                <a:gd name="connsiteX0" fmla="*/ 91676 w 123586"/>
                <a:gd name="connsiteY0" fmla="*/ 96038 h 160530"/>
                <a:gd name="connsiteX1" fmla="*/ 111074 w 123586"/>
                <a:gd name="connsiteY1" fmla="*/ 78561 h 160530"/>
                <a:gd name="connsiteX2" fmla="*/ 117620 w 123586"/>
                <a:gd name="connsiteY2" fmla="*/ 51749 h 160530"/>
                <a:gd name="connsiteX3" fmla="*/ 111108 w 123586"/>
                <a:gd name="connsiteY3" fmla="*/ 24493 h 160530"/>
                <a:gd name="connsiteX4" fmla="*/ 91914 w 123586"/>
                <a:gd name="connsiteY4" fmla="*/ 6471 h 160530"/>
                <a:gd name="connsiteX5" fmla="*/ 60890 w 123586"/>
                <a:gd name="connsiteY5" fmla="*/ 32 h 160530"/>
                <a:gd name="connsiteX6" fmla="*/ 0 w 123586"/>
                <a:gd name="connsiteY6" fmla="*/ 32 h 160530"/>
                <a:gd name="connsiteX7" fmla="*/ 0 w 123586"/>
                <a:gd name="connsiteY7" fmla="*/ 160530 h 160530"/>
                <a:gd name="connsiteX8" fmla="*/ 30172 w 123586"/>
                <a:gd name="connsiteY8" fmla="*/ 160530 h 160530"/>
                <a:gd name="connsiteX9" fmla="*/ 30172 w 123586"/>
                <a:gd name="connsiteY9" fmla="*/ 102205 h 160530"/>
                <a:gd name="connsiteX10" fmla="*/ 58742 w 123586"/>
                <a:gd name="connsiteY10" fmla="*/ 102205 h 160530"/>
                <a:gd name="connsiteX11" fmla="*/ 90039 w 123586"/>
                <a:gd name="connsiteY11" fmla="*/ 160530 h 160530"/>
                <a:gd name="connsiteX12" fmla="*/ 123586 w 123586"/>
                <a:gd name="connsiteY12" fmla="*/ 160530 h 160530"/>
                <a:gd name="connsiteX13" fmla="*/ 88880 w 123586"/>
                <a:gd name="connsiteY13" fmla="*/ 97162 h 160530"/>
                <a:gd name="connsiteX14" fmla="*/ 91676 w 123586"/>
                <a:gd name="connsiteY14" fmla="*/ 96038 h 160530"/>
                <a:gd name="connsiteX15" fmla="*/ 30309 w 123586"/>
                <a:gd name="connsiteY15" fmla="*/ 25107 h 160530"/>
                <a:gd name="connsiteX16" fmla="*/ 56151 w 123586"/>
                <a:gd name="connsiteY16" fmla="*/ 25107 h 160530"/>
                <a:gd name="connsiteX17" fmla="*/ 73606 w 123586"/>
                <a:gd name="connsiteY17" fmla="*/ 28241 h 160530"/>
                <a:gd name="connsiteX18" fmla="*/ 83834 w 123586"/>
                <a:gd name="connsiteY18" fmla="*/ 37337 h 160530"/>
                <a:gd name="connsiteX19" fmla="*/ 86937 w 123586"/>
                <a:gd name="connsiteY19" fmla="*/ 51749 h 160530"/>
                <a:gd name="connsiteX20" fmla="*/ 83527 w 123586"/>
                <a:gd name="connsiteY20" fmla="*/ 65853 h 160530"/>
                <a:gd name="connsiteX21" fmla="*/ 73470 w 123586"/>
                <a:gd name="connsiteY21" fmla="*/ 74575 h 160530"/>
                <a:gd name="connsiteX22" fmla="*/ 56117 w 123586"/>
                <a:gd name="connsiteY22" fmla="*/ 77505 h 160530"/>
                <a:gd name="connsiteX23" fmla="*/ 30104 w 123586"/>
                <a:gd name="connsiteY23" fmla="*/ 77505 h 16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3586" h="160530">
                  <a:moveTo>
                    <a:pt x="91676" y="96038"/>
                  </a:moveTo>
                  <a:cubicBezTo>
                    <a:pt x="99759" y="92302"/>
                    <a:pt x="106523" y="86210"/>
                    <a:pt x="111074" y="78561"/>
                  </a:cubicBezTo>
                  <a:cubicBezTo>
                    <a:pt x="115616" y="70369"/>
                    <a:pt x="117876" y="61110"/>
                    <a:pt x="117620" y="51749"/>
                  </a:cubicBezTo>
                  <a:cubicBezTo>
                    <a:pt x="117852" y="42253"/>
                    <a:pt x="115609" y="32860"/>
                    <a:pt x="111108" y="24493"/>
                  </a:cubicBezTo>
                  <a:cubicBezTo>
                    <a:pt x="106687" y="16681"/>
                    <a:pt x="99991" y="10396"/>
                    <a:pt x="91914" y="6471"/>
                  </a:cubicBezTo>
                  <a:cubicBezTo>
                    <a:pt x="82225" y="1910"/>
                    <a:pt x="71595" y="-296"/>
                    <a:pt x="60890" y="32"/>
                  </a:cubicBezTo>
                  <a:lnTo>
                    <a:pt x="0" y="32"/>
                  </a:lnTo>
                  <a:lnTo>
                    <a:pt x="0" y="160530"/>
                  </a:lnTo>
                  <a:lnTo>
                    <a:pt x="30172" y="160530"/>
                  </a:lnTo>
                  <a:lnTo>
                    <a:pt x="30172" y="102205"/>
                  </a:lnTo>
                  <a:lnTo>
                    <a:pt x="58742" y="102205"/>
                  </a:lnTo>
                  <a:lnTo>
                    <a:pt x="90039" y="160530"/>
                  </a:lnTo>
                  <a:lnTo>
                    <a:pt x="123586" y="160530"/>
                  </a:lnTo>
                  <a:lnTo>
                    <a:pt x="88880" y="97162"/>
                  </a:lnTo>
                  <a:cubicBezTo>
                    <a:pt x="89800" y="96788"/>
                    <a:pt x="90789" y="96481"/>
                    <a:pt x="91676" y="96038"/>
                  </a:cubicBezTo>
                  <a:close/>
                  <a:moveTo>
                    <a:pt x="30309" y="25107"/>
                  </a:moveTo>
                  <a:lnTo>
                    <a:pt x="56151" y="25107"/>
                  </a:lnTo>
                  <a:cubicBezTo>
                    <a:pt x="62127" y="24907"/>
                    <a:pt x="68073" y="25976"/>
                    <a:pt x="73606" y="28241"/>
                  </a:cubicBezTo>
                  <a:cubicBezTo>
                    <a:pt x="77923" y="30070"/>
                    <a:pt x="81516" y="33266"/>
                    <a:pt x="83834" y="37337"/>
                  </a:cubicBezTo>
                  <a:cubicBezTo>
                    <a:pt x="86095" y="41794"/>
                    <a:pt x="87162" y="46758"/>
                    <a:pt x="86937" y="51749"/>
                  </a:cubicBezTo>
                  <a:cubicBezTo>
                    <a:pt x="87073" y="56669"/>
                    <a:pt x="85897" y="61538"/>
                    <a:pt x="83527" y="65853"/>
                  </a:cubicBezTo>
                  <a:cubicBezTo>
                    <a:pt x="81243" y="69800"/>
                    <a:pt x="77701" y="72870"/>
                    <a:pt x="73470" y="74575"/>
                  </a:cubicBezTo>
                  <a:cubicBezTo>
                    <a:pt x="67940" y="76701"/>
                    <a:pt x="62039" y="77697"/>
                    <a:pt x="56117" y="77505"/>
                  </a:cubicBezTo>
                  <a:lnTo>
                    <a:pt x="30104" y="77505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2CFB6CD-3A6A-B614-7FB8-270F53CD59A9}"/>
                </a:ext>
              </a:extLst>
            </p:cNvPr>
            <p:cNvSpPr/>
            <p:nvPr/>
          </p:nvSpPr>
          <p:spPr>
            <a:xfrm>
              <a:off x="10803956" y="6356754"/>
              <a:ext cx="132450" cy="160362"/>
            </a:xfrm>
            <a:custGeom>
              <a:avLst/>
              <a:gdLst>
                <a:gd name="connsiteX0" fmla="*/ 102517 w 132450"/>
                <a:gd name="connsiteY0" fmla="*/ 107453 h 160362"/>
                <a:gd name="connsiteX1" fmla="*/ 101017 w 132450"/>
                <a:gd name="connsiteY1" fmla="*/ 107453 h 160362"/>
                <a:gd name="connsiteX2" fmla="*/ 26967 w 132450"/>
                <a:gd name="connsiteY2" fmla="*/ 0 h 160362"/>
                <a:gd name="connsiteX3" fmla="*/ 0 w 132450"/>
                <a:gd name="connsiteY3" fmla="*/ 0 h 160362"/>
                <a:gd name="connsiteX4" fmla="*/ 0 w 132450"/>
                <a:gd name="connsiteY4" fmla="*/ 160362 h 160362"/>
                <a:gd name="connsiteX5" fmla="*/ 30172 w 132450"/>
                <a:gd name="connsiteY5" fmla="*/ 160362 h 160362"/>
                <a:gd name="connsiteX6" fmla="*/ 30172 w 132450"/>
                <a:gd name="connsiteY6" fmla="*/ 52943 h 160362"/>
                <a:gd name="connsiteX7" fmla="*/ 31502 w 132450"/>
                <a:gd name="connsiteY7" fmla="*/ 52943 h 160362"/>
                <a:gd name="connsiteX8" fmla="*/ 105858 w 132450"/>
                <a:gd name="connsiteY8" fmla="*/ 160362 h 160362"/>
                <a:gd name="connsiteX9" fmla="*/ 132451 w 132450"/>
                <a:gd name="connsiteY9" fmla="*/ 160362 h 160362"/>
                <a:gd name="connsiteX10" fmla="*/ 132451 w 132450"/>
                <a:gd name="connsiteY10" fmla="*/ 0 h 160362"/>
                <a:gd name="connsiteX11" fmla="*/ 102517 w 132450"/>
                <a:gd name="connsiteY11" fmla="*/ 0 h 160362"/>
                <a:gd name="connsiteX12" fmla="*/ 102517 w 132450"/>
                <a:gd name="connsiteY12" fmla="*/ 10745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2450" h="160362">
                  <a:moveTo>
                    <a:pt x="102517" y="107453"/>
                  </a:moveTo>
                  <a:lnTo>
                    <a:pt x="101017" y="107453"/>
                  </a:lnTo>
                  <a:lnTo>
                    <a:pt x="26967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30172" y="160362"/>
                  </a:lnTo>
                  <a:lnTo>
                    <a:pt x="30172" y="52943"/>
                  </a:lnTo>
                  <a:lnTo>
                    <a:pt x="31502" y="52943"/>
                  </a:lnTo>
                  <a:lnTo>
                    <a:pt x="105858" y="160362"/>
                  </a:lnTo>
                  <a:lnTo>
                    <a:pt x="132451" y="160362"/>
                  </a:lnTo>
                  <a:lnTo>
                    <a:pt x="132451" y="0"/>
                  </a:lnTo>
                  <a:lnTo>
                    <a:pt x="102517" y="0"/>
                  </a:lnTo>
                  <a:lnTo>
                    <a:pt x="102517" y="10745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9963836-96F5-FA87-08ED-5EB3A1AC70F2}"/>
                </a:ext>
              </a:extLst>
            </p:cNvPr>
            <p:cNvSpPr/>
            <p:nvPr/>
          </p:nvSpPr>
          <p:spPr>
            <a:xfrm>
              <a:off x="10956828" y="6356754"/>
              <a:ext cx="105755" cy="160362"/>
            </a:xfrm>
            <a:custGeom>
              <a:avLst/>
              <a:gdLst>
                <a:gd name="connsiteX0" fmla="*/ 30138 w 105755"/>
                <a:gd name="connsiteY0" fmla="*/ 92736 h 160362"/>
                <a:gd name="connsiteX1" fmla="*/ 99824 w 105755"/>
                <a:gd name="connsiteY1" fmla="*/ 92736 h 160362"/>
                <a:gd name="connsiteX2" fmla="*/ 99824 w 105755"/>
                <a:gd name="connsiteY2" fmla="*/ 67490 h 160362"/>
                <a:gd name="connsiteX3" fmla="*/ 30138 w 105755"/>
                <a:gd name="connsiteY3" fmla="*/ 67490 h 160362"/>
                <a:gd name="connsiteX4" fmla="*/ 30138 w 105755"/>
                <a:gd name="connsiteY4" fmla="*/ 25143 h 160362"/>
                <a:gd name="connsiteX5" fmla="*/ 105210 w 105755"/>
                <a:gd name="connsiteY5" fmla="*/ 25143 h 160362"/>
                <a:gd name="connsiteX6" fmla="*/ 105210 w 105755"/>
                <a:gd name="connsiteY6" fmla="*/ 0 h 160362"/>
                <a:gd name="connsiteX7" fmla="*/ 0 w 105755"/>
                <a:gd name="connsiteY7" fmla="*/ 0 h 160362"/>
                <a:gd name="connsiteX8" fmla="*/ 0 w 105755"/>
                <a:gd name="connsiteY8" fmla="*/ 160362 h 160362"/>
                <a:gd name="connsiteX9" fmla="*/ 105756 w 105755"/>
                <a:gd name="connsiteY9" fmla="*/ 160362 h 160362"/>
                <a:gd name="connsiteX10" fmla="*/ 105756 w 105755"/>
                <a:gd name="connsiteY10" fmla="*/ 135253 h 160362"/>
                <a:gd name="connsiteX11" fmla="*/ 30138 w 105755"/>
                <a:gd name="connsiteY11" fmla="*/ 135253 h 160362"/>
                <a:gd name="connsiteX12" fmla="*/ 30138 w 105755"/>
                <a:gd name="connsiteY12" fmla="*/ 92736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55" h="160362">
                  <a:moveTo>
                    <a:pt x="30138" y="92736"/>
                  </a:moveTo>
                  <a:lnTo>
                    <a:pt x="99824" y="92736"/>
                  </a:lnTo>
                  <a:lnTo>
                    <a:pt x="99824" y="67490"/>
                  </a:lnTo>
                  <a:lnTo>
                    <a:pt x="30138" y="67490"/>
                  </a:lnTo>
                  <a:lnTo>
                    <a:pt x="30138" y="25143"/>
                  </a:lnTo>
                  <a:lnTo>
                    <a:pt x="105210" y="25143"/>
                  </a:lnTo>
                  <a:lnTo>
                    <a:pt x="105210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105756" y="160362"/>
                  </a:lnTo>
                  <a:lnTo>
                    <a:pt x="105756" y="135253"/>
                  </a:lnTo>
                  <a:lnTo>
                    <a:pt x="30138" y="135253"/>
                  </a:lnTo>
                  <a:lnTo>
                    <a:pt x="30138" y="92736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B461E19-FD17-8C18-095A-87E3684B39BE}"/>
                </a:ext>
              </a:extLst>
            </p:cNvPr>
            <p:cNvSpPr/>
            <p:nvPr/>
          </p:nvSpPr>
          <p:spPr>
            <a:xfrm>
              <a:off x="11081642" y="6356754"/>
              <a:ext cx="128904" cy="160362"/>
            </a:xfrm>
            <a:custGeom>
              <a:avLst/>
              <a:gdLst>
                <a:gd name="connsiteX0" fmla="*/ 0 w 128904"/>
                <a:gd name="connsiteY0" fmla="*/ 25143 h 160362"/>
                <a:gd name="connsiteX1" fmla="*/ 49537 w 128904"/>
                <a:gd name="connsiteY1" fmla="*/ 25143 h 160362"/>
                <a:gd name="connsiteX2" fmla="*/ 49537 w 128904"/>
                <a:gd name="connsiteY2" fmla="*/ 160362 h 160362"/>
                <a:gd name="connsiteX3" fmla="*/ 79368 w 128904"/>
                <a:gd name="connsiteY3" fmla="*/ 160362 h 160362"/>
                <a:gd name="connsiteX4" fmla="*/ 79368 w 128904"/>
                <a:gd name="connsiteY4" fmla="*/ 25143 h 160362"/>
                <a:gd name="connsiteX5" fmla="*/ 128905 w 128904"/>
                <a:gd name="connsiteY5" fmla="*/ 25143 h 160362"/>
                <a:gd name="connsiteX6" fmla="*/ 128905 w 128904"/>
                <a:gd name="connsiteY6" fmla="*/ 0 h 160362"/>
                <a:gd name="connsiteX7" fmla="*/ 0 w 128904"/>
                <a:gd name="connsiteY7" fmla="*/ 0 h 160362"/>
                <a:gd name="connsiteX8" fmla="*/ 0 w 128904"/>
                <a:gd name="connsiteY8" fmla="*/ 2514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04" h="160362">
                  <a:moveTo>
                    <a:pt x="0" y="25143"/>
                  </a:moveTo>
                  <a:lnTo>
                    <a:pt x="49537" y="25143"/>
                  </a:lnTo>
                  <a:lnTo>
                    <a:pt x="49537" y="160362"/>
                  </a:lnTo>
                  <a:lnTo>
                    <a:pt x="79368" y="160362"/>
                  </a:lnTo>
                  <a:lnTo>
                    <a:pt x="79368" y="25143"/>
                  </a:lnTo>
                  <a:lnTo>
                    <a:pt x="128905" y="25143"/>
                  </a:lnTo>
                  <a:lnTo>
                    <a:pt x="128905" y="0"/>
                  </a:lnTo>
                  <a:lnTo>
                    <a:pt x="0" y="0"/>
                  </a:lnTo>
                  <a:lnTo>
                    <a:pt x="0" y="2514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F3715E1-E834-FE7D-DE3A-8AC59BC98681}"/>
                </a:ext>
              </a:extLst>
            </p:cNvPr>
            <p:cNvSpPr/>
            <p:nvPr/>
          </p:nvSpPr>
          <p:spPr>
            <a:xfrm>
              <a:off x="11229162" y="6356754"/>
              <a:ext cx="30172" cy="160362"/>
            </a:xfrm>
            <a:custGeom>
              <a:avLst/>
              <a:gdLst>
                <a:gd name="connsiteX0" fmla="*/ 0 w 30172"/>
                <a:gd name="connsiteY0" fmla="*/ 0 h 160362"/>
                <a:gd name="connsiteX1" fmla="*/ 30172 w 30172"/>
                <a:gd name="connsiteY1" fmla="*/ 0 h 160362"/>
                <a:gd name="connsiteX2" fmla="*/ 30172 w 30172"/>
                <a:gd name="connsiteY2" fmla="*/ 160362 h 160362"/>
                <a:gd name="connsiteX3" fmla="*/ 0 w 30172"/>
                <a:gd name="connsiteY3" fmla="*/ 160362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72" h="160362">
                  <a:moveTo>
                    <a:pt x="0" y="0"/>
                  </a:moveTo>
                  <a:lnTo>
                    <a:pt x="30172" y="0"/>
                  </a:lnTo>
                  <a:lnTo>
                    <a:pt x="30172" y="160362"/>
                  </a:lnTo>
                  <a:lnTo>
                    <a:pt x="0" y="160362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042345C-FC7F-8F16-1F34-AC3F27EDDE51}"/>
                </a:ext>
              </a:extLst>
            </p:cNvPr>
            <p:cNvSpPr/>
            <p:nvPr/>
          </p:nvSpPr>
          <p:spPr>
            <a:xfrm>
              <a:off x="11276035" y="6354496"/>
              <a:ext cx="142171" cy="164845"/>
            </a:xfrm>
            <a:custGeom>
              <a:avLst/>
              <a:gdLst>
                <a:gd name="connsiteX0" fmla="*/ 111590 w 142171"/>
                <a:gd name="connsiteY0" fmla="*/ 109064 h 164845"/>
                <a:gd name="connsiteX1" fmla="*/ 106988 w 142171"/>
                <a:gd name="connsiteY1" fmla="*/ 121329 h 164845"/>
                <a:gd name="connsiteX2" fmla="*/ 98669 w 142171"/>
                <a:gd name="connsiteY2" fmla="*/ 130391 h 164845"/>
                <a:gd name="connsiteX3" fmla="*/ 87487 w 142171"/>
                <a:gd name="connsiteY3" fmla="*/ 136013 h 164845"/>
                <a:gd name="connsiteX4" fmla="*/ 74156 w 142171"/>
                <a:gd name="connsiteY4" fmla="*/ 137886 h 164845"/>
                <a:gd name="connsiteX5" fmla="*/ 35870 w 142171"/>
                <a:gd name="connsiteY5" fmla="*/ 112914 h 164845"/>
                <a:gd name="connsiteX6" fmla="*/ 30279 w 142171"/>
                <a:gd name="connsiteY6" fmla="*/ 82456 h 164845"/>
                <a:gd name="connsiteX7" fmla="*/ 35870 w 142171"/>
                <a:gd name="connsiteY7" fmla="*/ 52305 h 164845"/>
                <a:gd name="connsiteX8" fmla="*/ 51382 w 142171"/>
                <a:gd name="connsiteY8" fmla="*/ 33397 h 164845"/>
                <a:gd name="connsiteX9" fmla="*/ 74293 w 142171"/>
                <a:gd name="connsiteY9" fmla="*/ 26958 h 164845"/>
                <a:gd name="connsiteX10" fmla="*/ 87930 w 142171"/>
                <a:gd name="connsiteY10" fmla="*/ 28934 h 164845"/>
                <a:gd name="connsiteX11" fmla="*/ 99112 w 142171"/>
                <a:gd name="connsiteY11" fmla="*/ 34828 h 164845"/>
                <a:gd name="connsiteX12" fmla="*/ 111692 w 142171"/>
                <a:gd name="connsiteY12" fmla="*/ 56768 h 164845"/>
                <a:gd name="connsiteX13" fmla="*/ 142171 w 142171"/>
                <a:gd name="connsiteY13" fmla="*/ 56768 h 164845"/>
                <a:gd name="connsiteX14" fmla="*/ 134535 w 142171"/>
                <a:gd name="connsiteY14" fmla="*/ 32716 h 164845"/>
                <a:gd name="connsiteX15" fmla="*/ 119670 w 142171"/>
                <a:gd name="connsiteY15" fmla="*/ 14898 h 164845"/>
                <a:gd name="connsiteX16" fmla="*/ 98976 w 142171"/>
                <a:gd name="connsiteY16" fmla="*/ 3791 h 164845"/>
                <a:gd name="connsiteX17" fmla="*/ 73850 w 142171"/>
                <a:gd name="connsiteY17" fmla="*/ 10 h 164845"/>
                <a:gd name="connsiteX18" fmla="*/ 36177 w 142171"/>
                <a:gd name="connsiteY18" fmla="*/ 9753 h 164845"/>
                <a:gd name="connsiteX19" fmla="*/ 9755 w 142171"/>
                <a:gd name="connsiteY19" fmla="*/ 37928 h 164845"/>
                <a:gd name="connsiteX20" fmla="*/ 38 w 142171"/>
                <a:gd name="connsiteY20" fmla="*/ 82388 h 164845"/>
                <a:gd name="connsiteX21" fmla="*/ 9687 w 142171"/>
                <a:gd name="connsiteY21" fmla="*/ 126678 h 164845"/>
                <a:gd name="connsiteX22" fmla="*/ 35870 w 142171"/>
                <a:gd name="connsiteY22" fmla="*/ 155023 h 164845"/>
                <a:gd name="connsiteX23" fmla="*/ 73747 w 142171"/>
                <a:gd name="connsiteY23" fmla="*/ 164835 h 164845"/>
                <a:gd name="connsiteX24" fmla="*/ 100203 w 142171"/>
                <a:gd name="connsiteY24" fmla="*/ 160474 h 164845"/>
                <a:gd name="connsiteX25" fmla="*/ 135080 w 142171"/>
                <a:gd name="connsiteY25" fmla="*/ 130596 h 164845"/>
                <a:gd name="connsiteX26" fmla="*/ 141899 w 142171"/>
                <a:gd name="connsiteY26" fmla="*/ 109132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2171" h="164845">
                  <a:moveTo>
                    <a:pt x="111590" y="109064"/>
                  </a:moveTo>
                  <a:cubicBezTo>
                    <a:pt x="110850" y="113408"/>
                    <a:pt x="109289" y="117571"/>
                    <a:pt x="106988" y="121329"/>
                  </a:cubicBezTo>
                  <a:cubicBezTo>
                    <a:pt x="104796" y="124836"/>
                    <a:pt x="101976" y="127908"/>
                    <a:pt x="98669" y="130391"/>
                  </a:cubicBezTo>
                  <a:cubicBezTo>
                    <a:pt x="95304" y="132911"/>
                    <a:pt x="91516" y="134814"/>
                    <a:pt x="87487" y="136013"/>
                  </a:cubicBezTo>
                  <a:cubicBezTo>
                    <a:pt x="83160" y="137295"/>
                    <a:pt x="78667" y="137926"/>
                    <a:pt x="74156" y="137886"/>
                  </a:cubicBezTo>
                  <a:cubicBezTo>
                    <a:pt x="57424" y="138382"/>
                    <a:pt x="42150" y="128420"/>
                    <a:pt x="35870" y="112914"/>
                  </a:cubicBezTo>
                  <a:cubicBezTo>
                    <a:pt x="31878" y="103269"/>
                    <a:pt x="29972" y="92889"/>
                    <a:pt x="30279" y="82456"/>
                  </a:cubicBezTo>
                  <a:cubicBezTo>
                    <a:pt x="29992" y="72124"/>
                    <a:pt x="31898" y="61849"/>
                    <a:pt x="35870" y="52305"/>
                  </a:cubicBezTo>
                  <a:cubicBezTo>
                    <a:pt x="39088" y="44628"/>
                    <a:pt x="44478" y="38057"/>
                    <a:pt x="51382" y="33397"/>
                  </a:cubicBezTo>
                  <a:cubicBezTo>
                    <a:pt x="58218" y="29041"/>
                    <a:pt x="66189" y="26801"/>
                    <a:pt x="74293" y="26958"/>
                  </a:cubicBezTo>
                  <a:cubicBezTo>
                    <a:pt x="78912" y="26910"/>
                    <a:pt x="83515" y="27576"/>
                    <a:pt x="87930" y="28934"/>
                  </a:cubicBezTo>
                  <a:cubicBezTo>
                    <a:pt x="91990" y="30192"/>
                    <a:pt x="95781" y="32190"/>
                    <a:pt x="99112" y="34828"/>
                  </a:cubicBezTo>
                  <a:cubicBezTo>
                    <a:pt x="105992" y="40237"/>
                    <a:pt x="110503" y="48103"/>
                    <a:pt x="111692" y="56768"/>
                  </a:cubicBezTo>
                  <a:lnTo>
                    <a:pt x="142171" y="56768"/>
                  </a:lnTo>
                  <a:cubicBezTo>
                    <a:pt x="141162" y="48342"/>
                    <a:pt x="138571" y="40182"/>
                    <a:pt x="134535" y="32716"/>
                  </a:cubicBezTo>
                  <a:cubicBezTo>
                    <a:pt x="130798" y="25860"/>
                    <a:pt x="125746" y="19806"/>
                    <a:pt x="119670" y="14898"/>
                  </a:cubicBezTo>
                  <a:cubicBezTo>
                    <a:pt x="113499" y="9979"/>
                    <a:pt x="106487" y="6216"/>
                    <a:pt x="98976" y="3791"/>
                  </a:cubicBezTo>
                  <a:cubicBezTo>
                    <a:pt x="90852" y="1215"/>
                    <a:pt x="82373" y="-61"/>
                    <a:pt x="73850" y="10"/>
                  </a:cubicBezTo>
                  <a:cubicBezTo>
                    <a:pt x="60642" y="-204"/>
                    <a:pt x="47622" y="3163"/>
                    <a:pt x="36177" y="9753"/>
                  </a:cubicBezTo>
                  <a:cubicBezTo>
                    <a:pt x="24868" y="16442"/>
                    <a:pt x="15701" y="26216"/>
                    <a:pt x="9755" y="37928"/>
                  </a:cubicBezTo>
                  <a:cubicBezTo>
                    <a:pt x="2936" y="51734"/>
                    <a:pt x="-401" y="66998"/>
                    <a:pt x="38" y="82388"/>
                  </a:cubicBezTo>
                  <a:cubicBezTo>
                    <a:pt x="-388" y="97715"/>
                    <a:pt x="2923" y="112915"/>
                    <a:pt x="9687" y="126678"/>
                  </a:cubicBezTo>
                  <a:cubicBezTo>
                    <a:pt x="15513" y="138440"/>
                    <a:pt x="24602" y="148280"/>
                    <a:pt x="35870" y="155023"/>
                  </a:cubicBezTo>
                  <a:cubicBezTo>
                    <a:pt x="47370" y="161673"/>
                    <a:pt x="60465" y="165065"/>
                    <a:pt x="73747" y="164835"/>
                  </a:cubicBezTo>
                  <a:cubicBezTo>
                    <a:pt x="82755" y="164949"/>
                    <a:pt x="91711" y="163473"/>
                    <a:pt x="100203" y="160474"/>
                  </a:cubicBezTo>
                  <a:cubicBezTo>
                    <a:pt x="115129" y="155171"/>
                    <a:pt x="127556" y="144526"/>
                    <a:pt x="135080" y="130596"/>
                  </a:cubicBezTo>
                  <a:cubicBezTo>
                    <a:pt x="138633" y="123912"/>
                    <a:pt x="140944" y="116640"/>
                    <a:pt x="141899" y="109132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82C37AC-73F3-E35E-2A75-7642571537DE}"/>
                </a:ext>
              </a:extLst>
            </p:cNvPr>
            <p:cNvSpPr/>
            <p:nvPr/>
          </p:nvSpPr>
          <p:spPr>
            <a:xfrm>
              <a:off x="11414627" y="6356754"/>
              <a:ext cx="150178" cy="160362"/>
            </a:xfrm>
            <a:custGeom>
              <a:avLst/>
              <a:gdLst>
                <a:gd name="connsiteX0" fmla="*/ 117995 w 150178"/>
                <a:gd name="connsiteY0" fmla="*/ 160362 h 160362"/>
                <a:gd name="connsiteX1" fmla="*/ 150179 w 150178"/>
                <a:gd name="connsiteY1" fmla="*/ 160362 h 160362"/>
                <a:gd name="connsiteX2" fmla="*/ 93857 w 150178"/>
                <a:gd name="connsiteY2" fmla="*/ 0 h 160362"/>
                <a:gd name="connsiteX3" fmla="*/ 56355 w 150178"/>
                <a:gd name="connsiteY3" fmla="*/ 0 h 160362"/>
                <a:gd name="connsiteX4" fmla="*/ 0 w 150178"/>
                <a:gd name="connsiteY4" fmla="*/ 160362 h 160362"/>
                <a:gd name="connsiteX5" fmla="*/ 32184 w 150178"/>
                <a:gd name="connsiteY5" fmla="*/ 160362 h 160362"/>
                <a:gd name="connsiteX6" fmla="*/ 45207 w 150178"/>
                <a:gd name="connsiteY6" fmla="*/ 121456 h 160362"/>
                <a:gd name="connsiteX7" fmla="*/ 105006 w 150178"/>
                <a:gd name="connsiteY7" fmla="*/ 121456 h 160362"/>
                <a:gd name="connsiteX8" fmla="*/ 53219 w 150178"/>
                <a:gd name="connsiteY8" fmla="*/ 97403 h 160362"/>
                <a:gd name="connsiteX9" fmla="*/ 74561 w 150178"/>
                <a:gd name="connsiteY9" fmla="*/ 33762 h 160362"/>
                <a:gd name="connsiteX10" fmla="*/ 75822 w 150178"/>
                <a:gd name="connsiteY10" fmla="*/ 33762 h 160362"/>
                <a:gd name="connsiteX11" fmla="*/ 97062 w 150178"/>
                <a:gd name="connsiteY11" fmla="*/ 9740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178" h="160362">
                  <a:moveTo>
                    <a:pt x="117995" y="160362"/>
                  </a:moveTo>
                  <a:lnTo>
                    <a:pt x="150179" y="160362"/>
                  </a:lnTo>
                  <a:lnTo>
                    <a:pt x="93857" y="0"/>
                  </a:lnTo>
                  <a:lnTo>
                    <a:pt x="56355" y="0"/>
                  </a:lnTo>
                  <a:lnTo>
                    <a:pt x="0" y="160362"/>
                  </a:lnTo>
                  <a:lnTo>
                    <a:pt x="32184" y="160362"/>
                  </a:lnTo>
                  <a:lnTo>
                    <a:pt x="45207" y="121456"/>
                  </a:lnTo>
                  <a:lnTo>
                    <a:pt x="105006" y="121456"/>
                  </a:lnTo>
                  <a:close/>
                  <a:moveTo>
                    <a:pt x="53219" y="97403"/>
                  </a:moveTo>
                  <a:lnTo>
                    <a:pt x="74561" y="33762"/>
                  </a:lnTo>
                  <a:lnTo>
                    <a:pt x="75822" y="33762"/>
                  </a:lnTo>
                  <a:lnTo>
                    <a:pt x="97062" y="9740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812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Inter" panose="02000503000000020004" pitchFamily="2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65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37.png"/><Relationship Id="rId3" Type="http://schemas.openxmlformats.org/officeDocument/2006/relationships/image" Target="../media/image53.jpg"/><Relationship Id="rId7" Type="http://schemas.openxmlformats.org/officeDocument/2006/relationships/image" Target="../media/image57.sv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6.svg"/><Relationship Id="rId3" Type="http://schemas.openxmlformats.org/officeDocument/2006/relationships/image" Target="../media/image62.jpg"/><Relationship Id="rId7" Type="http://schemas.openxmlformats.org/officeDocument/2006/relationships/image" Target="../media/image64.sv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3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7.sv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10" Type="http://schemas.openxmlformats.org/officeDocument/2006/relationships/image" Target="../media/image72.svg"/><Relationship Id="rId4" Type="http://schemas.openxmlformats.org/officeDocument/2006/relationships/image" Target="../media/image68.svg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78.svg"/><Relationship Id="rId4" Type="http://schemas.openxmlformats.org/officeDocument/2006/relationships/image" Target="../media/image74.sv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48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4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9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10" Type="http://schemas.openxmlformats.org/officeDocument/2006/relationships/image" Target="../media/image78.svg"/><Relationship Id="rId4" Type="http://schemas.openxmlformats.org/officeDocument/2006/relationships/image" Target="../media/image91.svg"/><Relationship Id="rId9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10" Type="http://schemas.openxmlformats.org/officeDocument/2006/relationships/image" Target="../media/image105.svg"/><Relationship Id="rId4" Type="http://schemas.openxmlformats.org/officeDocument/2006/relationships/image" Target="../media/image99.svg"/><Relationship Id="rId9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4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10" Type="http://schemas.openxmlformats.org/officeDocument/2006/relationships/image" Target="../media/image38.svg"/><Relationship Id="rId4" Type="http://schemas.openxmlformats.org/officeDocument/2006/relationships/image" Target="../media/image42.svg"/><Relationship Id="rId9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5.svg"/><Relationship Id="rId5" Type="http://schemas.openxmlformats.org/officeDocument/2006/relationships/image" Target="../media/image114.png"/><Relationship Id="rId4" Type="http://schemas.openxmlformats.org/officeDocument/2006/relationships/image" Target="../media/image113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1.svg"/><Relationship Id="rId5" Type="http://schemas.openxmlformats.org/officeDocument/2006/relationships/image" Target="../media/image120.png"/><Relationship Id="rId4" Type="http://schemas.openxmlformats.org/officeDocument/2006/relationships/image" Target="../media/image119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8.svg"/><Relationship Id="rId5" Type="http://schemas.openxmlformats.org/officeDocument/2006/relationships/image" Target="../media/image127.png"/><Relationship Id="rId4" Type="http://schemas.openxmlformats.org/officeDocument/2006/relationships/image" Target="../media/image78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FFC540-3A96-129B-AC75-3FD60E1327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Future-proof technologies for secure digital societies.</a:t>
            </a:r>
            <a:endParaRPr lang="en-GB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B843B8C-6855-B3B0-4A4F-C52CFB6088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172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15B53C-B69D-7897-9ABB-68929D2E0E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DC795A-75F2-5ECD-3CAC-6FF4F617F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research domains</a:t>
            </a:r>
            <a:endParaRPr lang="en-E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B5152E-6D04-E17C-E962-593F2606CD4A}"/>
              </a:ext>
            </a:extLst>
          </p:cNvPr>
          <p:cNvSpPr txBox="1"/>
          <p:nvPr/>
        </p:nvSpPr>
        <p:spPr>
          <a:xfrm>
            <a:off x="6722689" y="2114575"/>
            <a:ext cx="1944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Digital identity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AB9D232-9D74-78AC-E9ED-A58F1243C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5286" y="1680620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42A40F-40AF-94DC-239D-2F7C1FFEB482}"/>
              </a:ext>
            </a:extLst>
          </p:cNvPr>
          <p:cNvSpPr txBox="1"/>
          <p:nvPr/>
        </p:nvSpPr>
        <p:spPr>
          <a:xfrm>
            <a:off x="9622251" y="2114575"/>
            <a:ext cx="1944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Protocol research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2D555C-8DB6-9F94-3B54-3DA08243884A}"/>
              </a:ext>
            </a:extLst>
          </p:cNvPr>
          <p:cNvSpPr txBox="1"/>
          <p:nvPr/>
        </p:nvSpPr>
        <p:spPr>
          <a:xfrm>
            <a:off x="6731918" y="3492483"/>
            <a:ext cx="1944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Privacy and AI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41BBFA-D321-AF54-EC7F-055A65318552}"/>
              </a:ext>
            </a:extLst>
          </p:cNvPr>
          <p:cNvSpPr txBox="1"/>
          <p:nvPr/>
        </p:nvSpPr>
        <p:spPr>
          <a:xfrm>
            <a:off x="9631479" y="3492483"/>
            <a:ext cx="1944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Cybersecurity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19B094AB-BCB7-F5E4-494B-ECA76962EF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31477" y="3058528"/>
            <a:ext cx="360000" cy="3600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3FFF4F4C-D966-5046-56C9-A6981430B5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37390" y="1676021"/>
            <a:ext cx="360000" cy="360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E49288E2-0F84-F3D4-31BE-61E32AC93D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24512" y="3064337"/>
            <a:ext cx="360000" cy="360000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C09ADF7-B426-2246-8B2F-A5AE0B6BBFA6}"/>
              </a:ext>
            </a:extLst>
          </p:cNvPr>
          <p:cNvSpPr txBox="1">
            <a:spLocks/>
          </p:cNvSpPr>
          <p:nvPr/>
        </p:nvSpPr>
        <p:spPr>
          <a:xfrm>
            <a:off x="622800" y="4530620"/>
            <a:ext cx="5266800" cy="11835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Our accredited Research Institute focuses on information security, cooperating with both private and public sectors.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6CD58D-EA1E-0EBE-CB42-9EEBA4A593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FC62512-1650-F6D1-A4D1-F54DF2D253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15286" y="4194094"/>
            <a:ext cx="360000" cy="360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22EAF6-DB6F-5E10-63CF-2D72C22A248E}"/>
              </a:ext>
            </a:extLst>
          </p:cNvPr>
          <p:cNvSpPr txBox="1"/>
          <p:nvPr/>
        </p:nvSpPr>
        <p:spPr>
          <a:xfrm>
            <a:off x="6815286" y="4665583"/>
            <a:ext cx="4751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R&amp;D partnerships include </a:t>
            </a:r>
            <a:r>
              <a:rPr lang="en-GB" sz="1800" dirty="0"/>
              <a:t>DARPA, ONR, EU Commission, EDF, ESA, Estonian Research Council and Enterprise Estonia</a:t>
            </a:r>
          </a:p>
        </p:txBody>
      </p:sp>
    </p:spTree>
    <p:extLst>
      <p:ext uri="{BB962C8B-B14F-4D97-AF65-F5344CB8AC3E}">
        <p14:creationId xmlns:p14="http://schemas.microsoft.com/office/powerpoint/2010/main" val="1020278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452D58-FC98-506B-0745-A9795D7FA9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6"/>
          <a:stretch/>
        </p:blipFill>
        <p:spPr>
          <a:xfrm>
            <a:off x="14469" y="-8446"/>
            <a:ext cx="12177531" cy="6866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7E5697-FF62-622F-2B4A-750E56F17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FFE3F2-2E44-C416-2EFA-83979D505B9A}"/>
              </a:ext>
            </a:extLst>
          </p:cNvPr>
          <p:cNvSpPr txBox="1"/>
          <p:nvPr/>
        </p:nvSpPr>
        <p:spPr>
          <a:xfrm>
            <a:off x="1513430" y="2203363"/>
            <a:ext cx="2387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Digital identity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4D43A0-8A38-B23B-D939-3C86405B8099}"/>
              </a:ext>
            </a:extLst>
          </p:cNvPr>
          <p:cNvSpPr txBox="1"/>
          <p:nvPr/>
        </p:nvSpPr>
        <p:spPr>
          <a:xfrm>
            <a:off x="1513429" y="3473952"/>
            <a:ext cx="246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Interoperability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1CF16B-1B94-0D15-5597-6AEC2FD05B8C}"/>
              </a:ext>
            </a:extLst>
          </p:cNvPr>
          <p:cNvSpPr txBox="1"/>
          <p:nvPr/>
        </p:nvSpPr>
        <p:spPr>
          <a:xfrm>
            <a:off x="1513430" y="4757963"/>
            <a:ext cx="2387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Cybersecurity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6BDF74-B9AF-826F-C19D-BE5F4177B942}"/>
              </a:ext>
            </a:extLst>
          </p:cNvPr>
          <p:cNvSpPr txBox="1"/>
          <p:nvPr/>
        </p:nvSpPr>
        <p:spPr>
          <a:xfrm>
            <a:off x="6024029" y="2860057"/>
            <a:ext cx="3569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Privacy and AI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DCC40D-A8C6-112C-E42E-9095AB41AA77}"/>
              </a:ext>
            </a:extLst>
          </p:cNvPr>
          <p:cNvSpPr txBox="1"/>
          <p:nvPr/>
        </p:nvSpPr>
        <p:spPr>
          <a:xfrm>
            <a:off x="6034080" y="4129408"/>
            <a:ext cx="414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Tax and customs systems</a:t>
            </a: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5CEF81E8-0CB7-FE7D-62B3-B103B6440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046" y="2255021"/>
            <a:ext cx="360000" cy="3600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0AD1F420-4907-AE39-B017-F4E3589F6A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0045" y="3517754"/>
            <a:ext cx="360000" cy="3600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D56C6FAF-B458-88C1-1FB7-359109F8C9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0098" y="4781134"/>
            <a:ext cx="360000" cy="3600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321442D-8067-8F14-866D-7AB5A65025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80645" y="2910889"/>
            <a:ext cx="360000" cy="3600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82ADF79F-AB3E-F63D-3209-55FF9C0A54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90696" y="4231073"/>
            <a:ext cx="360000" cy="3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31DCA2-CC92-A4CE-A800-DCFA41CFE4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63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AC12281-68EA-3097-B0D5-9BC11C72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Digital identity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282492-6F31-9B75-9BA7-E15223E02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 generation mobile digital identity  with unbreakable security.</a:t>
            </a:r>
          </a:p>
        </p:txBody>
      </p:sp>
    </p:spTree>
    <p:extLst>
      <p:ext uri="{BB962C8B-B14F-4D97-AF65-F5344CB8AC3E}">
        <p14:creationId xmlns:p14="http://schemas.microsoft.com/office/powerpoint/2010/main" val="2389249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C795A-75F2-5ECD-3CAC-6FF4F617F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holistic digital identity value proposition</a:t>
            </a:r>
            <a:endParaRPr lang="en-E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B5152E-6D04-E17C-E962-593F2606CD4A}"/>
              </a:ext>
            </a:extLst>
          </p:cNvPr>
          <p:cNvSpPr txBox="1"/>
          <p:nvPr/>
        </p:nvSpPr>
        <p:spPr>
          <a:xfrm>
            <a:off x="758879" y="2973876"/>
            <a:ext cx="1944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Technology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42A40F-40AF-94DC-239D-2F7C1FFEB482}"/>
              </a:ext>
            </a:extLst>
          </p:cNvPr>
          <p:cNvSpPr txBox="1"/>
          <p:nvPr/>
        </p:nvSpPr>
        <p:spPr>
          <a:xfrm>
            <a:off x="3497639" y="2971419"/>
            <a:ext cx="1944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Product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2D555C-8DB6-9F94-3B54-3DA08243884A}"/>
              </a:ext>
            </a:extLst>
          </p:cNvPr>
          <p:cNvSpPr txBox="1"/>
          <p:nvPr/>
        </p:nvSpPr>
        <p:spPr>
          <a:xfrm>
            <a:off x="6251464" y="2983284"/>
            <a:ext cx="1944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Knowledge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41BBFA-D321-AF54-EC7F-055A65318552}"/>
              </a:ext>
            </a:extLst>
          </p:cNvPr>
          <p:cNvSpPr txBox="1"/>
          <p:nvPr/>
        </p:nvSpPr>
        <p:spPr>
          <a:xfrm>
            <a:off x="8936422" y="2975253"/>
            <a:ext cx="1944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Experience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CE4F286-5F00-EE80-D6EB-6470E29A7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9921" y="2345404"/>
            <a:ext cx="360000" cy="36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F5D4EB5-763E-9E0F-F5D8-F0F0C0371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91167" y="2345404"/>
            <a:ext cx="360000" cy="360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F140D8A-ACBA-0213-A49F-DDD7B3AB27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19119" y="2345404"/>
            <a:ext cx="360000" cy="360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7F6300-96A4-188F-C661-C7CA72AD1B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82580" y="2345404"/>
            <a:ext cx="360000" cy="3600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3AE7E0D-C319-F5B3-8B39-431EC884B60C}"/>
              </a:ext>
            </a:extLst>
          </p:cNvPr>
          <p:cNvSpPr/>
          <p:nvPr/>
        </p:nvSpPr>
        <p:spPr>
          <a:xfrm>
            <a:off x="622800" y="1944949"/>
            <a:ext cx="2462044" cy="37563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A72DF47-486B-9221-4E94-A7D520819689}"/>
              </a:ext>
            </a:extLst>
          </p:cNvPr>
          <p:cNvSpPr/>
          <p:nvPr/>
        </p:nvSpPr>
        <p:spPr>
          <a:xfrm>
            <a:off x="3307758" y="1944357"/>
            <a:ext cx="2462044" cy="37563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C7F1DA4-58FE-0E55-D508-FACF2406F995}"/>
              </a:ext>
            </a:extLst>
          </p:cNvPr>
          <p:cNvSpPr/>
          <p:nvPr/>
        </p:nvSpPr>
        <p:spPr>
          <a:xfrm>
            <a:off x="5992716" y="1944356"/>
            <a:ext cx="2462044" cy="37563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6497FCD-9BA3-3713-4743-C7A0403D0943}"/>
              </a:ext>
            </a:extLst>
          </p:cNvPr>
          <p:cNvSpPr/>
          <p:nvPr/>
        </p:nvSpPr>
        <p:spPr>
          <a:xfrm>
            <a:off x="8677674" y="1944355"/>
            <a:ext cx="2462044" cy="37563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17B038-5649-604C-A48F-059682ED2EE1}"/>
              </a:ext>
            </a:extLst>
          </p:cNvPr>
          <p:cNvSpPr txBox="1"/>
          <p:nvPr/>
        </p:nvSpPr>
        <p:spPr>
          <a:xfrm>
            <a:off x="758879" y="4073782"/>
            <a:ext cx="2105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Inter" panose="02000503000000020004" pitchFamily="2" charset="0"/>
              </a:rPr>
              <a:t>Ongoing development of </a:t>
            </a:r>
            <a:r>
              <a:rPr lang="en-GB" sz="1800" dirty="0" err="1">
                <a:effectLst/>
                <a:latin typeface="Inter" panose="02000503000000020004" pitchFamily="2" charset="0"/>
              </a:rPr>
              <a:t>SplitKey</a:t>
            </a:r>
            <a:r>
              <a:rPr lang="en-GB" sz="1800" dirty="0">
                <a:effectLst/>
                <a:latin typeface="Inter" panose="02000503000000020004" pitchFamily="2" charset="0"/>
              </a:rPr>
              <a:t> products.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A1745D-2626-0DC7-E52E-E758D96B6E1E}"/>
              </a:ext>
            </a:extLst>
          </p:cNvPr>
          <p:cNvSpPr txBox="1"/>
          <p:nvPr/>
        </p:nvSpPr>
        <p:spPr>
          <a:xfrm>
            <a:off x="3497639" y="4073782"/>
            <a:ext cx="2105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Inter" panose="02000503000000020004" pitchFamily="2" charset="0"/>
              </a:rPr>
              <a:t>Three different </a:t>
            </a:r>
            <a:r>
              <a:rPr lang="en-GB" sz="1800" dirty="0" err="1">
                <a:effectLst/>
                <a:latin typeface="Inter" panose="02000503000000020004" pitchFamily="2" charset="0"/>
              </a:rPr>
              <a:t>SplitKey</a:t>
            </a:r>
            <a:r>
              <a:rPr lang="en-GB" sz="1800" dirty="0">
                <a:effectLst/>
                <a:latin typeface="Inter" panose="02000503000000020004" pitchFamily="2" charset="0"/>
              </a:rPr>
              <a:t> products for tailored </a:t>
            </a:r>
            <a:r>
              <a:rPr lang="en-GB" dirty="0">
                <a:latin typeface="Inter" panose="02000503000000020004" pitchFamily="2" charset="0"/>
              </a:rPr>
              <a:t>digital identity needs.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688C21-200C-95EF-FF71-5426DBDACC36}"/>
              </a:ext>
            </a:extLst>
          </p:cNvPr>
          <p:cNvSpPr txBox="1"/>
          <p:nvPr/>
        </p:nvSpPr>
        <p:spPr>
          <a:xfrm>
            <a:off x="6171170" y="4073781"/>
            <a:ext cx="2105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Inter" panose="02000503000000020004" pitchFamily="2" charset="0"/>
              </a:rPr>
              <a:t>Extensive knowledge of digita</a:t>
            </a:r>
            <a:r>
              <a:rPr lang="en-GB" dirty="0">
                <a:latin typeface="Inter" panose="02000503000000020004" pitchFamily="2" charset="0"/>
              </a:rPr>
              <a:t>l identity infrastructure.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B201CD-DAC6-BF3A-2170-4C1A84840E92}"/>
              </a:ext>
            </a:extLst>
          </p:cNvPr>
          <p:cNvSpPr txBox="1"/>
          <p:nvPr/>
        </p:nvSpPr>
        <p:spPr>
          <a:xfrm>
            <a:off x="8897680" y="4073781"/>
            <a:ext cx="2105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Inter" panose="02000503000000020004" pitchFamily="2" charset="0"/>
              </a:rPr>
              <a:t>Vast experience with major projects at a state level.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9514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EF03E5-2CC4-9534-E029-8BCB60635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Digital identity offering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F5F536-B6B0-BEA3-C64C-C38113EE94E5}"/>
              </a:ext>
            </a:extLst>
          </p:cNvPr>
          <p:cNvSpPr txBox="1"/>
          <p:nvPr/>
        </p:nvSpPr>
        <p:spPr>
          <a:xfrm>
            <a:off x="218661" y="8050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9D73476-0492-3139-6044-C67A34EC5152}"/>
              </a:ext>
            </a:extLst>
          </p:cNvPr>
          <p:cNvSpPr/>
          <p:nvPr/>
        </p:nvSpPr>
        <p:spPr>
          <a:xfrm>
            <a:off x="497711" y="1654140"/>
            <a:ext cx="2587133" cy="423737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908590-5852-745A-2ACC-0DF568C6A333}"/>
              </a:ext>
            </a:extLst>
          </p:cNvPr>
          <p:cNvSpPr txBox="1"/>
          <p:nvPr/>
        </p:nvSpPr>
        <p:spPr>
          <a:xfrm>
            <a:off x="622800" y="2709285"/>
            <a:ext cx="212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latin typeface="+mj-lt"/>
              </a:rPr>
              <a:t>SplitKey</a:t>
            </a:r>
            <a:endParaRPr lang="en-GB" sz="2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7421A3-8522-5190-B486-D9998554EDEC}"/>
              </a:ext>
            </a:extLst>
          </p:cNvPr>
          <p:cNvSpPr txBox="1"/>
          <p:nvPr/>
        </p:nvSpPr>
        <p:spPr>
          <a:xfrm>
            <a:off x="622800" y="3933271"/>
            <a:ext cx="2243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Inter" panose="02000503000000020004" pitchFamily="2" charset="0"/>
              </a:rPr>
              <a:t>Smartphone based digital identity technology for secure electronic signing and authentication.</a:t>
            </a:r>
            <a:endParaRPr lang="en-GB" dirty="0">
              <a:effectLst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F53C701-876B-1CF5-6B82-3D0180F34894}"/>
              </a:ext>
            </a:extLst>
          </p:cNvPr>
          <p:cNvSpPr/>
          <p:nvPr/>
        </p:nvSpPr>
        <p:spPr>
          <a:xfrm>
            <a:off x="3292935" y="1668407"/>
            <a:ext cx="2587133" cy="423737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92B85B-68A7-6532-2678-1A60B400E1C2}"/>
              </a:ext>
            </a:extLst>
          </p:cNvPr>
          <p:cNvSpPr txBox="1"/>
          <p:nvPr/>
        </p:nvSpPr>
        <p:spPr>
          <a:xfrm>
            <a:off x="3427281" y="2709284"/>
            <a:ext cx="212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latin typeface="+mj-lt"/>
              </a:rPr>
              <a:t>SplitKey</a:t>
            </a:r>
            <a:r>
              <a:rPr lang="en-GB" sz="2200" dirty="0">
                <a:latin typeface="+mj-lt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96C4D-0638-E4E8-1F7F-36BC64C9B9C1}"/>
              </a:ext>
            </a:extLst>
          </p:cNvPr>
          <p:cNvSpPr txBox="1"/>
          <p:nvPr/>
        </p:nvSpPr>
        <p:spPr>
          <a:xfrm>
            <a:off x="3418024" y="3933271"/>
            <a:ext cx="2243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Inter" panose="02000503000000020004" pitchFamily="2" charset="0"/>
              </a:rPr>
              <a:t>Additional authentication methods for </a:t>
            </a:r>
            <a:r>
              <a:rPr lang="en-GB" sz="1800" dirty="0" err="1">
                <a:effectLst/>
                <a:latin typeface="Inter" panose="02000503000000020004" pitchFamily="2" charset="0"/>
              </a:rPr>
              <a:t>SplitKey</a:t>
            </a:r>
            <a:r>
              <a:rPr lang="en-GB" sz="1800" dirty="0">
                <a:effectLst/>
                <a:latin typeface="Inter" panose="02000503000000020004" pitchFamily="2" charset="0"/>
              </a:rPr>
              <a:t> – biometrics and pattern.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3B4E56B-FD19-9288-ECAB-FE90F7F13B0F}"/>
              </a:ext>
            </a:extLst>
          </p:cNvPr>
          <p:cNvSpPr/>
          <p:nvPr/>
        </p:nvSpPr>
        <p:spPr>
          <a:xfrm>
            <a:off x="6050890" y="1668407"/>
            <a:ext cx="2587133" cy="423737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8FCC91-0EEB-D441-044E-1B7ADD9242F8}"/>
              </a:ext>
            </a:extLst>
          </p:cNvPr>
          <p:cNvSpPr txBox="1"/>
          <p:nvPr/>
        </p:nvSpPr>
        <p:spPr>
          <a:xfrm>
            <a:off x="6222828" y="2709284"/>
            <a:ext cx="212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latin typeface="+mj-lt"/>
              </a:rPr>
              <a:t>SplitKey</a:t>
            </a:r>
            <a:r>
              <a:rPr lang="en-GB" sz="2200" dirty="0">
                <a:latin typeface="+mj-lt"/>
              </a:rPr>
              <a:t> CSP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262DDD-55E2-456D-7942-6C4120DA12D1}"/>
              </a:ext>
            </a:extLst>
          </p:cNvPr>
          <p:cNvSpPr txBox="1"/>
          <p:nvPr/>
        </p:nvSpPr>
        <p:spPr>
          <a:xfrm>
            <a:off x="6222828" y="4394934"/>
            <a:ext cx="2243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Inter" panose="02000503000000020004" pitchFamily="2" charset="0"/>
              </a:rPr>
              <a:t>Hardware agnostic </a:t>
            </a:r>
            <a:r>
              <a:rPr lang="en-GB" sz="1800" dirty="0" err="1">
                <a:effectLst/>
                <a:latin typeface="Inter" panose="02000503000000020004" pitchFamily="2" charset="0"/>
              </a:rPr>
              <a:t>SplitKey</a:t>
            </a:r>
            <a:r>
              <a:rPr lang="en-GB" sz="1800" dirty="0">
                <a:effectLst/>
                <a:latin typeface="Inter" panose="02000503000000020004" pitchFamily="2" charset="0"/>
              </a:rPr>
              <a:t> product for digital identity wallets.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B30559E-AC30-C56B-124D-7194BA1239EA}"/>
              </a:ext>
            </a:extLst>
          </p:cNvPr>
          <p:cNvSpPr/>
          <p:nvPr/>
        </p:nvSpPr>
        <p:spPr>
          <a:xfrm>
            <a:off x="8808845" y="1668407"/>
            <a:ext cx="2587133" cy="423737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A8D34C-F660-1FCD-28B9-3D3EB6D678E5}"/>
              </a:ext>
            </a:extLst>
          </p:cNvPr>
          <p:cNvSpPr txBox="1"/>
          <p:nvPr/>
        </p:nvSpPr>
        <p:spPr>
          <a:xfrm>
            <a:off x="8933934" y="2709283"/>
            <a:ext cx="212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Advisory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DF44D1-1028-3692-EC6A-FB18ED7AC4E9}"/>
              </a:ext>
            </a:extLst>
          </p:cNvPr>
          <p:cNvSpPr txBox="1"/>
          <p:nvPr/>
        </p:nvSpPr>
        <p:spPr>
          <a:xfrm>
            <a:off x="8933934" y="4394933"/>
            <a:ext cx="2243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0" i="0" u="none" strike="noStrike" dirty="0">
                <a:effectLst/>
                <a:latin typeface="Inter" panose="02000503000000020004" pitchFamily="2" charset="0"/>
              </a:rPr>
              <a:t>Consulting service to advise and analyse the current landscape.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289C919-6E77-5703-14CE-98A05B250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022" y="2132736"/>
            <a:ext cx="360000" cy="360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D6ED44E-40B1-CD45-1D0B-76A58B986B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1621" y="2132736"/>
            <a:ext cx="360000" cy="360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686FF2B-5C10-D9A9-A71B-39CC541EDE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64754" y="2132736"/>
            <a:ext cx="360000" cy="3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4E5E44F-749D-4643-BE15-3B3A258F55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4657" y="213273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37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8">
            <a:extLst>
              <a:ext uri="{FF2B5EF4-FFF2-40B4-BE49-F238E27FC236}">
                <a16:creationId xmlns:a16="http://schemas.microsoft.com/office/drawing/2014/main" id="{23A2951E-03B7-4909-89F7-B55FBE0367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" r="11117" b="-746"/>
          <a:stretch/>
        </p:blipFill>
        <p:spPr>
          <a:xfrm>
            <a:off x="0" y="0"/>
            <a:ext cx="12192000" cy="6923314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8FBFA42-289B-E5BD-0544-9B35466D855C}"/>
              </a:ext>
            </a:extLst>
          </p:cNvPr>
          <p:cNvSpPr/>
          <p:nvPr/>
        </p:nvSpPr>
        <p:spPr>
          <a:xfrm>
            <a:off x="8808501" y="5335238"/>
            <a:ext cx="2300073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D5F1D33-38C0-3DCA-B546-9C05B1165E5C}"/>
              </a:ext>
            </a:extLst>
          </p:cNvPr>
          <p:cNvSpPr/>
          <p:nvPr/>
        </p:nvSpPr>
        <p:spPr>
          <a:xfrm>
            <a:off x="6303599" y="5107641"/>
            <a:ext cx="2070656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F3097F-6EE2-9C3F-3856-F4F0A686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</a:t>
            </a:r>
            <a:r>
              <a:rPr lang="en-GB" dirty="0"/>
              <a:t>-voting in Estonia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1BEC7-A911-82EA-877A-8A667DDFF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577" y="4770989"/>
            <a:ext cx="5263201" cy="994247"/>
          </a:xfrm>
        </p:spPr>
        <p:txBody>
          <a:bodyPr/>
          <a:lstStyle/>
          <a:p>
            <a:pPr marL="0" indent="0">
              <a:buNone/>
            </a:pPr>
            <a:r>
              <a:rPr lang="en-GB" sz="2200" dirty="0"/>
              <a:t>Estonia is the first, and currently, the only state in the world where citizens can elect the government online.</a:t>
            </a:r>
            <a:endParaRPr lang="en-GB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6290D78-8A88-770D-F9E9-7FEA00D5C236}"/>
              </a:ext>
            </a:extLst>
          </p:cNvPr>
          <p:cNvSpPr txBox="1">
            <a:spLocks/>
          </p:cNvSpPr>
          <p:nvPr/>
        </p:nvSpPr>
        <p:spPr>
          <a:xfrm>
            <a:off x="6463738" y="5211632"/>
            <a:ext cx="1676619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Country: Estonia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C39DDD0-A9A7-946F-5C4E-A288C8339C98}"/>
              </a:ext>
            </a:extLst>
          </p:cNvPr>
          <p:cNvSpPr txBox="1">
            <a:spLocks/>
          </p:cNvSpPr>
          <p:nvPr/>
        </p:nvSpPr>
        <p:spPr>
          <a:xfrm>
            <a:off x="8944793" y="5455855"/>
            <a:ext cx="2027488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Year launched: 2005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BCD56CE-FD15-50A0-4C5C-8E1C76D7ACF0}"/>
              </a:ext>
            </a:extLst>
          </p:cNvPr>
          <p:cNvSpPr/>
          <p:nvPr/>
        </p:nvSpPr>
        <p:spPr>
          <a:xfrm>
            <a:off x="8808501" y="4796745"/>
            <a:ext cx="2521746" cy="420958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6B7D53D4-EB56-3750-73B7-20E6FE591CDA}"/>
              </a:ext>
            </a:extLst>
          </p:cNvPr>
          <p:cNvSpPr txBox="1">
            <a:spLocks/>
          </p:cNvSpPr>
          <p:nvPr/>
        </p:nvSpPr>
        <p:spPr>
          <a:xfrm>
            <a:off x="8936999" y="4894862"/>
            <a:ext cx="2300074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Population: 1.3 million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13A0AF-F445-4569-B833-4C7F9C59A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10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2">
            <a:extLst>
              <a:ext uri="{FF2B5EF4-FFF2-40B4-BE49-F238E27FC236}">
                <a16:creationId xmlns:a16="http://schemas.microsoft.com/office/drawing/2014/main" id="{EB8037BB-E52F-D998-4048-82AB4201B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7DBBF9C-7A5A-488F-37A0-2679470D49AE}"/>
              </a:ext>
            </a:extLst>
          </p:cNvPr>
          <p:cNvSpPr/>
          <p:nvPr/>
        </p:nvSpPr>
        <p:spPr>
          <a:xfrm>
            <a:off x="8808501" y="5335752"/>
            <a:ext cx="2428572" cy="420958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57FF26D-5D3F-C58F-4B2A-5A588A833970}"/>
              </a:ext>
            </a:extLst>
          </p:cNvPr>
          <p:cNvSpPr/>
          <p:nvPr/>
        </p:nvSpPr>
        <p:spPr>
          <a:xfrm>
            <a:off x="6359802" y="4987083"/>
            <a:ext cx="2183696" cy="626399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F3097F-6EE2-9C3F-3856-F4F0A686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Smart-ID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1BEC7-A911-82EA-877A-8A667DDFF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599" y="4984474"/>
            <a:ext cx="5110461" cy="6263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200" dirty="0"/>
              <a:t>Authentication and digital signing application utilising </a:t>
            </a:r>
            <a:r>
              <a:rPr lang="en-GB" sz="2200" dirty="0" err="1"/>
              <a:t>SplitKey</a:t>
            </a:r>
            <a:r>
              <a:rPr lang="en-GB" sz="2200" dirty="0"/>
              <a:t> technology.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4D85C305-CB1E-4671-3986-1B76B8C9BF72}"/>
              </a:ext>
            </a:extLst>
          </p:cNvPr>
          <p:cNvSpPr txBox="1">
            <a:spLocks/>
          </p:cNvSpPr>
          <p:nvPr/>
        </p:nvSpPr>
        <p:spPr>
          <a:xfrm>
            <a:off x="6465380" y="5091545"/>
            <a:ext cx="1859499" cy="4551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Region: Baltics and Iceland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58C01BC-0C68-38A8-B4E7-65DC36BE8CDE}"/>
              </a:ext>
            </a:extLst>
          </p:cNvPr>
          <p:cNvSpPr txBox="1">
            <a:spLocks/>
          </p:cNvSpPr>
          <p:nvPr/>
        </p:nvSpPr>
        <p:spPr>
          <a:xfrm>
            <a:off x="8936999" y="5432928"/>
            <a:ext cx="2300074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Year launched: 2017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EC432CD-6409-985B-AFFF-8EC0DB7B5822}"/>
              </a:ext>
            </a:extLst>
          </p:cNvPr>
          <p:cNvSpPr/>
          <p:nvPr/>
        </p:nvSpPr>
        <p:spPr>
          <a:xfrm>
            <a:off x="8808501" y="4786806"/>
            <a:ext cx="2428572" cy="420958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5B35D44-D326-7307-557E-1F05BA7C3B7B}"/>
              </a:ext>
            </a:extLst>
          </p:cNvPr>
          <p:cNvSpPr txBox="1">
            <a:spLocks/>
          </p:cNvSpPr>
          <p:nvPr/>
        </p:nvSpPr>
        <p:spPr>
          <a:xfrm>
            <a:off x="8936999" y="4884923"/>
            <a:ext cx="2300074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Population: 6.3 million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DC46E6-5524-F076-572F-DE5FAF16C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8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4">
            <a:extLst>
              <a:ext uri="{FF2B5EF4-FFF2-40B4-BE49-F238E27FC236}">
                <a16:creationId xmlns:a16="http://schemas.microsoft.com/office/drawing/2014/main" id="{5FFBC9ED-F1E3-B727-78E2-2BE9FC72CA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7D60718-31CA-1B4C-99C4-97AB9EFD4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Partnership</a:t>
            </a:r>
            <a:r>
              <a:rPr lang="et-EE" dirty="0"/>
              <a:t>s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6B8B6D-043F-0D06-8ED2-3355C69FC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00" y="4495736"/>
            <a:ext cx="5176018" cy="11032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200" dirty="0" err="1"/>
              <a:t>Strategic</a:t>
            </a:r>
            <a:r>
              <a:rPr lang="et-EE" sz="2200" dirty="0"/>
              <a:t> </a:t>
            </a:r>
            <a:r>
              <a:rPr lang="et-EE" sz="2200" dirty="0" err="1"/>
              <a:t>collaborations</a:t>
            </a:r>
            <a:r>
              <a:rPr lang="et-EE" sz="2200" dirty="0"/>
              <a:t> </a:t>
            </a:r>
            <a:r>
              <a:rPr lang="et-EE" sz="2200" dirty="0" err="1"/>
              <a:t>with</a:t>
            </a:r>
            <a:r>
              <a:rPr lang="et-EE" sz="2200" dirty="0"/>
              <a:t> </a:t>
            </a:r>
            <a:r>
              <a:rPr lang="et-EE" sz="2200" dirty="0" err="1"/>
              <a:t>global</a:t>
            </a:r>
            <a:r>
              <a:rPr lang="et-EE" sz="2200" dirty="0"/>
              <a:t> </a:t>
            </a:r>
            <a:r>
              <a:rPr lang="et-EE" sz="2200" dirty="0" err="1"/>
              <a:t>partners</a:t>
            </a:r>
            <a:r>
              <a:rPr lang="et-EE" sz="2200" dirty="0"/>
              <a:t> </a:t>
            </a:r>
            <a:r>
              <a:rPr lang="et-EE" sz="2200" dirty="0" err="1"/>
              <a:t>to</a:t>
            </a:r>
            <a:r>
              <a:rPr lang="et-EE" sz="2200" dirty="0"/>
              <a:t> elevate </a:t>
            </a:r>
            <a:r>
              <a:rPr lang="et-EE" sz="2200" dirty="0" err="1"/>
              <a:t>digital</a:t>
            </a:r>
            <a:r>
              <a:rPr lang="et-EE" sz="2200" dirty="0"/>
              <a:t> </a:t>
            </a:r>
            <a:r>
              <a:rPr lang="et-EE" sz="2200" dirty="0" err="1"/>
              <a:t>identity</a:t>
            </a:r>
            <a:r>
              <a:rPr lang="et-EE" sz="2200" dirty="0"/>
              <a:t> </a:t>
            </a:r>
            <a:r>
              <a:rPr lang="et-EE" sz="2200" dirty="0" err="1"/>
              <a:t>across</a:t>
            </a:r>
            <a:r>
              <a:rPr lang="et-EE" sz="2200" dirty="0"/>
              <a:t> </a:t>
            </a:r>
            <a:r>
              <a:rPr lang="et-EE" sz="2200" dirty="0" err="1"/>
              <a:t>multitude</a:t>
            </a:r>
            <a:r>
              <a:rPr lang="et-EE" sz="2200" dirty="0"/>
              <a:t> of </a:t>
            </a:r>
            <a:r>
              <a:rPr lang="et-EE" sz="2200" dirty="0" err="1"/>
              <a:t>regions</a:t>
            </a:r>
            <a:r>
              <a:rPr lang="et-EE" sz="2200" dirty="0"/>
              <a:t> </a:t>
            </a:r>
            <a:r>
              <a:rPr lang="et-EE" sz="2200" dirty="0" err="1"/>
              <a:t>worldwide</a:t>
            </a:r>
            <a:r>
              <a:rPr lang="et-EE" sz="2200" dirty="0"/>
              <a:t>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2AED15-DD33-5089-1DF7-975C125B6330}"/>
              </a:ext>
            </a:extLst>
          </p:cNvPr>
          <p:cNvSpPr/>
          <p:nvPr/>
        </p:nvSpPr>
        <p:spPr>
          <a:xfrm>
            <a:off x="6315568" y="3622224"/>
            <a:ext cx="2183696" cy="420959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C1999C6-5873-5AC6-1E21-31A99DBEBD44}"/>
              </a:ext>
            </a:extLst>
          </p:cNvPr>
          <p:cNvSpPr txBox="1">
            <a:spLocks/>
          </p:cNvSpPr>
          <p:nvPr/>
        </p:nvSpPr>
        <p:spPr>
          <a:xfrm>
            <a:off x="6421146" y="3726686"/>
            <a:ext cx="1985265" cy="2442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Region: Middle East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203359E-E786-9777-F476-EB5D16FF1276}"/>
              </a:ext>
            </a:extLst>
          </p:cNvPr>
          <p:cNvSpPr/>
          <p:nvPr/>
        </p:nvSpPr>
        <p:spPr>
          <a:xfrm>
            <a:off x="6303599" y="4870765"/>
            <a:ext cx="2303688" cy="791086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128A0F6-6D4A-5D27-3EC7-E3312DECDB33}"/>
              </a:ext>
            </a:extLst>
          </p:cNvPr>
          <p:cNvSpPr txBox="1">
            <a:spLocks/>
          </p:cNvSpPr>
          <p:nvPr/>
        </p:nvSpPr>
        <p:spPr>
          <a:xfrm>
            <a:off x="6419116" y="5047349"/>
            <a:ext cx="2078118" cy="5422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Regions: North Africa and Estonia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7D1BC144-C151-4551-D4BF-ACFBAB28E244}"/>
              </a:ext>
            </a:extLst>
          </p:cNvPr>
          <p:cNvSpPr txBox="1">
            <a:spLocks/>
          </p:cNvSpPr>
          <p:nvPr/>
        </p:nvSpPr>
        <p:spPr>
          <a:xfrm>
            <a:off x="6393183" y="3239194"/>
            <a:ext cx="1985265" cy="2442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latin typeface="+mj-lt"/>
              </a:rPr>
              <a:t>PwC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70A797B-A4F2-B456-2FEB-60A3DD2187EC}"/>
              </a:ext>
            </a:extLst>
          </p:cNvPr>
          <p:cNvSpPr txBox="1">
            <a:spLocks/>
          </p:cNvSpPr>
          <p:nvPr/>
        </p:nvSpPr>
        <p:spPr>
          <a:xfrm>
            <a:off x="6393182" y="4534494"/>
            <a:ext cx="1985265" cy="2442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latin typeface="+mj-lt"/>
              </a:rPr>
              <a:t>EY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1942743-4417-9A42-FEAA-2E4FD421899F}"/>
              </a:ext>
            </a:extLst>
          </p:cNvPr>
          <p:cNvSpPr/>
          <p:nvPr/>
        </p:nvSpPr>
        <p:spPr>
          <a:xfrm>
            <a:off x="9019012" y="4185060"/>
            <a:ext cx="2183696" cy="791086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7ED4071F-D266-8ED2-5FCA-AFB07F5D199C}"/>
              </a:ext>
            </a:extLst>
          </p:cNvPr>
          <p:cNvSpPr txBox="1">
            <a:spLocks/>
          </p:cNvSpPr>
          <p:nvPr/>
        </p:nvSpPr>
        <p:spPr>
          <a:xfrm>
            <a:off x="9124590" y="4361644"/>
            <a:ext cx="2078118" cy="5422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Regions: EMEA, LATAM and APAC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455967CD-6521-BE9D-C0A0-B0FDF738D8FD}"/>
              </a:ext>
            </a:extLst>
          </p:cNvPr>
          <p:cNvSpPr txBox="1">
            <a:spLocks/>
          </p:cNvSpPr>
          <p:nvPr/>
        </p:nvSpPr>
        <p:spPr>
          <a:xfrm>
            <a:off x="9108595" y="3848789"/>
            <a:ext cx="1985265" cy="2442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err="1">
                <a:latin typeface="+mj-lt"/>
              </a:rPr>
              <a:t>iProov</a:t>
            </a:r>
            <a:endParaRPr lang="en-GB" sz="16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D314DD-04BE-1EB1-3483-71A38A034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79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1">
            <a:extLst>
              <a:ext uri="{FF2B5EF4-FFF2-40B4-BE49-F238E27FC236}">
                <a16:creationId xmlns:a16="http://schemas.microsoft.com/office/drawing/2014/main" id="{8BFA8D3E-E326-0C98-69CE-4ABE5F1FB7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06DB882-63EC-AD7E-2549-D2D43AE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0" u="none" strike="noStrike" dirty="0">
                <a:effectLst/>
              </a:rPr>
              <a:t>Collaboration with the Estonian Government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DD5790-5939-AF71-A716-D5BAF97CB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00" y="4703191"/>
            <a:ext cx="5246553" cy="99700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GB" sz="2200" b="0" i="0" u="none" strike="noStrike" dirty="0">
                <a:effectLst/>
                <a:latin typeface="Inter" panose="02000503000000020004" pitchFamily="2" charset="0"/>
              </a:rPr>
              <a:t>Research projects regarding the Estonian </a:t>
            </a:r>
            <a:r>
              <a:rPr lang="en-GB" sz="2200" b="0" i="0" u="none" strike="noStrike" dirty="0" err="1">
                <a:effectLst/>
                <a:latin typeface="Inter" panose="02000503000000020004" pitchFamily="2" charset="0"/>
              </a:rPr>
              <a:t>eID</a:t>
            </a:r>
            <a:r>
              <a:rPr lang="en-GB" sz="2200" b="0" i="0" u="none" strike="noStrike" dirty="0">
                <a:effectLst/>
                <a:latin typeface="Inter" panose="02000503000000020004" pitchFamily="2" charset="0"/>
              </a:rPr>
              <a:t> ecosystem and </a:t>
            </a:r>
            <a:r>
              <a:rPr lang="en-GB" sz="2200" b="0" i="0" u="none" strike="noStrike" dirty="0" err="1">
                <a:effectLst/>
                <a:latin typeface="Inter" panose="02000503000000020004" pitchFamily="2" charset="0"/>
              </a:rPr>
              <a:t>i</a:t>
            </a:r>
            <a:r>
              <a:rPr lang="en-GB" sz="2200" b="0" i="0" u="none" strike="noStrike" dirty="0">
                <a:effectLst/>
                <a:latin typeface="Inter" panose="02000503000000020004" pitchFamily="2" charset="0"/>
              </a:rPr>
              <a:t>-voting to ensure future-proof security.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50A1466-CB0A-89BC-3998-4581309216A4}"/>
              </a:ext>
            </a:extLst>
          </p:cNvPr>
          <p:cNvSpPr/>
          <p:nvPr/>
        </p:nvSpPr>
        <p:spPr>
          <a:xfrm>
            <a:off x="8808501" y="5325299"/>
            <a:ext cx="2300073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552090E-528D-EFF3-6824-E506A3E39736}"/>
              </a:ext>
            </a:extLst>
          </p:cNvPr>
          <p:cNvSpPr/>
          <p:nvPr/>
        </p:nvSpPr>
        <p:spPr>
          <a:xfrm>
            <a:off x="6303599" y="5097702"/>
            <a:ext cx="2070656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8A946BD-5C18-01C3-141B-81948F9700B4}"/>
              </a:ext>
            </a:extLst>
          </p:cNvPr>
          <p:cNvSpPr txBox="1">
            <a:spLocks/>
          </p:cNvSpPr>
          <p:nvPr/>
        </p:nvSpPr>
        <p:spPr>
          <a:xfrm>
            <a:off x="6463738" y="5201693"/>
            <a:ext cx="1676619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Country: Estonia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8589B46-E97B-F040-839B-5BC8FA09CA32}"/>
              </a:ext>
            </a:extLst>
          </p:cNvPr>
          <p:cNvSpPr txBox="1">
            <a:spLocks/>
          </p:cNvSpPr>
          <p:nvPr/>
        </p:nvSpPr>
        <p:spPr>
          <a:xfrm>
            <a:off x="8944793" y="5445916"/>
            <a:ext cx="2027488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Year started: 2000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F6FF5FD-5604-1850-1DE4-4B2F0EA53D0C}"/>
              </a:ext>
            </a:extLst>
          </p:cNvPr>
          <p:cNvSpPr/>
          <p:nvPr/>
        </p:nvSpPr>
        <p:spPr>
          <a:xfrm>
            <a:off x="8808501" y="4786806"/>
            <a:ext cx="2521746" cy="420958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AE7693F-1DC5-131F-17FD-69FDD5B8E17E}"/>
              </a:ext>
            </a:extLst>
          </p:cNvPr>
          <p:cNvSpPr txBox="1">
            <a:spLocks/>
          </p:cNvSpPr>
          <p:nvPr/>
        </p:nvSpPr>
        <p:spPr>
          <a:xfrm>
            <a:off x="8936999" y="4884923"/>
            <a:ext cx="2300074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Population: 1.3 million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798682-C3FA-6B0E-75E4-1E0D737D8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21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6">
            <a:extLst>
              <a:ext uri="{FF2B5EF4-FFF2-40B4-BE49-F238E27FC236}">
                <a16:creationId xmlns:a16="http://schemas.microsoft.com/office/drawing/2014/main" id="{413A795F-3EF2-4B42-604B-7B779B8E2A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/>
          <a:stretch/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7D60718-31CA-1B4C-99C4-97AB9EFD4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/>
              <a:t>The Future: Digital Identity </a:t>
            </a:r>
            <a:r>
              <a:rPr kumimoji="0" lang="en-US" i="0" u="none" strike="noStrike" kern="0" cap="none" spc="-150" normalizeH="0" baseline="0" noProof="0" dirty="0">
                <a:ln>
                  <a:noFill/>
                </a:ln>
                <a:effectLst/>
                <a:uLnTx/>
                <a:uFillTx/>
                <a:cs typeface="Inter Semi Bold"/>
                <a:sym typeface="Inter Semi Bold"/>
              </a:rPr>
              <a:t>Wallets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1FDE0E-59E8-123D-B3D9-E3B62BE3A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00" y="3596963"/>
            <a:ext cx="5265602" cy="2101497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Strategic partnership with SK ID Solutions and the Estonian Information System Authority to scope and prepare for the development of digital identity wallets.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D4BEEE9-EB66-5AE9-1BB3-3C1146401860}"/>
              </a:ext>
            </a:extLst>
          </p:cNvPr>
          <p:cNvSpPr/>
          <p:nvPr/>
        </p:nvSpPr>
        <p:spPr>
          <a:xfrm>
            <a:off x="8962883" y="5078043"/>
            <a:ext cx="2183696" cy="420959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6B033B3-82FD-10FB-E126-F81DC9DB73B4}"/>
              </a:ext>
            </a:extLst>
          </p:cNvPr>
          <p:cNvSpPr txBox="1">
            <a:spLocks/>
          </p:cNvSpPr>
          <p:nvPr/>
        </p:nvSpPr>
        <p:spPr>
          <a:xfrm>
            <a:off x="9068461" y="5182505"/>
            <a:ext cx="1985265" cy="2442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Country: Estonia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BC3EC6E-CF50-B065-DDE5-ADF181DB4544}"/>
              </a:ext>
            </a:extLst>
          </p:cNvPr>
          <p:cNvSpPr/>
          <p:nvPr/>
        </p:nvSpPr>
        <p:spPr>
          <a:xfrm>
            <a:off x="6303599" y="5078043"/>
            <a:ext cx="2183696" cy="420959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1BF7D41-2C16-3AEF-4F9D-9C3D804533AE}"/>
              </a:ext>
            </a:extLst>
          </p:cNvPr>
          <p:cNvSpPr txBox="1">
            <a:spLocks/>
          </p:cNvSpPr>
          <p:nvPr/>
        </p:nvSpPr>
        <p:spPr>
          <a:xfrm>
            <a:off x="6409177" y="5182505"/>
            <a:ext cx="1985265" cy="2442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Year started: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43B618-17F0-6805-12EF-911C14053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73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7302BE-D2FE-5AFB-FDF7-8FB33ACDE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ECC69E-93F1-0EFD-A538-5D1AD09D8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facts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DF48DB-B7A2-E7AF-F094-DBB97F21B2C6}"/>
              </a:ext>
            </a:extLst>
          </p:cNvPr>
          <p:cNvSpPr txBox="1"/>
          <p:nvPr/>
        </p:nvSpPr>
        <p:spPr>
          <a:xfrm>
            <a:off x="859035" y="3122973"/>
            <a:ext cx="19895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Inter" panose="02000503000000020004" pitchFamily="2" charset="0"/>
              </a:rPr>
              <a:t>Technologies exported to 35+ countries, incl. </a:t>
            </a:r>
            <a:r>
              <a:rPr lang="en-GB" sz="1800" b="1" dirty="0">
                <a:effectLst/>
                <a:latin typeface="Inter" panose="02000503000000020004" pitchFamily="2" charset="0"/>
              </a:rPr>
              <a:t>USA, Japan,</a:t>
            </a:r>
            <a:br>
              <a:rPr lang="en-GB" sz="1800" b="1" dirty="0">
                <a:effectLst/>
                <a:latin typeface="Inter" panose="02000503000000020004" pitchFamily="2" charset="0"/>
              </a:rPr>
            </a:br>
            <a:r>
              <a:rPr lang="en-GB" sz="1800" b="1" dirty="0">
                <a:effectLst/>
                <a:latin typeface="Inter" panose="02000503000000020004" pitchFamily="2" charset="0"/>
              </a:rPr>
              <a:t>UAE, Ukraine, Indonesia, Malaysia </a:t>
            </a:r>
          </a:p>
          <a:p>
            <a:r>
              <a:rPr lang="en-GB" sz="1800" b="1" dirty="0">
                <a:effectLst/>
                <a:latin typeface="Inter" panose="02000503000000020004" pitchFamily="2" charset="0"/>
              </a:rPr>
              <a:t>and more 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B8215C-6BF5-C24D-25A1-14D9FED0FDD5}"/>
              </a:ext>
            </a:extLst>
          </p:cNvPr>
          <p:cNvSpPr txBox="1"/>
          <p:nvPr/>
        </p:nvSpPr>
        <p:spPr>
          <a:xfrm>
            <a:off x="3557314" y="4507967"/>
            <a:ext cx="1989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Architects of</a:t>
            </a:r>
          </a:p>
          <a:p>
            <a:r>
              <a:rPr lang="en-GB" b="1" dirty="0"/>
              <a:t>e-Estonia ecosystem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7E04EF-F0C6-6C8D-6FB9-384FE80288D0}"/>
              </a:ext>
            </a:extLst>
          </p:cNvPr>
          <p:cNvSpPr txBox="1"/>
          <p:nvPr/>
        </p:nvSpPr>
        <p:spPr>
          <a:xfrm>
            <a:off x="8953872" y="2568975"/>
            <a:ext cx="19895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Partnerships include</a:t>
            </a:r>
          </a:p>
          <a:p>
            <a:r>
              <a:rPr lang="en-GB" dirty="0">
                <a:latin typeface="+mj-lt"/>
              </a:rPr>
              <a:t>EY</a:t>
            </a:r>
          </a:p>
          <a:p>
            <a:r>
              <a:rPr lang="en-GB" dirty="0">
                <a:latin typeface="+mj-lt"/>
              </a:rPr>
              <a:t>PwC</a:t>
            </a:r>
          </a:p>
          <a:p>
            <a:r>
              <a:rPr lang="en-GB" dirty="0">
                <a:latin typeface="+mj-lt"/>
              </a:rPr>
              <a:t>European Commission</a:t>
            </a:r>
          </a:p>
          <a:p>
            <a:r>
              <a:rPr lang="en-GB" dirty="0">
                <a:latin typeface="+mj-lt"/>
              </a:rPr>
              <a:t>EDF</a:t>
            </a:r>
          </a:p>
          <a:p>
            <a:r>
              <a:rPr lang="en-GB" dirty="0">
                <a:latin typeface="+mj-lt"/>
              </a:rPr>
              <a:t>DARPA</a:t>
            </a:r>
          </a:p>
          <a:p>
            <a:r>
              <a:rPr lang="en-GB" dirty="0">
                <a:latin typeface="+mj-lt"/>
              </a:rPr>
              <a:t>ESA</a:t>
            </a:r>
          </a:p>
          <a:p>
            <a:r>
              <a:rPr lang="en-GB" dirty="0">
                <a:latin typeface="+mj-lt"/>
              </a:rPr>
              <a:t>ENISA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9936F8-3A98-FCFC-8B66-5AA22405BDF0}"/>
              </a:ext>
            </a:extLst>
          </p:cNvPr>
          <p:cNvSpPr txBox="1"/>
          <p:nvPr/>
        </p:nvSpPr>
        <p:spPr>
          <a:xfrm>
            <a:off x="3557313" y="2497684"/>
            <a:ext cx="1989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Roots in academia</a:t>
            </a:r>
          </a:p>
          <a:p>
            <a:r>
              <a:rPr lang="en-GB" b="1" dirty="0"/>
              <a:t>since 1960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8110FE-5635-E99C-AAA6-9A650FDDA536}"/>
              </a:ext>
            </a:extLst>
          </p:cNvPr>
          <p:cNvSpPr txBox="1"/>
          <p:nvPr/>
        </p:nvSpPr>
        <p:spPr>
          <a:xfrm>
            <a:off x="6255592" y="2467585"/>
            <a:ext cx="1989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Cybernetica</a:t>
            </a:r>
            <a:r>
              <a:rPr lang="en-GB" dirty="0"/>
              <a:t> AS established in </a:t>
            </a:r>
            <a:r>
              <a:rPr lang="en-GB" b="1" dirty="0"/>
              <a:t>1997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3C4965-24B1-92F1-AF64-5FE24C59C373}"/>
              </a:ext>
            </a:extLst>
          </p:cNvPr>
          <p:cNvSpPr txBox="1"/>
          <p:nvPr/>
        </p:nvSpPr>
        <p:spPr>
          <a:xfrm>
            <a:off x="6206865" y="4507967"/>
            <a:ext cx="2087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460+</a:t>
            </a:r>
            <a:r>
              <a:rPr lang="en-GB" dirty="0"/>
              <a:t> research articles published since 1992</a:t>
            </a:r>
            <a:endParaRPr lang="en-GB" b="1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7B2DA1A-07C9-28C8-A04E-0D1B29DAB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3635" y="1963756"/>
            <a:ext cx="360000" cy="360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28E8EF1-B01A-9398-9180-07D481345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57672" y="1963756"/>
            <a:ext cx="360000" cy="360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3030404-606B-5B8C-74EE-10226ECC50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68741" y="1963756"/>
            <a:ext cx="288537" cy="28853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A6AA2AE-0EDF-1AF8-CF4B-61F3AA8EA2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33464" y="1963756"/>
            <a:ext cx="360000" cy="360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9E4CE4C-8530-BE2A-4833-C9523817C0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57672" y="4000136"/>
            <a:ext cx="360000" cy="36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9A1B6E0-0768-9F10-3742-9B3FD86794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33009" y="4000136"/>
            <a:ext cx="360000" cy="360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A4DD5D4-28B0-1E6D-EFC2-CC40E1190204}"/>
              </a:ext>
            </a:extLst>
          </p:cNvPr>
          <p:cNvSpPr/>
          <p:nvPr/>
        </p:nvSpPr>
        <p:spPr>
          <a:xfrm>
            <a:off x="622800" y="1654139"/>
            <a:ext cx="2462044" cy="40738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B7B0A19-E928-7F7A-D95B-BFA5DA1174B9}"/>
              </a:ext>
            </a:extLst>
          </p:cNvPr>
          <p:cNvSpPr/>
          <p:nvPr/>
        </p:nvSpPr>
        <p:spPr>
          <a:xfrm>
            <a:off x="8717634" y="1696046"/>
            <a:ext cx="2462044" cy="40738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38A6D94-3220-56FD-E803-7CBE8286E008}"/>
              </a:ext>
            </a:extLst>
          </p:cNvPr>
          <p:cNvSpPr/>
          <p:nvPr/>
        </p:nvSpPr>
        <p:spPr>
          <a:xfrm>
            <a:off x="3321079" y="1654139"/>
            <a:ext cx="2462044" cy="19617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232244-E115-508F-62DE-56E5C64D028C}"/>
              </a:ext>
            </a:extLst>
          </p:cNvPr>
          <p:cNvSpPr/>
          <p:nvPr/>
        </p:nvSpPr>
        <p:spPr>
          <a:xfrm>
            <a:off x="6016228" y="1654139"/>
            <a:ext cx="2462044" cy="19617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EF80AF2-B483-FF47-B5EE-E54596CCE568}"/>
              </a:ext>
            </a:extLst>
          </p:cNvPr>
          <p:cNvSpPr/>
          <p:nvPr/>
        </p:nvSpPr>
        <p:spPr>
          <a:xfrm>
            <a:off x="6016228" y="3808131"/>
            <a:ext cx="2462044" cy="19617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6900EE2-2F33-9DA2-D7B7-5B1BC82B3C80}"/>
              </a:ext>
            </a:extLst>
          </p:cNvPr>
          <p:cNvSpPr/>
          <p:nvPr/>
        </p:nvSpPr>
        <p:spPr>
          <a:xfrm>
            <a:off x="3259959" y="3789787"/>
            <a:ext cx="2462044" cy="19617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0AAF2C-A3FA-226D-3325-34EC8362D8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63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EF03E5-2CC4-9534-E029-8BCB60635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Privacy and AI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FEDBA9-011B-3A95-9A0B-2F4D8962B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Protect data from unauthorised processing.</a:t>
            </a:r>
          </a:p>
        </p:txBody>
      </p:sp>
    </p:spTree>
    <p:extLst>
      <p:ext uri="{BB962C8B-B14F-4D97-AF65-F5344CB8AC3E}">
        <p14:creationId xmlns:p14="http://schemas.microsoft.com/office/powerpoint/2010/main" val="2425497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EF03E5-2CC4-9534-E029-8BCB60635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Privacy-by-Design in AI systems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F5F536-B6B0-BEA3-C64C-C38113EE94E5}"/>
              </a:ext>
            </a:extLst>
          </p:cNvPr>
          <p:cNvSpPr txBox="1"/>
          <p:nvPr/>
        </p:nvSpPr>
        <p:spPr>
          <a:xfrm>
            <a:off x="218661" y="8050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34C089D-BAF0-7347-AF66-000F6437B1E1}"/>
              </a:ext>
            </a:extLst>
          </p:cNvPr>
          <p:cNvSpPr/>
          <p:nvPr/>
        </p:nvSpPr>
        <p:spPr>
          <a:xfrm>
            <a:off x="622800" y="1649168"/>
            <a:ext cx="2587133" cy="423737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C2E16-D142-CF0C-64BC-7769E2CBB02A}"/>
              </a:ext>
            </a:extLst>
          </p:cNvPr>
          <p:cNvSpPr txBox="1"/>
          <p:nvPr/>
        </p:nvSpPr>
        <p:spPr>
          <a:xfrm>
            <a:off x="747889" y="2760139"/>
            <a:ext cx="21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latin typeface="+mj-lt"/>
              </a:rPr>
              <a:t>Sharemind</a:t>
            </a:r>
            <a:r>
              <a:rPr lang="en-GB" sz="2200" dirty="0">
                <a:latin typeface="+mj-lt"/>
              </a:rPr>
              <a:t> MPC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B3B2A9-ED04-3E93-A0E7-8ADF28178225}"/>
              </a:ext>
            </a:extLst>
          </p:cNvPr>
          <p:cNvSpPr txBox="1"/>
          <p:nvPr/>
        </p:nvSpPr>
        <p:spPr>
          <a:xfrm>
            <a:off x="747889" y="3661621"/>
            <a:ext cx="22432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next generation of data-driven services with end-to-end data protection and accountability.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58E0CF3-1DA3-C976-1F8D-35561AAD2961}"/>
              </a:ext>
            </a:extLst>
          </p:cNvPr>
          <p:cNvSpPr/>
          <p:nvPr/>
        </p:nvSpPr>
        <p:spPr>
          <a:xfrm>
            <a:off x="3457878" y="1649168"/>
            <a:ext cx="2587133" cy="423737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32DA8C-08C1-8680-C1AB-872FF7A0155F}"/>
              </a:ext>
            </a:extLst>
          </p:cNvPr>
          <p:cNvSpPr txBox="1"/>
          <p:nvPr/>
        </p:nvSpPr>
        <p:spPr>
          <a:xfrm>
            <a:off x="3582967" y="2760139"/>
            <a:ext cx="212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latin typeface="+mj-lt"/>
              </a:rPr>
              <a:t>Sharemind</a:t>
            </a:r>
            <a:r>
              <a:rPr lang="en-GB" sz="2200" dirty="0">
                <a:latin typeface="+mj-lt"/>
              </a:rPr>
              <a:t> HI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2FF5F2-81BF-E348-5DD2-E1EDA8F9CCEC}"/>
              </a:ext>
            </a:extLst>
          </p:cNvPr>
          <p:cNvSpPr txBox="1"/>
          <p:nvPr/>
        </p:nvSpPr>
        <p:spPr>
          <a:xfrm>
            <a:off x="3582967" y="3384622"/>
            <a:ext cx="22432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0" u="none" strike="noStrike" dirty="0">
                <a:effectLst/>
                <a:latin typeface="Inter" panose="02000503000000020004" pitchFamily="2" charset="0"/>
              </a:rPr>
              <a:t>The Application Server provides an API for implementing privacy-preserving services using Trusted Execution Environments.</a:t>
            </a:r>
            <a:endParaRPr lang="en-GB" sz="1800" dirty="0">
              <a:effectLst/>
              <a:latin typeface="Inter" panose="02000503000000020004" pitchFamily="2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CAB8F0-3FDF-DF8D-11DB-8612E362DA1F}"/>
              </a:ext>
            </a:extLst>
          </p:cNvPr>
          <p:cNvSpPr/>
          <p:nvPr/>
        </p:nvSpPr>
        <p:spPr>
          <a:xfrm>
            <a:off x="6292956" y="1649168"/>
            <a:ext cx="2587133" cy="423737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621A41-C0C4-91F1-9A6A-946B5FF3C1D0}"/>
              </a:ext>
            </a:extLst>
          </p:cNvPr>
          <p:cNvSpPr txBox="1"/>
          <p:nvPr/>
        </p:nvSpPr>
        <p:spPr>
          <a:xfrm>
            <a:off x="6526322" y="2760139"/>
            <a:ext cx="21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Data solutions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6902EC-EFCE-9977-24C2-6A6193ED9C00}"/>
              </a:ext>
            </a:extLst>
          </p:cNvPr>
          <p:cNvSpPr txBox="1"/>
          <p:nvPr/>
        </p:nvSpPr>
        <p:spPr>
          <a:xfrm>
            <a:off x="6526322" y="3661620"/>
            <a:ext cx="212040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+ Synthetic data</a:t>
            </a:r>
            <a:endParaRPr lang="et-EE" sz="1700" dirty="0"/>
          </a:p>
          <a:p>
            <a:r>
              <a:rPr lang="en-US" sz="1700" dirty="0"/>
              <a:t>+ Differential privacy</a:t>
            </a:r>
            <a:endParaRPr lang="et-EE" sz="1700" dirty="0"/>
          </a:p>
          <a:p>
            <a:r>
              <a:rPr lang="en-US" sz="1700" dirty="0"/>
              <a:t>+ Federate</a:t>
            </a:r>
            <a:r>
              <a:rPr lang="et-EE" sz="1700" dirty="0"/>
              <a:t>d</a:t>
            </a:r>
            <a:r>
              <a:rPr lang="en-US" sz="1700" dirty="0"/>
              <a:t> learning</a:t>
            </a:r>
            <a:endParaRPr lang="et-EE" sz="1700" dirty="0"/>
          </a:p>
          <a:p>
            <a:r>
              <a:rPr lang="en-US" sz="1700" dirty="0"/>
              <a:t>+ Zero knowledge proofs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FB58EA5-E634-3895-A6B6-90C9AC98B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2080" y="2046034"/>
            <a:ext cx="360000" cy="360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9CCD8F5-5F9D-3EFF-D472-1EDE3ADE7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69674" y="2046034"/>
            <a:ext cx="360000" cy="360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76CA4D0-3423-8591-3481-9A94970698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41163" y="2046034"/>
            <a:ext cx="360000" cy="360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DC64133-EB55-80F1-E3BF-776C51C54277}"/>
              </a:ext>
            </a:extLst>
          </p:cNvPr>
          <p:cNvSpPr/>
          <p:nvPr/>
        </p:nvSpPr>
        <p:spPr>
          <a:xfrm>
            <a:off x="9128034" y="1649168"/>
            <a:ext cx="2587133" cy="423737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0E1730-80C7-694E-CA6E-A5BF667AADE7}"/>
              </a:ext>
            </a:extLst>
          </p:cNvPr>
          <p:cNvSpPr txBox="1"/>
          <p:nvPr/>
        </p:nvSpPr>
        <p:spPr>
          <a:xfrm>
            <a:off x="9361400" y="2760139"/>
            <a:ext cx="212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Advisory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AC162-CA74-7E62-7EE5-D09D18A0483C}"/>
              </a:ext>
            </a:extLst>
          </p:cNvPr>
          <p:cNvSpPr txBox="1"/>
          <p:nvPr/>
        </p:nvSpPr>
        <p:spPr>
          <a:xfrm>
            <a:off x="9375979" y="3661620"/>
            <a:ext cx="212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Inter" panose="02000503000000020004" pitchFamily="2" charset="0"/>
              </a:rPr>
              <a:t>+ Impact assessments</a:t>
            </a:r>
            <a:endParaRPr lang="en-GB" dirty="0">
              <a:latin typeface="Inter" panose="02000503000000020004" pitchFamily="2" charset="0"/>
            </a:endParaRPr>
          </a:p>
          <a:p>
            <a:r>
              <a:rPr lang="en-GB" sz="1800" dirty="0">
                <a:effectLst/>
                <a:latin typeface="Inter" panose="02000503000000020004" pitchFamily="2" charset="0"/>
              </a:rPr>
              <a:t>+ Audits</a:t>
            </a:r>
            <a:endParaRPr lang="en-GB" dirty="0">
              <a:latin typeface="Inter" panose="02000503000000020004" pitchFamily="2" charset="0"/>
            </a:endParaRPr>
          </a:p>
          <a:p>
            <a:r>
              <a:rPr lang="en-GB" sz="1800" dirty="0">
                <a:effectLst/>
                <a:latin typeface="Inter" panose="02000503000000020004" pitchFamily="2" charset="0"/>
              </a:rPr>
              <a:t>+ Roadmaps and trainings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22EBDF5-3B01-7813-218C-1B56D64C29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76241" y="204603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04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485DFB3-CDAB-D723-B3F2-F5F24CEC6D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" r="55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7D60718-31CA-1B4C-99C4-97AB9EFD4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Encrypted suggestion engine for healthcare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6B8B6D-043F-0D06-8ED2-3355C69FC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00" y="4884923"/>
            <a:ext cx="5309649" cy="997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End-to-end encrypted suggestion engine for the </a:t>
            </a:r>
            <a:r>
              <a:rPr lang="en-GB" sz="2200" dirty="0" err="1"/>
              <a:t>CoNurse</a:t>
            </a:r>
            <a:r>
              <a:rPr lang="en-GB" sz="2200" dirty="0"/>
              <a:t> app with </a:t>
            </a:r>
            <a:r>
              <a:rPr lang="en-GB" sz="2200" dirty="0" err="1"/>
              <a:t>Sharemind</a:t>
            </a:r>
            <a:r>
              <a:rPr lang="en-GB" sz="2200" dirty="0"/>
              <a:t> HI.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DC7A78-E5E1-15CF-4EE9-30F731A0D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C98758F4-E7FA-730E-5496-FDA5DA50FC2A}"/>
              </a:ext>
            </a:extLst>
          </p:cNvPr>
          <p:cNvSpPr/>
          <p:nvPr/>
        </p:nvSpPr>
        <p:spPr>
          <a:xfrm>
            <a:off x="9044554" y="5189957"/>
            <a:ext cx="2428572" cy="420958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B0DE73E0-2054-863B-4688-0FA30418C75F}"/>
              </a:ext>
            </a:extLst>
          </p:cNvPr>
          <p:cNvSpPr/>
          <p:nvPr/>
        </p:nvSpPr>
        <p:spPr>
          <a:xfrm>
            <a:off x="6562149" y="5189957"/>
            <a:ext cx="2183696" cy="420958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4EC2C4-D27E-AF3A-4D11-31CE16A800B0}"/>
              </a:ext>
            </a:extLst>
          </p:cNvPr>
          <p:cNvSpPr txBox="1">
            <a:spLocks/>
          </p:cNvSpPr>
          <p:nvPr/>
        </p:nvSpPr>
        <p:spPr>
          <a:xfrm>
            <a:off x="6667727" y="5294419"/>
            <a:ext cx="1859499" cy="3020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t-EE" sz="1600" dirty="0">
                <a:solidFill>
                  <a:schemeClr val="bg1"/>
                </a:solidFill>
              </a:rPr>
              <a:t>R</a:t>
            </a:r>
            <a:r>
              <a:rPr lang="en-GB" sz="1600" dirty="0" err="1">
                <a:solidFill>
                  <a:schemeClr val="bg1"/>
                </a:solidFill>
              </a:rPr>
              <a:t>egion</a:t>
            </a:r>
            <a:r>
              <a:rPr lang="en-GB" sz="1600" dirty="0">
                <a:solidFill>
                  <a:schemeClr val="bg1"/>
                </a:solidFill>
              </a:rPr>
              <a:t>: </a:t>
            </a:r>
            <a:r>
              <a:rPr lang="et-EE" sz="1600" dirty="0" err="1">
                <a:solidFill>
                  <a:schemeClr val="bg1"/>
                </a:solidFill>
              </a:rPr>
              <a:t>Worldwide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9DEC841-7FD7-0720-1D71-9FED584FE9A5}"/>
              </a:ext>
            </a:extLst>
          </p:cNvPr>
          <p:cNvSpPr txBox="1">
            <a:spLocks/>
          </p:cNvSpPr>
          <p:nvPr/>
        </p:nvSpPr>
        <p:spPr>
          <a:xfrm>
            <a:off x="9173052" y="5287133"/>
            <a:ext cx="2300074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Year launched: </a:t>
            </a:r>
            <a:r>
              <a:rPr lang="et-EE" sz="1600" dirty="0">
                <a:solidFill>
                  <a:schemeClr val="bg1"/>
                </a:solidFill>
              </a:rPr>
              <a:t>2023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B6CD50AA-3BEE-AD18-93FB-83830168F6ED}"/>
              </a:ext>
            </a:extLst>
          </p:cNvPr>
          <p:cNvSpPr/>
          <p:nvPr/>
        </p:nvSpPr>
        <p:spPr>
          <a:xfrm>
            <a:off x="9044554" y="4641011"/>
            <a:ext cx="2069273" cy="420958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E974B678-8F2D-D13A-3518-C99FFC29CDB1}"/>
              </a:ext>
            </a:extLst>
          </p:cNvPr>
          <p:cNvSpPr txBox="1">
            <a:spLocks/>
          </p:cNvSpPr>
          <p:nvPr/>
        </p:nvSpPr>
        <p:spPr>
          <a:xfrm>
            <a:off x="9173052" y="4739128"/>
            <a:ext cx="1845241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t-EE" sz="1600" dirty="0">
                <a:solidFill>
                  <a:schemeClr val="bg1"/>
                </a:solidFill>
              </a:rPr>
              <a:t>Partner</a:t>
            </a:r>
            <a:r>
              <a:rPr lang="en-GB" sz="1600" dirty="0">
                <a:solidFill>
                  <a:schemeClr val="bg1"/>
                </a:solidFill>
              </a:rPr>
              <a:t>:</a:t>
            </a:r>
            <a:r>
              <a:rPr lang="et-EE" sz="1600" dirty="0">
                <a:solidFill>
                  <a:schemeClr val="bg1"/>
                </a:solidFill>
              </a:rPr>
              <a:t> </a:t>
            </a:r>
            <a:r>
              <a:rPr lang="et-EE" sz="1600" dirty="0" err="1">
                <a:solidFill>
                  <a:schemeClr val="bg1"/>
                </a:solidFill>
              </a:rPr>
              <a:t>Cognuse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1856A3AE-7E64-F4A4-1A8C-19A0E7F7D5F8}"/>
              </a:ext>
            </a:extLst>
          </p:cNvPr>
          <p:cNvSpPr/>
          <p:nvPr/>
        </p:nvSpPr>
        <p:spPr>
          <a:xfrm>
            <a:off x="6562149" y="4627550"/>
            <a:ext cx="2183696" cy="420959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661753F-90FB-8920-DED8-90699AEC4C08}"/>
              </a:ext>
            </a:extLst>
          </p:cNvPr>
          <p:cNvSpPr txBox="1">
            <a:spLocks/>
          </p:cNvSpPr>
          <p:nvPr/>
        </p:nvSpPr>
        <p:spPr>
          <a:xfrm>
            <a:off x="6667727" y="4732012"/>
            <a:ext cx="1859499" cy="2982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t-EE" sz="1600" dirty="0" err="1">
                <a:solidFill>
                  <a:schemeClr val="bg1"/>
                </a:solidFill>
              </a:rPr>
              <a:t>Product</a:t>
            </a:r>
            <a:r>
              <a:rPr lang="en-GB" sz="1600" dirty="0">
                <a:solidFill>
                  <a:schemeClr val="bg1"/>
                </a:solidFill>
              </a:rPr>
              <a:t>: </a:t>
            </a:r>
            <a:r>
              <a:rPr lang="et-EE" sz="1600" dirty="0" err="1">
                <a:solidFill>
                  <a:schemeClr val="bg1"/>
                </a:solidFill>
              </a:rPr>
              <a:t>CoNurse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45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E381D6-E2F4-234D-3726-A8885D12B4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06DB882-63EC-AD7E-2549-D2D43AE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Predicting patient hospitalisation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DD5790-5939-AF71-A716-D5BAF97CB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00" y="3949700"/>
            <a:ext cx="5209399" cy="19322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Anonymising</a:t>
            </a:r>
            <a:r>
              <a:rPr lang="en-US" sz="2400" dirty="0"/>
              <a:t> patients with rare diseases is hard without impacting the dataset and results. </a:t>
            </a:r>
          </a:p>
          <a:p>
            <a:pPr marL="0" indent="0">
              <a:buNone/>
            </a:pPr>
            <a:r>
              <a:rPr lang="en-US" sz="2400" dirty="0"/>
              <a:t>Using </a:t>
            </a:r>
            <a:r>
              <a:rPr lang="en-US" sz="2400" dirty="0" err="1"/>
              <a:t>Sharemind</a:t>
            </a:r>
            <a:r>
              <a:rPr lang="en-US" sz="2400" dirty="0"/>
              <a:t> MPC solves this problem.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83B810-A2DD-55E6-35AC-D670E1D13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0CD77E8A-6F02-046F-78A6-DB548612A2EC}"/>
              </a:ext>
            </a:extLst>
          </p:cNvPr>
          <p:cNvSpPr/>
          <p:nvPr/>
        </p:nvSpPr>
        <p:spPr>
          <a:xfrm>
            <a:off x="6520227" y="5288524"/>
            <a:ext cx="2428572" cy="420958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Rounded Rectangle 4">
            <a:extLst>
              <a:ext uri="{FF2B5EF4-FFF2-40B4-BE49-F238E27FC236}">
                <a16:creationId xmlns:a16="http://schemas.microsoft.com/office/drawing/2014/main" id="{56674897-9C12-F596-C823-4AF6E7A8F8F1}"/>
              </a:ext>
            </a:extLst>
          </p:cNvPr>
          <p:cNvSpPr/>
          <p:nvPr/>
        </p:nvSpPr>
        <p:spPr>
          <a:xfrm>
            <a:off x="9201786" y="5278037"/>
            <a:ext cx="1942586" cy="431445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427BA5E-825E-B06F-8AC6-EDB93CD6116A}"/>
              </a:ext>
            </a:extLst>
          </p:cNvPr>
          <p:cNvSpPr txBox="1">
            <a:spLocks/>
          </p:cNvSpPr>
          <p:nvPr/>
        </p:nvSpPr>
        <p:spPr>
          <a:xfrm>
            <a:off x="9307364" y="5382499"/>
            <a:ext cx="1654185" cy="313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Country: </a:t>
            </a:r>
            <a:r>
              <a:rPr lang="et-EE" sz="1600" dirty="0">
                <a:solidFill>
                  <a:schemeClr val="bg1"/>
                </a:solidFill>
              </a:rPr>
              <a:t>Estonia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024EAE03-B3A3-ED1E-0CAE-6528FC0573FA}"/>
              </a:ext>
            </a:extLst>
          </p:cNvPr>
          <p:cNvSpPr txBox="1">
            <a:spLocks/>
          </p:cNvSpPr>
          <p:nvPr/>
        </p:nvSpPr>
        <p:spPr>
          <a:xfrm>
            <a:off x="6648725" y="5400101"/>
            <a:ext cx="2300074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Prototyped in:</a:t>
            </a:r>
            <a:r>
              <a:rPr lang="et-EE" sz="1600" dirty="0">
                <a:solidFill>
                  <a:schemeClr val="bg1"/>
                </a:solidFill>
              </a:rPr>
              <a:t> 2021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2" name="Rounded Rectangle 10">
            <a:extLst>
              <a:ext uri="{FF2B5EF4-FFF2-40B4-BE49-F238E27FC236}">
                <a16:creationId xmlns:a16="http://schemas.microsoft.com/office/drawing/2014/main" id="{ADCED0D2-F70D-B0BC-D733-02F4DDADEA99}"/>
              </a:ext>
            </a:extLst>
          </p:cNvPr>
          <p:cNvSpPr/>
          <p:nvPr/>
        </p:nvSpPr>
        <p:spPr>
          <a:xfrm>
            <a:off x="6520227" y="4647943"/>
            <a:ext cx="2751152" cy="420958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3F9C121-9889-95A4-8D5D-1190C3B9DD87}"/>
              </a:ext>
            </a:extLst>
          </p:cNvPr>
          <p:cNvSpPr txBox="1">
            <a:spLocks/>
          </p:cNvSpPr>
          <p:nvPr/>
        </p:nvSpPr>
        <p:spPr>
          <a:xfrm>
            <a:off x="6648725" y="4746060"/>
            <a:ext cx="2509314" cy="309381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t-EE" sz="1600" dirty="0">
                <a:solidFill>
                  <a:schemeClr val="bg1"/>
                </a:solidFill>
              </a:rPr>
              <a:t>Partner: University of Tartu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81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F3580F-4560-3114-7EC3-0FF96FDCAC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0F3097F-6EE2-9C3F-3856-F4F0A686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Securing analytics on mobility 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1BEC7-A911-82EA-877A-8A667DDFF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00" y="4786805"/>
            <a:ext cx="5209399" cy="1095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Secure processing of mobile phone location data for official statistics with </a:t>
            </a:r>
            <a:r>
              <a:rPr lang="en-GB" sz="2200" dirty="0" err="1"/>
              <a:t>Sharemind</a:t>
            </a:r>
            <a:r>
              <a:rPr lang="en-GB" sz="2200" dirty="0"/>
              <a:t> HI.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C8BA67-27E1-8C6A-3FC2-93A7CAA0B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0363164-5F36-DEE9-7A04-9D009E66F7D4}"/>
              </a:ext>
            </a:extLst>
          </p:cNvPr>
          <p:cNvSpPr/>
          <p:nvPr/>
        </p:nvSpPr>
        <p:spPr>
          <a:xfrm>
            <a:off x="8919785" y="4341629"/>
            <a:ext cx="2428572" cy="420958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C981F8-BFD1-ADCA-C542-E2D53695867B}"/>
              </a:ext>
            </a:extLst>
          </p:cNvPr>
          <p:cNvSpPr/>
          <p:nvPr/>
        </p:nvSpPr>
        <p:spPr>
          <a:xfrm>
            <a:off x="6548149" y="5108495"/>
            <a:ext cx="2583152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A40FE28-C44A-FFA8-0036-17832C51E74D}"/>
              </a:ext>
            </a:extLst>
          </p:cNvPr>
          <p:cNvSpPr txBox="1">
            <a:spLocks/>
          </p:cNvSpPr>
          <p:nvPr/>
        </p:nvSpPr>
        <p:spPr>
          <a:xfrm>
            <a:off x="6726120" y="5213269"/>
            <a:ext cx="2227209" cy="4551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/>
                </a:solidFill>
              </a:rPr>
              <a:t>Beneficiary: Eurostat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20CEE2C-3C02-5112-62BC-1115BB11DA8E}"/>
              </a:ext>
            </a:extLst>
          </p:cNvPr>
          <p:cNvSpPr txBox="1">
            <a:spLocks/>
          </p:cNvSpPr>
          <p:nvPr/>
        </p:nvSpPr>
        <p:spPr>
          <a:xfrm>
            <a:off x="9048283" y="4452653"/>
            <a:ext cx="2300074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Year launched: </a:t>
            </a:r>
            <a:r>
              <a:rPr lang="et-EE" sz="1600" dirty="0">
                <a:solidFill>
                  <a:schemeClr val="bg1"/>
                </a:solidFill>
              </a:rPr>
              <a:t>2021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FF8F091B-B5E3-F1FD-88A3-781ADDC8FFC7}"/>
              </a:ext>
            </a:extLst>
          </p:cNvPr>
          <p:cNvSpPr/>
          <p:nvPr/>
        </p:nvSpPr>
        <p:spPr>
          <a:xfrm>
            <a:off x="6548148" y="4237618"/>
            <a:ext cx="2070656" cy="660965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DDC0A1D1-F343-699D-C037-46A6D959B177}"/>
              </a:ext>
            </a:extLst>
          </p:cNvPr>
          <p:cNvSpPr txBox="1">
            <a:spLocks/>
          </p:cNvSpPr>
          <p:nvPr/>
        </p:nvSpPr>
        <p:spPr>
          <a:xfrm>
            <a:off x="6675697" y="4364199"/>
            <a:ext cx="1815558" cy="5116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Funding: European Commission</a:t>
            </a:r>
          </a:p>
        </p:txBody>
      </p:sp>
    </p:spTree>
    <p:extLst>
      <p:ext uri="{BB962C8B-B14F-4D97-AF65-F5344CB8AC3E}">
        <p14:creationId xmlns:p14="http://schemas.microsoft.com/office/powerpoint/2010/main" val="3112079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95BDAB9-64EF-C2CB-9B65-64137BFE0F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06DB882-63EC-AD7E-2549-D2D43AE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EUCINF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DD5790-5939-AF71-A716-D5BAF97CB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00" y="4786805"/>
            <a:ext cx="5209399" cy="1095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Cyber and Information warfare toolbox</a:t>
            </a:r>
            <a:r>
              <a:rPr lang="et-EE" dirty="0"/>
              <a:t> </a:t>
            </a:r>
            <a:r>
              <a:rPr lang="en-US" dirty="0"/>
              <a:t>based on machine learning </a:t>
            </a:r>
            <a:r>
              <a:rPr lang="et-EE" dirty="0"/>
              <a:t>and </a:t>
            </a:r>
            <a:r>
              <a:rPr lang="en-US" dirty="0"/>
              <a:t>AI</a:t>
            </a:r>
            <a:r>
              <a:rPr lang="et-EE" dirty="0"/>
              <a:t> </a:t>
            </a:r>
            <a:r>
              <a:rPr lang="en-US" dirty="0"/>
              <a:t>capabilities</a:t>
            </a:r>
            <a:r>
              <a:rPr lang="et-EE" dirty="0"/>
              <a:t>.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6CB913-C50B-77B0-E819-597D80F6E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1CF7B88-AD26-B5A8-1B4C-8AA966DDEDCC}"/>
              </a:ext>
            </a:extLst>
          </p:cNvPr>
          <p:cNvSpPr/>
          <p:nvPr/>
        </p:nvSpPr>
        <p:spPr>
          <a:xfrm>
            <a:off x="9266727" y="5220200"/>
            <a:ext cx="2300073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664192B-C5C7-313D-A620-FC6EDD264B22}"/>
              </a:ext>
            </a:extLst>
          </p:cNvPr>
          <p:cNvSpPr/>
          <p:nvPr/>
        </p:nvSpPr>
        <p:spPr>
          <a:xfrm>
            <a:off x="6569372" y="4325352"/>
            <a:ext cx="3882180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C7CA67C-D37D-AA55-D3CC-9944ACC86ABF}"/>
              </a:ext>
            </a:extLst>
          </p:cNvPr>
          <p:cNvSpPr txBox="1">
            <a:spLocks/>
          </p:cNvSpPr>
          <p:nvPr/>
        </p:nvSpPr>
        <p:spPr>
          <a:xfrm>
            <a:off x="6696921" y="4451933"/>
            <a:ext cx="3403908" cy="3523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Funding: European Defence Fund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B9CDE7-009B-ADB4-CB02-2B9D29837B98}"/>
              </a:ext>
            </a:extLst>
          </p:cNvPr>
          <p:cNvSpPr txBox="1">
            <a:spLocks/>
          </p:cNvSpPr>
          <p:nvPr/>
        </p:nvSpPr>
        <p:spPr>
          <a:xfrm>
            <a:off x="9403019" y="5340817"/>
            <a:ext cx="2027488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Year started: 202</a:t>
            </a:r>
            <a:r>
              <a:rPr lang="et-EE" sz="1600" dirty="0">
                <a:solidFill>
                  <a:schemeClr val="bg1"/>
                </a:solidFill>
              </a:rPr>
              <a:t>3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7F1ECCF-F7E5-4F17-7561-682B5B69CA97}"/>
              </a:ext>
            </a:extLst>
          </p:cNvPr>
          <p:cNvSpPr/>
          <p:nvPr/>
        </p:nvSpPr>
        <p:spPr>
          <a:xfrm>
            <a:off x="6552527" y="4948220"/>
            <a:ext cx="2521746" cy="74063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9524BE5-09A7-C470-33AD-07C26082224B}"/>
              </a:ext>
            </a:extLst>
          </p:cNvPr>
          <p:cNvSpPr txBox="1">
            <a:spLocks/>
          </p:cNvSpPr>
          <p:nvPr/>
        </p:nvSpPr>
        <p:spPr>
          <a:xfrm>
            <a:off x="6681025" y="5102605"/>
            <a:ext cx="2300074" cy="5727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Partners: Airbus, Indra, Leonardo</a:t>
            </a:r>
          </a:p>
        </p:txBody>
      </p:sp>
    </p:spTree>
    <p:extLst>
      <p:ext uri="{BB962C8B-B14F-4D97-AF65-F5344CB8AC3E}">
        <p14:creationId xmlns:p14="http://schemas.microsoft.com/office/powerpoint/2010/main" val="4121000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AC12281-68EA-3097-B0D5-9BC11C72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Interoperability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282492-6F31-9B75-9BA7-E15223E02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tabLst>
                <a:tab pos="1878965" algn="l"/>
              </a:tabLst>
            </a:pPr>
            <a:r>
              <a:rPr lang="en-GB" kern="100" dirty="0">
                <a:effectLst/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Trust-based data exchange technology to build scalable and secure digital ecosystems.</a:t>
            </a:r>
            <a:endParaRPr lang="en-EE" kern="100" dirty="0">
              <a:effectLst/>
              <a:latin typeface="Inter" panose="02000503000000020004" pitchFamily="2" charset="0"/>
              <a:ea typeface="Inter" panose="02000503000000020004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959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EF03E5-2CC4-9534-E029-8BCB60635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Interoperability offering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2645BC9-D061-B00B-4BF7-3F07F2CD8E8D}"/>
              </a:ext>
            </a:extLst>
          </p:cNvPr>
          <p:cNvSpPr/>
          <p:nvPr/>
        </p:nvSpPr>
        <p:spPr>
          <a:xfrm>
            <a:off x="622800" y="1852952"/>
            <a:ext cx="2587133" cy="40335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2BC6A3-D433-20F9-E160-424CFC166FA9}"/>
              </a:ext>
            </a:extLst>
          </p:cNvPr>
          <p:cNvSpPr txBox="1"/>
          <p:nvPr/>
        </p:nvSpPr>
        <p:spPr>
          <a:xfrm>
            <a:off x="769494" y="2670562"/>
            <a:ext cx="22345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Unified </a:t>
            </a:r>
            <a:r>
              <a:rPr lang="en-GB" sz="2200" dirty="0" err="1">
                <a:latin typeface="+mj-lt"/>
              </a:rPr>
              <a:t>eXchange</a:t>
            </a:r>
            <a:r>
              <a:rPr lang="en-GB" sz="2200" dirty="0">
                <a:latin typeface="+mj-lt"/>
              </a:rPr>
              <a:t> Platform (UXP)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A355C0-B5F8-9EED-178C-09EFE77B406F}"/>
              </a:ext>
            </a:extLst>
          </p:cNvPr>
          <p:cNvSpPr txBox="1"/>
          <p:nvPr/>
        </p:nvSpPr>
        <p:spPr>
          <a:xfrm>
            <a:off x="769494" y="3794116"/>
            <a:ext cx="22345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a typeface="Inter" panose="02000503000000020004" pitchFamily="2" charset="0"/>
                <a:cs typeface="Inter" panose="02000503000000020004" pitchFamily="2" charset="0"/>
              </a:rPr>
              <a:t>Peer-to-peer data exchange over encrypted and mutually authenticated channels.</a:t>
            </a:r>
            <a:endParaRPr lang="en-GB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76FC6FE-A119-ABD8-2383-42F00B86B0EA}"/>
              </a:ext>
            </a:extLst>
          </p:cNvPr>
          <p:cNvSpPr/>
          <p:nvPr/>
        </p:nvSpPr>
        <p:spPr>
          <a:xfrm>
            <a:off x="3457878" y="1852952"/>
            <a:ext cx="2587133" cy="40335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009293-A3CC-E648-7CCC-349DD67E5BE6}"/>
              </a:ext>
            </a:extLst>
          </p:cNvPr>
          <p:cNvSpPr txBox="1"/>
          <p:nvPr/>
        </p:nvSpPr>
        <p:spPr>
          <a:xfrm>
            <a:off x="3640153" y="2673531"/>
            <a:ext cx="212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Managed UXP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71A1D2-55FF-0254-B5E3-4D82F03AE354}"/>
              </a:ext>
            </a:extLst>
          </p:cNvPr>
          <p:cNvSpPr txBox="1"/>
          <p:nvPr/>
        </p:nvSpPr>
        <p:spPr>
          <a:xfrm>
            <a:off x="3640153" y="4613952"/>
            <a:ext cx="2312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Cloud-based I</a:t>
            </a:r>
            <a:r>
              <a:rPr lang="en-GB" i="0" u="none" strike="noStrike" dirty="0">
                <a:effectLst/>
              </a:rPr>
              <a:t>nteroperability-as-a-Service solution.</a:t>
            </a:r>
            <a:endParaRPr lang="en-GB" sz="1800" dirty="0">
              <a:effectLst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99CCE1A-7825-37D6-3798-2D00932ED948}"/>
              </a:ext>
            </a:extLst>
          </p:cNvPr>
          <p:cNvSpPr/>
          <p:nvPr/>
        </p:nvSpPr>
        <p:spPr>
          <a:xfrm>
            <a:off x="8979667" y="1852950"/>
            <a:ext cx="2587133" cy="403359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3FD0FA-0848-6275-856D-CDEFF175EB36}"/>
              </a:ext>
            </a:extLst>
          </p:cNvPr>
          <p:cNvSpPr txBox="1"/>
          <p:nvPr/>
        </p:nvSpPr>
        <p:spPr>
          <a:xfrm>
            <a:off x="9213033" y="2673531"/>
            <a:ext cx="212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Advisory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8B3109-CC8C-03A6-5496-7539F9B3DD55}"/>
              </a:ext>
            </a:extLst>
          </p:cNvPr>
          <p:cNvSpPr txBox="1"/>
          <p:nvPr/>
        </p:nvSpPr>
        <p:spPr>
          <a:xfrm>
            <a:off x="9213033" y="4074563"/>
            <a:ext cx="22398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Full suite of consulting services for building technical interoperability.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B02B846-8663-F049-A64F-3BD89B122FE9}"/>
              </a:ext>
            </a:extLst>
          </p:cNvPr>
          <p:cNvSpPr/>
          <p:nvPr/>
        </p:nvSpPr>
        <p:spPr>
          <a:xfrm>
            <a:off x="6235174" y="1852950"/>
            <a:ext cx="2587133" cy="40335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5581B0-7D61-D15A-19C2-50EE1983560C}"/>
              </a:ext>
            </a:extLst>
          </p:cNvPr>
          <p:cNvSpPr txBox="1"/>
          <p:nvPr/>
        </p:nvSpPr>
        <p:spPr>
          <a:xfrm>
            <a:off x="6468540" y="2678383"/>
            <a:ext cx="21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UXP Data Privacy tools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24259B-B77E-46EE-8D61-9537118C6564}"/>
              </a:ext>
            </a:extLst>
          </p:cNvPr>
          <p:cNvSpPr txBox="1"/>
          <p:nvPr/>
        </p:nvSpPr>
        <p:spPr>
          <a:xfrm>
            <a:off x="6468540" y="4074563"/>
            <a:ext cx="212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i="0" u="none" strike="noStrike" dirty="0">
                <a:effectLst/>
              </a:rPr>
              <a:t>Transparency-enhancing technologies for data protection compliance.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6118193-5F8A-119F-C663-E2834835A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567" y="2238274"/>
            <a:ext cx="360000" cy="360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1099872-E79A-C4E9-1D4E-06AAEB252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50080" y="2238274"/>
            <a:ext cx="360000" cy="36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41282CD-0EBC-CDD8-FCDB-87BCADD63F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68012" y="2238274"/>
            <a:ext cx="360000" cy="360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FA85516-D4CA-1DDD-AC6A-356C11706B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24990" y="223827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32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E2120C-5027-2B16-D4E6-B3CCCFBF2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06DB882-63EC-AD7E-2549-D2D43AE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X-Road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DD5790-5939-AF71-A716-D5BAF97CB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00" y="3721470"/>
            <a:ext cx="5265602" cy="20338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 err="1"/>
              <a:t>Cybernetica</a:t>
            </a:r>
            <a:r>
              <a:rPr lang="en-GB" dirty="0"/>
              <a:t> was the technical architect of the Estonian Interoperability Framework called the X-Road, that helped Estonia save over 1885 years of working time in 2022.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BD70C00-F246-74EF-1824-8FB49C357E51}"/>
              </a:ext>
            </a:extLst>
          </p:cNvPr>
          <p:cNvSpPr/>
          <p:nvPr/>
        </p:nvSpPr>
        <p:spPr>
          <a:xfrm>
            <a:off x="8808501" y="5325299"/>
            <a:ext cx="2300073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F61DB65-4126-C510-EE5B-AA94AC8F9CF0}"/>
              </a:ext>
            </a:extLst>
          </p:cNvPr>
          <p:cNvSpPr/>
          <p:nvPr/>
        </p:nvSpPr>
        <p:spPr>
          <a:xfrm>
            <a:off x="6303599" y="5097702"/>
            <a:ext cx="2070656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5ECD0E0-1D71-6DD8-C363-93138D3C9991}"/>
              </a:ext>
            </a:extLst>
          </p:cNvPr>
          <p:cNvSpPr txBox="1">
            <a:spLocks/>
          </p:cNvSpPr>
          <p:nvPr/>
        </p:nvSpPr>
        <p:spPr>
          <a:xfrm>
            <a:off x="6463738" y="5221571"/>
            <a:ext cx="1676619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Country: Estonia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6ADABD9-5619-DF3F-F086-2439EFE88E91}"/>
              </a:ext>
            </a:extLst>
          </p:cNvPr>
          <p:cNvSpPr txBox="1">
            <a:spLocks/>
          </p:cNvSpPr>
          <p:nvPr/>
        </p:nvSpPr>
        <p:spPr>
          <a:xfrm>
            <a:off x="8944793" y="5445916"/>
            <a:ext cx="2027488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Year started: 2001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2555A8-F758-E31A-AD2C-841136ACB963}"/>
              </a:ext>
            </a:extLst>
          </p:cNvPr>
          <p:cNvSpPr/>
          <p:nvPr/>
        </p:nvSpPr>
        <p:spPr>
          <a:xfrm>
            <a:off x="8808501" y="4786806"/>
            <a:ext cx="2521746" cy="420958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F8F4B18-7680-52E6-294C-F70553554F03}"/>
              </a:ext>
            </a:extLst>
          </p:cNvPr>
          <p:cNvSpPr txBox="1">
            <a:spLocks/>
          </p:cNvSpPr>
          <p:nvPr/>
        </p:nvSpPr>
        <p:spPr>
          <a:xfrm>
            <a:off x="8936999" y="4904801"/>
            <a:ext cx="2300074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Population: 1.3 million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FD8716-E404-4DD7-C9F1-B62FC6E05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65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E3CA119-F4ED-D24E-8B79-7199AA5A2E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96"/>
          <a:stretch/>
        </p:blipFill>
        <p:spPr>
          <a:xfrm>
            <a:off x="0" y="31878"/>
            <a:ext cx="12192000" cy="682612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06DB882-63EC-AD7E-2549-D2D43AE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Trembita</a:t>
            </a:r>
            <a:r>
              <a:rPr lang="en-GB" dirty="0"/>
              <a:t> platform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DD5790-5939-AF71-A716-D5BAF97CB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00" y="3918078"/>
            <a:ext cx="4727122" cy="17175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UXP as the core of national interoperability platform </a:t>
            </a:r>
            <a:r>
              <a:rPr lang="en-GB" dirty="0" err="1"/>
              <a:t>Trembita</a:t>
            </a:r>
            <a:r>
              <a:rPr lang="en-GB" dirty="0"/>
              <a:t> </a:t>
            </a:r>
            <a:r>
              <a:rPr lang="en-GB" dirty="0">
                <a:effectLst/>
              </a:rPr>
              <a:t>supports Ukraine’s </a:t>
            </a:r>
            <a:r>
              <a:rPr lang="en-GB" dirty="0"/>
              <a:t>    </a:t>
            </a:r>
            <a:r>
              <a:rPr lang="en-GB" dirty="0">
                <a:effectLst/>
              </a:rPr>
              <a:t>e-government application Diia in providing digital services. </a:t>
            </a:r>
            <a:endParaRPr lang="en-GB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BD70C00-F246-74EF-1824-8FB49C357E51}"/>
              </a:ext>
            </a:extLst>
          </p:cNvPr>
          <p:cNvSpPr/>
          <p:nvPr/>
        </p:nvSpPr>
        <p:spPr>
          <a:xfrm>
            <a:off x="8808501" y="5325299"/>
            <a:ext cx="2300073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F61DB65-4126-C510-EE5B-AA94AC8F9CF0}"/>
              </a:ext>
            </a:extLst>
          </p:cNvPr>
          <p:cNvSpPr/>
          <p:nvPr/>
        </p:nvSpPr>
        <p:spPr>
          <a:xfrm>
            <a:off x="6303599" y="5097702"/>
            <a:ext cx="2070656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5ECD0E0-1D71-6DD8-C363-93138D3C9991}"/>
              </a:ext>
            </a:extLst>
          </p:cNvPr>
          <p:cNvSpPr txBox="1">
            <a:spLocks/>
          </p:cNvSpPr>
          <p:nvPr/>
        </p:nvSpPr>
        <p:spPr>
          <a:xfrm>
            <a:off x="6463738" y="5201693"/>
            <a:ext cx="1676619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Country: Ukraine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6ADABD9-5619-DF3F-F086-2439EFE88E91}"/>
              </a:ext>
            </a:extLst>
          </p:cNvPr>
          <p:cNvSpPr txBox="1">
            <a:spLocks/>
          </p:cNvSpPr>
          <p:nvPr/>
        </p:nvSpPr>
        <p:spPr>
          <a:xfrm>
            <a:off x="8944793" y="5445916"/>
            <a:ext cx="2027488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Year started: 2017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2555A8-F758-E31A-AD2C-841136ACB963}"/>
              </a:ext>
            </a:extLst>
          </p:cNvPr>
          <p:cNvSpPr/>
          <p:nvPr/>
        </p:nvSpPr>
        <p:spPr>
          <a:xfrm>
            <a:off x="8808501" y="4776867"/>
            <a:ext cx="2521746" cy="420958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F8F4B18-7680-52E6-294C-F70553554F03}"/>
              </a:ext>
            </a:extLst>
          </p:cNvPr>
          <p:cNvSpPr txBox="1">
            <a:spLocks/>
          </p:cNvSpPr>
          <p:nvPr/>
        </p:nvSpPr>
        <p:spPr>
          <a:xfrm>
            <a:off x="8936999" y="4884923"/>
            <a:ext cx="2300074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Population: 44 million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586EFB-1BE3-88B3-86BB-BB45B8EE4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42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862C1-2658-85B4-D1E6-DF0502B675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1602" y="587111"/>
            <a:ext cx="10321925" cy="668338"/>
          </a:xfrm>
        </p:spPr>
        <p:txBody>
          <a:bodyPr/>
          <a:lstStyle/>
          <a:p>
            <a:r>
              <a:rPr lang="en-GB" dirty="0"/>
              <a:t>Clients in 35+ countries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C05E12A-1C15-D157-96E2-5CE54D6CAF35}"/>
              </a:ext>
            </a:extLst>
          </p:cNvPr>
          <p:cNvSpPr txBox="1">
            <a:spLocks/>
          </p:cNvSpPr>
          <p:nvPr/>
        </p:nvSpPr>
        <p:spPr>
          <a:xfrm>
            <a:off x="7715891" y="1786854"/>
            <a:ext cx="3854507" cy="40097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CCE67A8-6C84-902B-97DB-41CA6AE2CC87}"/>
              </a:ext>
            </a:extLst>
          </p:cNvPr>
          <p:cNvCxnSpPr>
            <a:cxnSpLocks/>
          </p:cNvCxnSpPr>
          <p:nvPr/>
        </p:nvCxnSpPr>
        <p:spPr>
          <a:xfrm flipH="1">
            <a:off x="0" y="791110"/>
            <a:ext cx="4006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6AB484A-E702-6D8B-F9D6-19B821589063}"/>
              </a:ext>
            </a:extLst>
          </p:cNvPr>
          <p:cNvSpPr txBox="1"/>
          <p:nvPr/>
        </p:nvSpPr>
        <p:spPr>
          <a:xfrm>
            <a:off x="621602" y="2380327"/>
            <a:ext cx="198531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USA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Malaysia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Tunisia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Ukraine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Japan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Benin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Greenland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Azerbaijan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Switzerland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Bahamas 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Germany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and many more!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FE60F1-6CC8-F1BA-C2A3-FB016BB85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743" y="1014881"/>
            <a:ext cx="9494769" cy="5696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6BBB1C-7073-CB88-0EC6-1680821A8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48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1F56CC7-4FB4-BD07-9153-01C05E30F0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39"/>
          <a:stretch/>
        </p:blipFill>
        <p:spPr>
          <a:xfrm>
            <a:off x="-1" y="-1"/>
            <a:ext cx="12192001" cy="685242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06DB882-63EC-AD7E-2549-D2D43AE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MyGDX</a:t>
            </a:r>
            <a:r>
              <a:rPr lang="en-GB" dirty="0"/>
              <a:t> platform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DD5790-5939-AF71-A716-D5BAF97CB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00" y="3429000"/>
            <a:ext cx="4768066" cy="2195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Migrating the existing </a:t>
            </a:r>
            <a:r>
              <a:rPr lang="en-US" dirty="0" err="1"/>
              <a:t>MyGDX</a:t>
            </a:r>
            <a:r>
              <a:rPr lang="en-US" dirty="0"/>
              <a:t> platform to UXP as a highly scalable and secure interoperability technology for the Malaysian federal government.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BD70C00-F246-74EF-1824-8FB49C357E51}"/>
              </a:ext>
            </a:extLst>
          </p:cNvPr>
          <p:cNvSpPr/>
          <p:nvPr/>
        </p:nvSpPr>
        <p:spPr>
          <a:xfrm>
            <a:off x="8808501" y="5325299"/>
            <a:ext cx="2300073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F61DB65-4126-C510-EE5B-AA94AC8F9CF0}"/>
              </a:ext>
            </a:extLst>
          </p:cNvPr>
          <p:cNvSpPr/>
          <p:nvPr/>
        </p:nvSpPr>
        <p:spPr>
          <a:xfrm>
            <a:off x="6303599" y="5097702"/>
            <a:ext cx="2070656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5ECD0E0-1D71-6DD8-C363-93138D3C9991}"/>
              </a:ext>
            </a:extLst>
          </p:cNvPr>
          <p:cNvSpPr txBox="1">
            <a:spLocks/>
          </p:cNvSpPr>
          <p:nvPr/>
        </p:nvSpPr>
        <p:spPr>
          <a:xfrm>
            <a:off x="6463738" y="5201693"/>
            <a:ext cx="1870793" cy="3296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Country: Malaysia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6ADABD9-5619-DF3F-F086-2439EFE88E91}"/>
              </a:ext>
            </a:extLst>
          </p:cNvPr>
          <p:cNvSpPr txBox="1">
            <a:spLocks/>
          </p:cNvSpPr>
          <p:nvPr/>
        </p:nvSpPr>
        <p:spPr>
          <a:xfrm>
            <a:off x="8944793" y="5445916"/>
            <a:ext cx="2027488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Year started: 2021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2555A8-F758-E31A-AD2C-841136ACB963}"/>
              </a:ext>
            </a:extLst>
          </p:cNvPr>
          <p:cNvSpPr/>
          <p:nvPr/>
        </p:nvSpPr>
        <p:spPr>
          <a:xfrm>
            <a:off x="8808501" y="4786806"/>
            <a:ext cx="2521746" cy="420958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F8F4B18-7680-52E6-294C-F70553554F03}"/>
              </a:ext>
            </a:extLst>
          </p:cNvPr>
          <p:cNvSpPr txBox="1">
            <a:spLocks/>
          </p:cNvSpPr>
          <p:nvPr/>
        </p:nvSpPr>
        <p:spPr>
          <a:xfrm>
            <a:off x="8936999" y="4884923"/>
            <a:ext cx="2300074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Population: 33 million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E1D686-B769-0D36-3A70-C830D8982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200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65320A5-88AB-C294-29BA-4B7DE857B8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39"/>
          <a:stretch/>
        </p:blipFill>
        <p:spPr>
          <a:xfrm>
            <a:off x="-1" y="-1"/>
            <a:ext cx="12192001" cy="685242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06DB882-63EC-AD7E-2549-D2D43AE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Beninese platform and citizen portal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DD5790-5939-AF71-A716-D5BAF97CB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00" y="3983128"/>
            <a:ext cx="4822657" cy="17721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Implementing UXP as the        full-scale interoperability platform and deploying a government services portal in the Republic of Benin. 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BD70C00-F246-74EF-1824-8FB49C357E51}"/>
              </a:ext>
            </a:extLst>
          </p:cNvPr>
          <p:cNvSpPr/>
          <p:nvPr/>
        </p:nvSpPr>
        <p:spPr>
          <a:xfrm>
            <a:off x="8808501" y="5325299"/>
            <a:ext cx="2300073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F61DB65-4126-C510-EE5B-AA94AC8F9CF0}"/>
              </a:ext>
            </a:extLst>
          </p:cNvPr>
          <p:cNvSpPr/>
          <p:nvPr/>
        </p:nvSpPr>
        <p:spPr>
          <a:xfrm>
            <a:off x="6303599" y="5097702"/>
            <a:ext cx="2070656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5ECD0E0-1D71-6DD8-C363-93138D3C9991}"/>
              </a:ext>
            </a:extLst>
          </p:cNvPr>
          <p:cNvSpPr txBox="1">
            <a:spLocks/>
          </p:cNvSpPr>
          <p:nvPr/>
        </p:nvSpPr>
        <p:spPr>
          <a:xfrm>
            <a:off x="6463738" y="5201693"/>
            <a:ext cx="1676619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Country: Benin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6ADABD9-5619-DF3F-F086-2439EFE88E91}"/>
              </a:ext>
            </a:extLst>
          </p:cNvPr>
          <p:cNvSpPr txBox="1">
            <a:spLocks/>
          </p:cNvSpPr>
          <p:nvPr/>
        </p:nvSpPr>
        <p:spPr>
          <a:xfrm>
            <a:off x="8944793" y="5445916"/>
            <a:ext cx="2027488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Year started: 2019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2555A8-F758-E31A-AD2C-841136ACB963}"/>
              </a:ext>
            </a:extLst>
          </p:cNvPr>
          <p:cNvSpPr/>
          <p:nvPr/>
        </p:nvSpPr>
        <p:spPr>
          <a:xfrm>
            <a:off x="8808501" y="4786806"/>
            <a:ext cx="2521746" cy="420958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F8F4B18-7680-52E6-294C-F70553554F03}"/>
              </a:ext>
            </a:extLst>
          </p:cNvPr>
          <p:cNvSpPr txBox="1">
            <a:spLocks/>
          </p:cNvSpPr>
          <p:nvPr/>
        </p:nvSpPr>
        <p:spPr>
          <a:xfrm>
            <a:off x="8936999" y="4884923"/>
            <a:ext cx="2300074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Population: 12 million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9145CB-3C23-65C6-3ABB-5A425882C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98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AC12281-68EA-3097-B0D5-9BC11C72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Cybersecurity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282492-6F31-9B75-9BA7-E15223E02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799" y="5180400"/>
            <a:ext cx="8938059" cy="745200"/>
          </a:xfrm>
        </p:spPr>
        <p:txBody>
          <a:bodyPr>
            <a:noAutofit/>
          </a:bodyPr>
          <a:lstStyle/>
          <a:p>
            <a:pPr algn="l"/>
            <a:r>
              <a:rPr lang="en-GB" dirty="0"/>
              <a:t>Be in the know of your network and critical business assets.</a:t>
            </a:r>
          </a:p>
        </p:txBody>
      </p:sp>
    </p:spTree>
    <p:extLst>
      <p:ext uri="{BB962C8B-B14F-4D97-AF65-F5344CB8AC3E}">
        <p14:creationId xmlns:p14="http://schemas.microsoft.com/office/powerpoint/2010/main" val="460238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EF03E5-2CC4-9534-E029-8BCB60635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Cybersecurity offering 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88DA8C0C-57ED-5A33-6E0F-0B6AA1F2BADB}"/>
              </a:ext>
            </a:extLst>
          </p:cNvPr>
          <p:cNvSpPr/>
          <p:nvPr/>
        </p:nvSpPr>
        <p:spPr>
          <a:xfrm>
            <a:off x="622800" y="1649168"/>
            <a:ext cx="2587133" cy="423737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EB6571B-14E7-9F5A-720B-24E63F396262}"/>
              </a:ext>
            </a:extLst>
          </p:cNvPr>
          <p:cNvSpPr txBox="1"/>
          <p:nvPr/>
        </p:nvSpPr>
        <p:spPr>
          <a:xfrm>
            <a:off x="756627" y="2560662"/>
            <a:ext cx="22345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Cyber situational awareness (CSA)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CEF0E74-E67C-FD87-B567-5581F216CF15}"/>
              </a:ext>
            </a:extLst>
          </p:cNvPr>
          <p:cNvSpPr txBox="1"/>
          <p:nvPr/>
        </p:nvSpPr>
        <p:spPr>
          <a:xfrm>
            <a:off x="747888" y="3927559"/>
            <a:ext cx="2243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Cybersecurity solutions to elevate the awareness of cybersecurity matters.</a:t>
            </a:r>
            <a:endParaRPr lang="en-GB" dirty="0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669EC02E-7331-8153-ECC3-495E3DC7DC9C}"/>
              </a:ext>
            </a:extLst>
          </p:cNvPr>
          <p:cNvSpPr/>
          <p:nvPr/>
        </p:nvSpPr>
        <p:spPr>
          <a:xfrm>
            <a:off x="3457878" y="1649168"/>
            <a:ext cx="2587133" cy="423737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5C1ECE4-92F6-FB78-53D5-34FEA89AE4AA}"/>
              </a:ext>
            </a:extLst>
          </p:cNvPr>
          <p:cNvSpPr txBox="1"/>
          <p:nvPr/>
        </p:nvSpPr>
        <p:spPr>
          <a:xfrm>
            <a:off x="3644395" y="2560662"/>
            <a:ext cx="21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Entity behaviour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C373979-4407-FB89-1CFF-44E1D76477FC}"/>
              </a:ext>
            </a:extLst>
          </p:cNvPr>
          <p:cNvSpPr txBox="1"/>
          <p:nvPr/>
        </p:nvSpPr>
        <p:spPr>
          <a:xfrm>
            <a:off x="3644395" y="3373561"/>
            <a:ext cx="22432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</a:t>
            </a:r>
            <a:r>
              <a:rPr lang="en-GB" dirty="0">
                <a:effectLst/>
              </a:rPr>
              <a:t>ser and entity behaviour analysis in the networks to gain an understanding of the usage of a system and the actions within it.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29ABF8A7-F8C4-7832-AB89-942E39058BC9}"/>
              </a:ext>
            </a:extLst>
          </p:cNvPr>
          <p:cNvSpPr/>
          <p:nvPr/>
        </p:nvSpPr>
        <p:spPr>
          <a:xfrm>
            <a:off x="8979667" y="1649168"/>
            <a:ext cx="2587133" cy="423737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DD9D63E-70B4-C2E9-7F5F-D91E5F35E1B1}"/>
              </a:ext>
            </a:extLst>
          </p:cNvPr>
          <p:cNvSpPr txBox="1"/>
          <p:nvPr/>
        </p:nvSpPr>
        <p:spPr>
          <a:xfrm>
            <a:off x="9213033" y="2560661"/>
            <a:ext cx="21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Industrial cybersecurity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2608F81-113A-E81D-643F-4480C551B004}"/>
              </a:ext>
            </a:extLst>
          </p:cNvPr>
          <p:cNvSpPr txBox="1"/>
          <p:nvPr/>
        </p:nvSpPr>
        <p:spPr>
          <a:xfrm>
            <a:off x="9213033" y="3617556"/>
            <a:ext cx="212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i="0" u="none" strike="noStrike" dirty="0">
                <a:effectLst/>
                <a:latin typeface="Inter" panose="02000503000000020004" pitchFamily="2" charset="0"/>
              </a:rPr>
              <a:t>Hybrid solutions of CSA solutions and entity behaviour applicable in industrial environments.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01A732F3-9562-6109-1141-645A3D21BEA6}"/>
              </a:ext>
            </a:extLst>
          </p:cNvPr>
          <p:cNvSpPr/>
          <p:nvPr/>
        </p:nvSpPr>
        <p:spPr>
          <a:xfrm>
            <a:off x="6235174" y="1649168"/>
            <a:ext cx="2587133" cy="423737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4CDE373-B80D-8963-087C-280D1A8E594D}"/>
              </a:ext>
            </a:extLst>
          </p:cNvPr>
          <p:cNvSpPr txBox="1"/>
          <p:nvPr/>
        </p:nvSpPr>
        <p:spPr>
          <a:xfrm>
            <a:off x="6468540" y="2560662"/>
            <a:ext cx="212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Proactive cybersecurity services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F998368-AFFA-BC08-E7A8-978ACC8E7BDD}"/>
              </a:ext>
            </a:extLst>
          </p:cNvPr>
          <p:cNvSpPr txBox="1"/>
          <p:nvPr/>
        </p:nvSpPr>
        <p:spPr>
          <a:xfrm>
            <a:off x="6468540" y="4447273"/>
            <a:ext cx="21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i="0" u="none" strike="noStrike" dirty="0">
                <a:effectLst/>
                <a:latin typeface="Inter" panose="02000503000000020004" pitchFamily="2" charset="0"/>
              </a:rPr>
              <a:t>Tailored services for organisations and institutions to elevate CSA.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4F6C7A1-2FCC-315B-6A96-A82969235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958" y="2007220"/>
            <a:ext cx="360000" cy="360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D2E918F-8EA0-B006-3DE6-23F399FD8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60452" y="2007220"/>
            <a:ext cx="360000" cy="36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B2475CC-011E-6965-8896-A8DBFD0759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8653" y="2007220"/>
            <a:ext cx="360000" cy="36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632EC46-845E-6EEC-2F8E-F924992F96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16065" y="200722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05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EF03E5-2CC4-9534-E029-8BCB60635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Proactive cybersecurity services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62C2C40-0E8C-FFFB-C300-F2A0D6D9C0BF}"/>
              </a:ext>
            </a:extLst>
          </p:cNvPr>
          <p:cNvSpPr/>
          <p:nvPr/>
        </p:nvSpPr>
        <p:spPr>
          <a:xfrm>
            <a:off x="622800" y="2636720"/>
            <a:ext cx="2587133" cy="306913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DE5B3C5-A545-EAF4-E730-C937F4DE15E4}"/>
              </a:ext>
            </a:extLst>
          </p:cNvPr>
          <p:cNvSpPr txBox="1"/>
          <p:nvPr/>
        </p:nvSpPr>
        <p:spPr>
          <a:xfrm>
            <a:off x="752040" y="3387498"/>
            <a:ext cx="2234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Analysis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BE1A51-2A93-0563-542A-AB05D1093432}"/>
              </a:ext>
            </a:extLst>
          </p:cNvPr>
          <p:cNvSpPr txBox="1"/>
          <p:nvPr/>
        </p:nvSpPr>
        <p:spPr>
          <a:xfrm>
            <a:off x="739149" y="4290160"/>
            <a:ext cx="2243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u="none" strike="noStrike" dirty="0">
                <a:effectLst/>
                <a:latin typeface="Inter" panose="02000503000000020004" pitchFamily="2" charset="0"/>
              </a:rPr>
              <a:t>Assessment of assets, business processes and critical systems.</a:t>
            </a:r>
            <a:endParaRPr lang="en-GB" dirty="0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69836FBB-F264-6B9F-5E44-DA4ED2550C6C}"/>
              </a:ext>
            </a:extLst>
          </p:cNvPr>
          <p:cNvSpPr/>
          <p:nvPr/>
        </p:nvSpPr>
        <p:spPr>
          <a:xfrm>
            <a:off x="3335021" y="2636720"/>
            <a:ext cx="2587133" cy="306913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54D980-7514-5817-E220-647DBB8385D9}"/>
              </a:ext>
            </a:extLst>
          </p:cNvPr>
          <p:cNvSpPr txBox="1"/>
          <p:nvPr/>
        </p:nvSpPr>
        <p:spPr>
          <a:xfrm>
            <a:off x="3460109" y="3294041"/>
            <a:ext cx="2234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Design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0484B66-25B3-AB6C-9A28-6DD7639ACF4E}"/>
              </a:ext>
            </a:extLst>
          </p:cNvPr>
          <p:cNvSpPr txBox="1"/>
          <p:nvPr/>
        </p:nvSpPr>
        <p:spPr>
          <a:xfrm>
            <a:off x="3451370" y="3723830"/>
            <a:ext cx="2243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u="none" strike="noStrike" dirty="0">
                <a:effectLst/>
                <a:latin typeface="Inter" panose="02000503000000020004" pitchFamily="2" charset="0"/>
              </a:rPr>
              <a:t>Assessment of security and system architecture, risk management advisory.</a:t>
            </a:r>
            <a:endParaRPr lang="en-GB" dirty="0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BD80D83-1487-FC67-652D-F6E8C8E0129A}"/>
              </a:ext>
            </a:extLst>
          </p:cNvPr>
          <p:cNvSpPr/>
          <p:nvPr/>
        </p:nvSpPr>
        <p:spPr>
          <a:xfrm>
            <a:off x="6434975" y="2636720"/>
            <a:ext cx="2587133" cy="306913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B08341-577F-EC9E-7505-12EDA852A64D}"/>
              </a:ext>
            </a:extLst>
          </p:cNvPr>
          <p:cNvSpPr txBox="1"/>
          <p:nvPr/>
        </p:nvSpPr>
        <p:spPr>
          <a:xfrm>
            <a:off x="6568802" y="3288921"/>
            <a:ext cx="23508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Implementation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E705C5-8F76-7727-75DE-290856696AF5}"/>
              </a:ext>
            </a:extLst>
          </p:cNvPr>
          <p:cNvSpPr txBox="1"/>
          <p:nvPr/>
        </p:nvSpPr>
        <p:spPr>
          <a:xfrm>
            <a:off x="6560063" y="3736163"/>
            <a:ext cx="2243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u="none" strike="noStrike" dirty="0">
                <a:effectLst/>
                <a:latin typeface="Inter" panose="02000503000000020004" pitchFamily="2" charset="0"/>
              </a:rPr>
              <a:t>Software composition analysis, secure system development support and more.</a:t>
            </a:r>
            <a:endParaRPr lang="en-GB" dirty="0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FA820E78-271F-157D-84EF-92E66BFF3E0E}"/>
              </a:ext>
            </a:extLst>
          </p:cNvPr>
          <p:cNvSpPr/>
          <p:nvPr/>
        </p:nvSpPr>
        <p:spPr>
          <a:xfrm>
            <a:off x="9147196" y="2636720"/>
            <a:ext cx="2587133" cy="306913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A9C6A72-8CB2-5E58-B616-02D517CD179A}"/>
              </a:ext>
            </a:extLst>
          </p:cNvPr>
          <p:cNvSpPr txBox="1"/>
          <p:nvPr/>
        </p:nvSpPr>
        <p:spPr>
          <a:xfrm>
            <a:off x="9272284" y="3293467"/>
            <a:ext cx="2234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Maintenance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BB00E62-67FC-19F8-8E5A-1D11790CC9ED}"/>
              </a:ext>
            </a:extLst>
          </p:cNvPr>
          <p:cNvSpPr txBox="1"/>
          <p:nvPr/>
        </p:nvSpPr>
        <p:spPr>
          <a:xfrm>
            <a:off x="9263545" y="3723830"/>
            <a:ext cx="2243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u="none" strike="noStrike" dirty="0">
                <a:effectLst/>
                <a:latin typeface="Inter" panose="02000503000000020004" pitchFamily="2" charset="0"/>
              </a:rPr>
              <a:t>Systematic prevention measures incl. vulnerability scan, </a:t>
            </a:r>
            <a:r>
              <a:rPr lang="en-GB" b="0" i="0" u="none" strike="noStrike" dirty="0" err="1">
                <a:effectLst/>
                <a:latin typeface="Inter" panose="02000503000000020004" pitchFamily="2" charset="0"/>
              </a:rPr>
              <a:t>pentestin</a:t>
            </a:r>
            <a:r>
              <a:rPr lang="en-GB" dirty="0" err="1">
                <a:latin typeface="Inter" panose="02000503000000020004" pitchFamily="2" charset="0"/>
              </a:rPr>
              <a:t>g</a:t>
            </a:r>
            <a:r>
              <a:rPr lang="en-GB" dirty="0">
                <a:latin typeface="Inter" panose="02000503000000020004" pitchFamily="2" charset="0"/>
              </a:rPr>
              <a:t>, threat audit and more.</a:t>
            </a:r>
            <a:endParaRPr lang="en-GB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444BDBF-5C4A-6B6D-A294-F02B94ACA019}"/>
              </a:ext>
            </a:extLst>
          </p:cNvPr>
          <p:cNvSpPr txBox="1"/>
          <p:nvPr/>
        </p:nvSpPr>
        <p:spPr>
          <a:xfrm>
            <a:off x="2160461" y="2016530"/>
            <a:ext cx="209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Risk assessment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CEB6602-DA64-B65A-AD60-139712C8A609}"/>
              </a:ext>
            </a:extLst>
          </p:cNvPr>
          <p:cNvSpPr txBox="1"/>
          <p:nvPr/>
        </p:nvSpPr>
        <p:spPr>
          <a:xfrm>
            <a:off x="7972636" y="2016530"/>
            <a:ext cx="209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Tailored services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ABE0563-5648-EEEC-2FBC-58C926183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716" y="2923440"/>
            <a:ext cx="360000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6549603-E1E0-F8DB-5831-343509365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2754" y="2921899"/>
            <a:ext cx="360000" cy="36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29CCB79-5652-21EA-E565-7D31DAB3A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74886" y="2921899"/>
            <a:ext cx="360000" cy="36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3AE57F5-350A-53D8-A249-424432319B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54929" y="292189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695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3">
            <a:extLst>
              <a:ext uri="{FF2B5EF4-FFF2-40B4-BE49-F238E27FC236}">
                <a16:creationId xmlns:a16="http://schemas.microsoft.com/office/drawing/2014/main" id="{1D68DB52-4DE3-84AB-6FCE-955DD182F3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06DB882-63EC-AD7E-2549-D2D43AE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ECYSAP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DD5790-5939-AF71-A716-D5BAF97CB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00" y="4562166"/>
            <a:ext cx="4480423" cy="103844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200" dirty="0">
                <a:latin typeface="Inter" panose="02000503000000020004" pitchFamily="2" charset="0"/>
              </a:rPr>
              <a:t>European operational platform for real-time cyber situational awareness.</a:t>
            </a:r>
          </a:p>
          <a:p>
            <a:pPr>
              <a:lnSpc>
                <a:spcPct val="100000"/>
              </a:lnSpc>
            </a:pPr>
            <a:endParaRPr lang="en-GB" sz="1800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BCE512-0CFE-A54D-1339-D46C717E8054}"/>
              </a:ext>
            </a:extLst>
          </p:cNvPr>
          <p:cNvSpPr/>
          <p:nvPr/>
        </p:nvSpPr>
        <p:spPr>
          <a:xfrm>
            <a:off x="8808501" y="5325299"/>
            <a:ext cx="2300073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3FB7BAA-CA32-3A35-AA6C-4CC4C589191F}"/>
              </a:ext>
            </a:extLst>
          </p:cNvPr>
          <p:cNvSpPr/>
          <p:nvPr/>
        </p:nvSpPr>
        <p:spPr>
          <a:xfrm>
            <a:off x="6303599" y="4784951"/>
            <a:ext cx="2070656" cy="660965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B4F2AA0-7E3E-6B39-A405-4CA0A396B113}"/>
              </a:ext>
            </a:extLst>
          </p:cNvPr>
          <p:cNvSpPr txBox="1">
            <a:spLocks/>
          </p:cNvSpPr>
          <p:nvPr/>
        </p:nvSpPr>
        <p:spPr>
          <a:xfrm>
            <a:off x="6431148" y="4911532"/>
            <a:ext cx="1815558" cy="5116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Funding: European Defence Fund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7D72094-508D-B8AC-81EC-AAD979A00940}"/>
              </a:ext>
            </a:extLst>
          </p:cNvPr>
          <p:cNvSpPr txBox="1">
            <a:spLocks/>
          </p:cNvSpPr>
          <p:nvPr/>
        </p:nvSpPr>
        <p:spPr>
          <a:xfrm>
            <a:off x="8944793" y="5445916"/>
            <a:ext cx="2027488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Year started: 2020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1603D84-9F16-846C-7906-31C71CE930EA}"/>
              </a:ext>
            </a:extLst>
          </p:cNvPr>
          <p:cNvSpPr/>
          <p:nvPr/>
        </p:nvSpPr>
        <p:spPr>
          <a:xfrm>
            <a:off x="8808501" y="4467131"/>
            <a:ext cx="2521746" cy="74063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4B96DB9-DAA7-51BA-7DA4-6C951C4CAF51}"/>
              </a:ext>
            </a:extLst>
          </p:cNvPr>
          <p:cNvSpPr txBox="1">
            <a:spLocks/>
          </p:cNvSpPr>
          <p:nvPr/>
        </p:nvSpPr>
        <p:spPr>
          <a:xfrm>
            <a:off x="8936999" y="4621516"/>
            <a:ext cx="2300074" cy="5727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Partners: Airbus, Indra, Leonardo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7EF87D-A605-0412-AF15-94EBB2C65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86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3">
            <a:extLst>
              <a:ext uri="{FF2B5EF4-FFF2-40B4-BE49-F238E27FC236}">
                <a16:creationId xmlns:a16="http://schemas.microsoft.com/office/drawing/2014/main" id="{B8F28E5A-CDD2-C747-F8C6-4FCE732EB3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-244" b="2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06DB882-63EC-AD7E-2549-D2D43AE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VORMSI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DD5790-5939-AF71-A716-D5BAF97CB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00" y="5064549"/>
            <a:ext cx="4897054" cy="8173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Cybersecurity threat sharing between Estonia and USA.</a:t>
            </a:r>
          </a:p>
          <a:p>
            <a:pPr marL="0" indent="0">
              <a:buNone/>
            </a:pPr>
            <a:br>
              <a:rPr lang="en-GB" sz="2200" dirty="0"/>
            </a:br>
            <a:endParaRPr lang="en-US" sz="2200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D18DA58-CD8D-352E-E5F1-9AD5D848E115}"/>
              </a:ext>
            </a:extLst>
          </p:cNvPr>
          <p:cNvSpPr/>
          <p:nvPr/>
        </p:nvSpPr>
        <p:spPr>
          <a:xfrm>
            <a:off x="9048388" y="5328000"/>
            <a:ext cx="2300073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7C27C77-0C1D-3B0B-204D-8E571C9A3F84}"/>
              </a:ext>
            </a:extLst>
          </p:cNvPr>
          <p:cNvSpPr txBox="1">
            <a:spLocks/>
          </p:cNvSpPr>
          <p:nvPr/>
        </p:nvSpPr>
        <p:spPr>
          <a:xfrm>
            <a:off x="9184680" y="5448617"/>
            <a:ext cx="2027488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Year started: 2019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155F913-8FDC-B56D-D3C0-5EE6FCCE08C6}"/>
              </a:ext>
            </a:extLst>
          </p:cNvPr>
          <p:cNvSpPr/>
          <p:nvPr/>
        </p:nvSpPr>
        <p:spPr>
          <a:xfrm>
            <a:off x="6312638" y="5064549"/>
            <a:ext cx="2521746" cy="74063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29EF314-3B1A-99A6-27E0-FF346A705B4B}"/>
              </a:ext>
            </a:extLst>
          </p:cNvPr>
          <p:cNvSpPr txBox="1">
            <a:spLocks/>
          </p:cNvSpPr>
          <p:nvPr/>
        </p:nvSpPr>
        <p:spPr>
          <a:xfrm>
            <a:off x="6441136" y="5218934"/>
            <a:ext cx="2300074" cy="5727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Partner: US Air Force Research Laboratory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D4D807-67F7-7090-5215-75433DEC1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94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3">
            <a:extLst>
              <a:ext uri="{FF2B5EF4-FFF2-40B4-BE49-F238E27FC236}">
                <a16:creationId xmlns:a16="http://schemas.microsoft.com/office/drawing/2014/main" id="{F8751ECD-0E16-2D98-F64C-2E6D7E83E2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06DB882-63EC-AD7E-2549-D2D43AE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FAMOUS2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DD5790-5939-AF71-A716-D5BAF97CB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00" y="4911531"/>
            <a:ext cx="5108927" cy="970395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GB" sz="2200" dirty="0"/>
              <a:t>Next generation of interoperability for armoured vehicles.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7A16F76-9A37-F26E-F339-3643156327E0}"/>
              </a:ext>
            </a:extLst>
          </p:cNvPr>
          <p:cNvSpPr/>
          <p:nvPr/>
        </p:nvSpPr>
        <p:spPr>
          <a:xfrm>
            <a:off x="8808501" y="5325299"/>
            <a:ext cx="2300073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689A510-4712-832A-07D1-5FF503B2C512}"/>
              </a:ext>
            </a:extLst>
          </p:cNvPr>
          <p:cNvSpPr/>
          <p:nvPr/>
        </p:nvSpPr>
        <p:spPr>
          <a:xfrm>
            <a:off x="6303599" y="4784951"/>
            <a:ext cx="2070656" cy="660965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3268C77-1382-5D70-2359-5123F45B4C84}"/>
              </a:ext>
            </a:extLst>
          </p:cNvPr>
          <p:cNvSpPr txBox="1">
            <a:spLocks/>
          </p:cNvSpPr>
          <p:nvPr/>
        </p:nvSpPr>
        <p:spPr>
          <a:xfrm>
            <a:off x="6431148" y="4911532"/>
            <a:ext cx="1815558" cy="5116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Funding: European Commission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B830729-064A-5ED6-836C-A22BF2088511}"/>
              </a:ext>
            </a:extLst>
          </p:cNvPr>
          <p:cNvSpPr txBox="1">
            <a:spLocks/>
          </p:cNvSpPr>
          <p:nvPr/>
        </p:nvSpPr>
        <p:spPr>
          <a:xfrm>
            <a:off x="8944793" y="5445916"/>
            <a:ext cx="2027488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Year started: 2021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4A8C7FA-3E53-DEC5-2239-B7DE988DAC77}"/>
              </a:ext>
            </a:extLst>
          </p:cNvPr>
          <p:cNvSpPr/>
          <p:nvPr/>
        </p:nvSpPr>
        <p:spPr>
          <a:xfrm>
            <a:off x="8808501" y="4467131"/>
            <a:ext cx="2521746" cy="74063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D7593B0-E560-8A45-27E2-EE5C810D7D8D}"/>
              </a:ext>
            </a:extLst>
          </p:cNvPr>
          <p:cNvSpPr txBox="1">
            <a:spLocks/>
          </p:cNvSpPr>
          <p:nvPr/>
        </p:nvSpPr>
        <p:spPr>
          <a:xfrm>
            <a:off x="8936999" y="4621516"/>
            <a:ext cx="2300074" cy="5727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Partners: Patria, Indra, Diehl and others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259EEA-D9A9-D525-B889-6A61339FF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00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3">
            <a:extLst>
              <a:ext uri="{FF2B5EF4-FFF2-40B4-BE49-F238E27FC236}">
                <a16:creationId xmlns:a16="http://schemas.microsoft.com/office/drawing/2014/main" id="{290C3C17-5408-D583-2EC8-3AA471FB5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r="38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06DB882-63EC-AD7E-2549-D2D43AE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EU-GUARDIAN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DD5790-5939-AF71-A716-D5BAF97CB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00" y="4784951"/>
            <a:ext cx="5265602" cy="1096976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GB" sz="2200" dirty="0"/>
              <a:t>AI-based incident management solution.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B0CD1F1-FF68-B8B4-4978-A69AC8EF3FE8}"/>
              </a:ext>
            </a:extLst>
          </p:cNvPr>
          <p:cNvSpPr/>
          <p:nvPr/>
        </p:nvSpPr>
        <p:spPr>
          <a:xfrm>
            <a:off x="8808501" y="4911532"/>
            <a:ext cx="2300073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5D0894-39D9-9449-73CA-CC707F3B1A9F}"/>
              </a:ext>
            </a:extLst>
          </p:cNvPr>
          <p:cNvSpPr/>
          <p:nvPr/>
        </p:nvSpPr>
        <p:spPr>
          <a:xfrm>
            <a:off x="6303599" y="4784951"/>
            <a:ext cx="2070656" cy="660965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98C1D2A-390D-74AD-0055-90CFFC6B4855}"/>
              </a:ext>
            </a:extLst>
          </p:cNvPr>
          <p:cNvSpPr txBox="1">
            <a:spLocks/>
          </p:cNvSpPr>
          <p:nvPr/>
        </p:nvSpPr>
        <p:spPr>
          <a:xfrm>
            <a:off x="6431148" y="4911532"/>
            <a:ext cx="1815558" cy="5116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Funding: European Defence Fund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19D4E47-DD5D-72F8-DEDD-A3F40A2A1CE1}"/>
              </a:ext>
            </a:extLst>
          </p:cNvPr>
          <p:cNvSpPr txBox="1">
            <a:spLocks/>
          </p:cNvSpPr>
          <p:nvPr/>
        </p:nvSpPr>
        <p:spPr>
          <a:xfrm>
            <a:off x="8944793" y="5032149"/>
            <a:ext cx="2027488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Year started: 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9F9860-5F95-956A-82B7-4785941E8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570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AC12281-68EA-3097-B0D5-9BC11C72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Surveillance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282492-6F31-9B75-9BA7-E15223E02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GB" dirty="0"/>
              <a:t>Elevating situational awareness at sea through integrated border surveillance and vessel traffic management systems.</a:t>
            </a:r>
          </a:p>
        </p:txBody>
      </p:sp>
    </p:spTree>
    <p:extLst>
      <p:ext uri="{BB962C8B-B14F-4D97-AF65-F5344CB8AC3E}">
        <p14:creationId xmlns:p14="http://schemas.microsoft.com/office/powerpoint/2010/main" val="65058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160D4564-64D1-47F6-3C4B-ABC0F8791A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r="8286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466810-81EB-7B16-9A12-684B7A964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99" y="622800"/>
            <a:ext cx="5516366" cy="655200"/>
          </a:xfrm>
        </p:spPr>
        <p:txBody>
          <a:bodyPr/>
          <a:lstStyle/>
          <a:p>
            <a:r>
              <a:rPr lang="en-GB" dirty="0"/>
              <a:t>Architects of e-Estonia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22F01E-0C23-894E-9ABF-AAC5C9144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599" y="3739800"/>
            <a:ext cx="5266800" cy="2142600"/>
          </a:xfrm>
        </p:spPr>
        <p:txBody>
          <a:bodyPr>
            <a:normAutofit/>
          </a:bodyPr>
          <a:lstStyle/>
          <a:p>
            <a:pPr marL="0" indent="0">
              <a:buNone/>
              <a:defRPr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sz="1800" dirty="0"/>
              <a:t>Estonia is known as the world’s most advanced digital society.</a:t>
            </a:r>
          </a:p>
          <a:p>
            <a:pPr marL="0" indent="0">
              <a:buNone/>
              <a:defRPr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en-GB" sz="1800" dirty="0"/>
          </a:p>
          <a:p>
            <a:pPr marL="0" indent="0">
              <a:buNone/>
              <a:defRPr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sz="1800" dirty="0" err="1"/>
              <a:t>Cybernetica</a:t>
            </a:r>
            <a:r>
              <a:rPr lang="en-GB" sz="1800" dirty="0"/>
              <a:t> has been a key partner in developing the world-renown e-governance solutions such as X-Road, </a:t>
            </a:r>
            <a:r>
              <a:rPr lang="en-GB" sz="1800" dirty="0" err="1"/>
              <a:t>SplitKey</a:t>
            </a:r>
            <a:r>
              <a:rPr lang="en-GB" sz="1800" dirty="0"/>
              <a:t>, e-Customs, </a:t>
            </a:r>
            <a:r>
              <a:rPr lang="en-GB" sz="1800" dirty="0" err="1"/>
              <a:t>Estfeed</a:t>
            </a:r>
            <a:r>
              <a:rPr lang="en-GB" sz="1800" dirty="0"/>
              <a:t> and more.</a:t>
            </a:r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B1908-213D-D2ED-5AD0-97C1289911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8798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traight Connector 26"/>
          <p:cNvSpPr/>
          <p:nvPr/>
        </p:nvSpPr>
        <p:spPr>
          <a:xfrm>
            <a:off x="597504" y="6024276"/>
            <a:ext cx="10996993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endParaRPr lang="et-E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8C6287-1331-6952-B312-B8A9112C5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Inter" panose="02000503000000020004" pitchFamily="2" charset="0"/>
              </a:rPr>
              <a:t>Future-proof technologies for safety at sea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ECACA3F-D86D-4FF1-25C0-2A9B673D76C2}"/>
              </a:ext>
            </a:extLst>
          </p:cNvPr>
          <p:cNvSpPr/>
          <p:nvPr/>
        </p:nvSpPr>
        <p:spPr>
          <a:xfrm>
            <a:off x="5299102" y="4377292"/>
            <a:ext cx="5554719" cy="876826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15E414-7811-4155-4851-583313B3A423}"/>
              </a:ext>
            </a:extLst>
          </p:cNvPr>
          <p:cNvSpPr/>
          <p:nvPr/>
        </p:nvSpPr>
        <p:spPr>
          <a:xfrm>
            <a:off x="5247095" y="3287546"/>
            <a:ext cx="5153599" cy="876827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FEA9052-A583-262A-141B-162376D39998}"/>
              </a:ext>
            </a:extLst>
          </p:cNvPr>
          <p:cNvSpPr/>
          <p:nvPr/>
        </p:nvSpPr>
        <p:spPr>
          <a:xfrm>
            <a:off x="5247095" y="2188670"/>
            <a:ext cx="5892973" cy="876826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BEFC15-F155-8A04-2202-A27FE1D29798}"/>
              </a:ext>
            </a:extLst>
          </p:cNvPr>
          <p:cNvSpPr txBox="1"/>
          <p:nvPr/>
        </p:nvSpPr>
        <p:spPr>
          <a:xfrm>
            <a:off x="5985538" y="2400816"/>
            <a:ext cx="4960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+mj-lt"/>
              </a:rPr>
              <a:t>Integrated maritime surveillance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15536D-2473-C898-7882-21480A8D8391}"/>
              </a:ext>
            </a:extLst>
          </p:cNvPr>
          <p:cNvSpPr txBox="1"/>
          <p:nvPr/>
        </p:nvSpPr>
        <p:spPr>
          <a:xfrm>
            <a:off x="5985538" y="3490561"/>
            <a:ext cx="4308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+mj-lt"/>
              </a:rPr>
              <a:t>Vessel traffic management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2D8D8F-6AF5-2F9B-C2BC-CB1AFD1C77A1}"/>
              </a:ext>
            </a:extLst>
          </p:cNvPr>
          <p:cNvSpPr txBox="1"/>
          <p:nvPr/>
        </p:nvSpPr>
        <p:spPr>
          <a:xfrm>
            <a:off x="5985538" y="4584872"/>
            <a:ext cx="481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+mj-lt"/>
              </a:rPr>
              <a:t>Maritime radio 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DEBEA6D-545D-EBCF-25ED-C3EAAD2BFD0F}"/>
              </a:ext>
            </a:extLst>
          </p:cNvPr>
          <p:cNvCxnSpPr>
            <a:cxnSpLocks/>
          </p:cNvCxnSpPr>
          <p:nvPr/>
        </p:nvCxnSpPr>
        <p:spPr>
          <a:xfrm>
            <a:off x="802094" y="2166979"/>
            <a:ext cx="0" cy="2952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CC7A20B-A05F-B342-9EC4-5D82B03A53F2}"/>
              </a:ext>
            </a:extLst>
          </p:cNvPr>
          <p:cNvSpPr txBox="1"/>
          <p:nvPr/>
        </p:nvSpPr>
        <p:spPr>
          <a:xfrm>
            <a:off x="1051932" y="2073619"/>
            <a:ext cx="38090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/>
              <a:t>Cybernetica</a:t>
            </a:r>
            <a:r>
              <a:rPr lang="en-GB" sz="2200" dirty="0"/>
              <a:t> provides maritime surveillance,</a:t>
            </a:r>
          </a:p>
          <a:p>
            <a:r>
              <a:rPr lang="en-GB" sz="2200" dirty="0"/>
              <a:t>communication and vessel traffic management systems that are utilised in more than 100 locations worldwide spanning seas in Estonia, Europe, Africa and South-East Asia.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0EAFC76-23A8-2CE5-C9E6-FAC65BA00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6317" y="2451648"/>
            <a:ext cx="360000" cy="360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72D8A83-7556-C380-81BA-8F62754E2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8612" y="3536345"/>
            <a:ext cx="360000" cy="360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4FD4AF7-EB8F-C8E6-7D0E-23D84F833F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18612" y="458487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396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50836D-8639-EBAF-EA70-2730124AD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Surveillance systems offering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9E48C45-790B-AF87-42E9-95F4C1B7FFCD}"/>
              </a:ext>
            </a:extLst>
          </p:cNvPr>
          <p:cNvSpPr/>
          <p:nvPr/>
        </p:nvSpPr>
        <p:spPr>
          <a:xfrm>
            <a:off x="622800" y="1262283"/>
            <a:ext cx="2587133" cy="462425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689885-069D-B1B1-E71C-E1439A45FB85}"/>
              </a:ext>
            </a:extLst>
          </p:cNvPr>
          <p:cNvSpPr txBox="1"/>
          <p:nvPr/>
        </p:nvSpPr>
        <p:spPr>
          <a:xfrm>
            <a:off x="747888" y="1988566"/>
            <a:ext cx="22345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Border and maritime surveillance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93E520-ECAA-6CF2-F23A-2016BE560E74}"/>
              </a:ext>
            </a:extLst>
          </p:cNvPr>
          <p:cNvSpPr txBox="1"/>
          <p:nvPr/>
        </p:nvSpPr>
        <p:spPr>
          <a:xfrm>
            <a:off x="739149" y="3113997"/>
            <a:ext cx="22432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Integrated surveillance systems for detecting, identifying, and monitoring objects on the mainland and blue borders.</a:t>
            </a:r>
          </a:p>
          <a:p>
            <a:r>
              <a:rPr lang="en-GB" dirty="0" err="1"/>
              <a:t>TDoA</a:t>
            </a:r>
            <a:r>
              <a:rPr lang="en-GB" dirty="0"/>
              <a:t> integration.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141B605-AD29-46AB-4B53-D2F3924937ED}"/>
              </a:ext>
            </a:extLst>
          </p:cNvPr>
          <p:cNvSpPr/>
          <p:nvPr/>
        </p:nvSpPr>
        <p:spPr>
          <a:xfrm>
            <a:off x="3457878" y="1262283"/>
            <a:ext cx="2587133" cy="462425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BC2F02-7C6D-E6D4-C84A-AD0DD317965C}"/>
              </a:ext>
            </a:extLst>
          </p:cNvPr>
          <p:cNvSpPr txBox="1"/>
          <p:nvPr/>
        </p:nvSpPr>
        <p:spPr>
          <a:xfrm>
            <a:off x="3644395" y="1988566"/>
            <a:ext cx="21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Vessel traffic management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69742F8-5913-2C78-2B95-52BCBFE84BBC}"/>
              </a:ext>
            </a:extLst>
          </p:cNvPr>
          <p:cNvSpPr/>
          <p:nvPr/>
        </p:nvSpPr>
        <p:spPr>
          <a:xfrm>
            <a:off x="6231528" y="1262283"/>
            <a:ext cx="2587133" cy="462425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6D3DED-509F-AE9E-3313-F82D8557F1E7}"/>
              </a:ext>
            </a:extLst>
          </p:cNvPr>
          <p:cNvSpPr txBox="1"/>
          <p:nvPr/>
        </p:nvSpPr>
        <p:spPr>
          <a:xfrm>
            <a:off x="6418045" y="1988566"/>
            <a:ext cx="2400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Coastal radio communication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7F9ACE-DC2C-9291-0AF6-19D7C8877DCE}"/>
              </a:ext>
            </a:extLst>
          </p:cNvPr>
          <p:cNvSpPr txBox="1"/>
          <p:nvPr/>
        </p:nvSpPr>
        <p:spPr>
          <a:xfrm>
            <a:off x="6403466" y="4132216"/>
            <a:ext cx="2243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Based on VoIP protocol, over IP network</a:t>
            </a:r>
          </a:p>
          <a:p>
            <a:r>
              <a:rPr lang="en-GB" dirty="0"/>
              <a:t>+ System scalability</a:t>
            </a:r>
          </a:p>
          <a:p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B5EABA-EF7C-82DA-6353-B37647259C02}"/>
              </a:ext>
            </a:extLst>
          </p:cNvPr>
          <p:cNvSpPr txBox="1"/>
          <p:nvPr/>
        </p:nvSpPr>
        <p:spPr>
          <a:xfrm>
            <a:off x="3644395" y="3797832"/>
            <a:ext cx="24151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Enhancing </a:t>
            </a:r>
            <a:r>
              <a:rPr lang="en-US" dirty="0"/>
              <a:t>security of maritime and border environment, marine traffic awareness, and safety at sea.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F48EA94-B6C8-6278-4315-78D9992A5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475" y="1570828"/>
            <a:ext cx="360000" cy="3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3888E15-9B79-72AB-17CD-3C3BC92380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3589" y="1570828"/>
            <a:ext cx="360000" cy="360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46FB9B3-2DAE-1293-9FBA-E8D84BA1F9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95722" y="157082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78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90C5190-172A-B831-0D85-9F5E87E44D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0F3097F-6EE2-9C3F-3856-F4F0A686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Maritime coastal radio communication system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1BEC7-A911-82EA-877A-8A667DDFF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00" y="4381499"/>
            <a:ext cx="5265602" cy="1500427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Deployment of complete radio system for Malaysia and Indonesia across both shores of the Malacca Strait.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4336A37-C922-48CE-FC21-96AC60A3E56B}"/>
              </a:ext>
            </a:extLst>
          </p:cNvPr>
          <p:cNvSpPr/>
          <p:nvPr/>
        </p:nvSpPr>
        <p:spPr>
          <a:xfrm>
            <a:off x="8808501" y="5325299"/>
            <a:ext cx="2300073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51FAC0B-35D5-373B-7381-C422766AF10D}"/>
              </a:ext>
            </a:extLst>
          </p:cNvPr>
          <p:cNvSpPr/>
          <p:nvPr/>
        </p:nvSpPr>
        <p:spPr>
          <a:xfrm>
            <a:off x="6303599" y="4928124"/>
            <a:ext cx="2070656" cy="624771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4043089-142F-F387-5D6D-36368913BC4A}"/>
              </a:ext>
            </a:extLst>
          </p:cNvPr>
          <p:cNvSpPr txBox="1">
            <a:spLocks/>
          </p:cNvSpPr>
          <p:nvPr/>
        </p:nvSpPr>
        <p:spPr>
          <a:xfrm>
            <a:off x="6463738" y="5019261"/>
            <a:ext cx="1676619" cy="4918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Region: South-East Asia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ACD2431-D9BC-4202-8FA5-2FE626673640}"/>
              </a:ext>
            </a:extLst>
          </p:cNvPr>
          <p:cNvSpPr txBox="1">
            <a:spLocks/>
          </p:cNvSpPr>
          <p:nvPr/>
        </p:nvSpPr>
        <p:spPr>
          <a:xfrm>
            <a:off x="8944793" y="5445916"/>
            <a:ext cx="2027488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Year launched: 2016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B48A5F4-C766-2661-D41B-0DE377E2B1CC}"/>
              </a:ext>
            </a:extLst>
          </p:cNvPr>
          <p:cNvSpPr/>
          <p:nvPr/>
        </p:nvSpPr>
        <p:spPr>
          <a:xfrm>
            <a:off x="8808501" y="4539219"/>
            <a:ext cx="2521746" cy="668545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3EE0C4D-E4E6-1DA2-B9C4-6F13A0A02A08}"/>
              </a:ext>
            </a:extLst>
          </p:cNvPr>
          <p:cNvSpPr txBox="1">
            <a:spLocks/>
          </p:cNvSpPr>
          <p:nvPr/>
        </p:nvSpPr>
        <p:spPr>
          <a:xfrm>
            <a:off x="8919393" y="4636302"/>
            <a:ext cx="2300074" cy="5080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Annual transit: 100 000 ships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F365C8F-9350-8809-5BE7-44AEFF46A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677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7041B2B-A879-165D-2411-E4143BDA47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7D60718-31CA-1B4C-99C4-97AB9EFD4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Vessel traffic management system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6B8B6D-043F-0D06-8ED2-3355C69FC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00" y="4500899"/>
            <a:ext cx="5155700" cy="138102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Deployment of a comprehensive vessel traffic management system on the Gibraltar Strait – over 100 000 trade ships transit annually.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200" dirty="0">
              <a:cs typeface="Times New Roman" panose="0202060305040502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4D7539-A38C-063A-6197-B233CE0D5537}"/>
              </a:ext>
            </a:extLst>
          </p:cNvPr>
          <p:cNvSpPr/>
          <p:nvPr/>
        </p:nvSpPr>
        <p:spPr>
          <a:xfrm>
            <a:off x="8808501" y="5325299"/>
            <a:ext cx="2300073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62FC16E-EC3A-EED5-0658-37A5288BE5F7}"/>
              </a:ext>
            </a:extLst>
          </p:cNvPr>
          <p:cNvSpPr/>
          <p:nvPr/>
        </p:nvSpPr>
        <p:spPr>
          <a:xfrm>
            <a:off x="6303599" y="4928124"/>
            <a:ext cx="2070656" cy="624771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589193C-7458-DE47-2319-C6A4F116A77A}"/>
              </a:ext>
            </a:extLst>
          </p:cNvPr>
          <p:cNvSpPr txBox="1">
            <a:spLocks/>
          </p:cNvSpPr>
          <p:nvPr/>
        </p:nvSpPr>
        <p:spPr>
          <a:xfrm>
            <a:off x="6463738" y="5019261"/>
            <a:ext cx="1676619" cy="4918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Region: Europe and North Africa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8F8D889-8599-1325-C615-12EA894A6BE4}"/>
              </a:ext>
            </a:extLst>
          </p:cNvPr>
          <p:cNvSpPr txBox="1">
            <a:spLocks/>
          </p:cNvSpPr>
          <p:nvPr/>
        </p:nvSpPr>
        <p:spPr>
          <a:xfrm>
            <a:off x="8944793" y="5445916"/>
            <a:ext cx="2027488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Year launched: 2023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7D5A8DD-9F52-66C4-F7FF-42F464BA259A}"/>
              </a:ext>
            </a:extLst>
          </p:cNvPr>
          <p:cNvSpPr/>
          <p:nvPr/>
        </p:nvSpPr>
        <p:spPr>
          <a:xfrm>
            <a:off x="8808501" y="4500899"/>
            <a:ext cx="2521746" cy="706865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0F6A16E-97CD-F6F3-85F3-5911127ACA72}"/>
              </a:ext>
            </a:extLst>
          </p:cNvPr>
          <p:cNvSpPr txBox="1">
            <a:spLocks/>
          </p:cNvSpPr>
          <p:nvPr/>
        </p:nvSpPr>
        <p:spPr>
          <a:xfrm>
            <a:off x="8936999" y="4648650"/>
            <a:ext cx="2300074" cy="4650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Annual transit: 100 000 ships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3D9B89-205E-7C4B-994D-80A71ACED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32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838D01B-E24D-C37D-8CD7-503E92D63D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06DB882-63EC-AD7E-2549-D2D43AE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Border and maritime surveillance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DD5790-5939-AF71-A716-D5BAF97CB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00" y="4500899"/>
            <a:ext cx="5265602" cy="138102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dirty="0"/>
              <a:t>Detecting, monitoring and identification of traffic and targets in a blue border environment on the EU and NATO external border.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1B48169-5A73-5A8B-1A04-7F8B4569FD37}"/>
              </a:ext>
            </a:extLst>
          </p:cNvPr>
          <p:cNvSpPr/>
          <p:nvPr/>
        </p:nvSpPr>
        <p:spPr>
          <a:xfrm>
            <a:off x="8808501" y="5325299"/>
            <a:ext cx="2300073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1A165EE-6128-D94B-67BF-27CA822E08CC}"/>
              </a:ext>
            </a:extLst>
          </p:cNvPr>
          <p:cNvSpPr/>
          <p:nvPr/>
        </p:nvSpPr>
        <p:spPr>
          <a:xfrm>
            <a:off x="6303599" y="4928124"/>
            <a:ext cx="2070656" cy="45519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7329CB8-C786-4BDA-5903-2A387328C370}"/>
              </a:ext>
            </a:extLst>
          </p:cNvPr>
          <p:cNvSpPr txBox="1">
            <a:spLocks/>
          </p:cNvSpPr>
          <p:nvPr/>
        </p:nvSpPr>
        <p:spPr>
          <a:xfrm>
            <a:off x="6463738" y="5044661"/>
            <a:ext cx="1676619" cy="4918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Region: Estonia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6640CCD-352B-33A7-26FD-93E98D196FC3}"/>
              </a:ext>
            </a:extLst>
          </p:cNvPr>
          <p:cNvSpPr txBox="1">
            <a:spLocks/>
          </p:cNvSpPr>
          <p:nvPr/>
        </p:nvSpPr>
        <p:spPr>
          <a:xfrm>
            <a:off x="8944793" y="5445916"/>
            <a:ext cx="2027488" cy="309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Year started: 2013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E5A4B17-2C33-C0B1-FAF6-386C70BE4824}"/>
              </a:ext>
            </a:extLst>
          </p:cNvPr>
          <p:cNvSpPr/>
          <p:nvPr/>
        </p:nvSpPr>
        <p:spPr>
          <a:xfrm>
            <a:off x="8808501" y="4500899"/>
            <a:ext cx="2300073" cy="706865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8D2B9BD4-17F0-0514-861A-ABDFDB371DD0}"/>
              </a:ext>
            </a:extLst>
          </p:cNvPr>
          <p:cNvSpPr txBox="1">
            <a:spLocks/>
          </p:cNvSpPr>
          <p:nvPr/>
        </p:nvSpPr>
        <p:spPr>
          <a:xfrm>
            <a:off x="8996633" y="4648650"/>
            <a:ext cx="1917059" cy="4650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Localised stations: Over 200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B43EF8-7FF7-E92A-AF2B-FF4C7FA7B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395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AC12281-68EA-3097-B0D5-9BC11C72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Tax and customs systems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282492-6F31-9B75-9BA7-E15223E02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l"/>
            <a:r>
              <a:rPr lang="en-GB" dirty="0"/>
              <a:t>Turn-key software solutions for tax and customs based on decades-long expertise.</a:t>
            </a:r>
          </a:p>
        </p:txBody>
      </p:sp>
    </p:spTree>
    <p:extLst>
      <p:ext uri="{BB962C8B-B14F-4D97-AF65-F5344CB8AC3E}">
        <p14:creationId xmlns:p14="http://schemas.microsoft.com/office/powerpoint/2010/main" val="8055135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EF03E5-2CC4-9534-E029-8BCB60635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Tax and customs systems offering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D7EFB52-451A-6EBF-A2BB-FDAE21D00004}"/>
              </a:ext>
            </a:extLst>
          </p:cNvPr>
          <p:cNvSpPr/>
          <p:nvPr/>
        </p:nvSpPr>
        <p:spPr>
          <a:xfrm>
            <a:off x="622800" y="1649168"/>
            <a:ext cx="2587133" cy="423737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DCCE73-3021-A922-E61D-9DDB118613BC}"/>
              </a:ext>
            </a:extLst>
          </p:cNvPr>
          <p:cNvSpPr txBox="1"/>
          <p:nvPr/>
        </p:nvSpPr>
        <p:spPr>
          <a:xfrm>
            <a:off x="747888" y="2373286"/>
            <a:ext cx="2234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Software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B69D9-E330-C6F6-0F61-BAB42A67447C}"/>
              </a:ext>
            </a:extLst>
          </p:cNvPr>
          <p:cNvSpPr txBox="1"/>
          <p:nvPr/>
        </p:nvSpPr>
        <p:spPr>
          <a:xfrm>
            <a:off x="747888" y="3144892"/>
            <a:ext cx="22432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</a:rPr>
              <a:t>Custom software for all tax and customs matters: import, export, transit, VAT, excise and more.</a:t>
            </a:r>
          </a:p>
          <a:p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</a:rPr>
              <a:t>Full compliance with EU specifications.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488040C-F79B-46D8-F3F1-8231CDE9BA73}"/>
              </a:ext>
            </a:extLst>
          </p:cNvPr>
          <p:cNvSpPr/>
          <p:nvPr/>
        </p:nvSpPr>
        <p:spPr>
          <a:xfrm>
            <a:off x="3457878" y="1649168"/>
            <a:ext cx="2587133" cy="423737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E61F8B-1F58-9B02-345C-36B0D3DE43E1}"/>
              </a:ext>
            </a:extLst>
          </p:cNvPr>
          <p:cNvSpPr txBox="1"/>
          <p:nvPr/>
        </p:nvSpPr>
        <p:spPr>
          <a:xfrm>
            <a:off x="3618685" y="2373286"/>
            <a:ext cx="212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Advisory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4BA559-7ACC-30F8-93E9-979E82683132}"/>
              </a:ext>
            </a:extLst>
          </p:cNvPr>
          <p:cNvSpPr txBox="1"/>
          <p:nvPr/>
        </p:nvSpPr>
        <p:spPr>
          <a:xfrm>
            <a:off x="3618685" y="2867893"/>
            <a:ext cx="22655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</a:rPr>
              <a:t>We have cooperated with the Estonian Tax and Customs board since 2003. </a:t>
            </a:r>
          </a:p>
          <a:p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</a:rPr>
              <a:t>Our expertise played an integral role upon admission to the EU in 2004.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8A0DFA5-7702-AD81-7732-1646FC819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46559" y="1974649"/>
            <a:ext cx="360000" cy="36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9F3205-5ED9-FB56-EFDD-CC00214E5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7838" y="197464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491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10F554-B943-BF03-4595-DE1DB0B26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0F3097F-6EE2-9C3F-3856-F4F0A686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Estonian Tax and Customs Board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A3F856-B36B-2A5A-9CB1-6FC8D6382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F9DB6E-1384-2B05-A628-BDE3D1D81C29}"/>
              </a:ext>
            </a:extLst>
          </p:cNvPr>
          <p:cNvSpPr txBox="1"/>
          <p:nvPr/>
        </p:nvSpPr>
        <p:spPr>
          <a:xfrm>
            <a:off x="622800" y="500053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Strategic partner to the Estonian Tax and Customs Board since 2003. </a:t>
            </a:r>
            <a:endParaRPr lang="en-GB" sz="2400" dirty="0">
              <a:cs typeface="Times New Roman" panose="02020603050405020304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934EA6A-3D6B-18D6-12EA-9521C6AD1415}"/>
              </a:ext>
            </a:extLst>
          </p:cNvPr>
          <p:cNvSpPr/>
          <p:nvPr/>
        </p:nvSpPr>
        <p:spPr>
          <a:xfrm>
            <a:off x="6779164" y="4106668"/>
            <a:ext cx="2070656" cy="624771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B77B758-2F4F-3120-C1AA-5103A3B0B090}"/>
              </a:ext>
            </a:extLst>
          </p:cNvPr>
          <p:cNvSpPr txBox="1">
            <a:spLocks/>
          </p:cNvSpPr>
          <p:nvPr/>
        </p:nvSpPr>
        <p:spPr>
          <a:xfrm>
            <a:off x="6953065" y="4307724"/>
            <a:ext cx="1676619" cy="4918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Region: Estonia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6780E6F-2812-0E64-E747-F9C198B2019E}"/>
              </a:ext>
            </a:extLst>
          </p:cNvPr>
          <p:cNvSpPr/>
          <p:nvPr/>
        </p:nvSpPr>
        <p:spPr>
          <a:xfrm>
            <a:off x="9242964" y="4106667"/>
            <a:ext cx="2070656" cy="624771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A276522-6FBA-94E4-0B31-E3F3203FA993}"/>
              </a:ext>
            </a:extLst>
          </p:cNvPr>
          <p:cNvSpPr txBox="1">
            <a:spLocks/>
          </p:cNvSpPr>
          <p:nvPr/>
        </p:nvSpPr>
        <p:spPr>
          <a:xfrm>
            <a:off x="9439982" y="4210359"/>
            <a:ext cx="1676619" cy="4918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Import/export system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8F9074F-73A4-58EF-5A79-D2CE162C74B4}"/>
              </a:ext>
            </a:extLst>
          </p:cNvPr>
          <p:cNvSpPr/>
          <p:nvPr/>
        </p:nvSpPr>
        <p:spPr>
          <a:xfrm>
            <a:off x="6779164" y="4932287"/>
            <a:ext cx="2070656" cy="624771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3F794A59-73D3-4FDA-28B3-A3F9BBE923E2}"/>
              </a:ext>
            </a:extLst>
          </p:cNvPr>
          <p:cNvSpPr txBox="1">
            <a:spLocks/>
          </p:cNvSpPr>
          <p:nvPr/>
        </p:nvSpPr>
        <p:spPr>
          <a:xfrm>
            <a:off x="6976182" y="5134112"/>
            <a:ext cx="1676619" cy="393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Transit system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FBB1019-128D-7830-C028-8B001A49DC02}"/>
              </a:ext>
            </a:extLst>
          </p:cNvPr>
          <p:cNvSpPr/>
          <p:nvPr/>
        </p:nvSpPr>
        <p:spPr>
          <a:xfrm>
            <a:off x="9242963" y="4936005"/>
            <a:ext cx="2092169" cy="830997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40A04B6-B7B0-EB76-2AB9-9B06139271F5}"/>
              </a:ext>
            </a:extLst>
          </p:cNvPr>
          <p:cNvSpPr txBox="1">
            <a:spLocks/>
          </p:cNvSpPr>
          <p:nvPr/>
        </p:nvSpPr>
        <p:spPr>
          <a:xfrm>
            <a:off x="9439982" y="5059606"/>
            <a:ext cx="1699736" cy="627815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</a:rPr>
              <a:t>VAT and tax management systems</a:t>
            </a:r>
          </a:p>
        </p:txBody>
      </p:sp>
    </p:spTree>
    <p:extLst>
      <p:ext uri="{BB962C8B-B14F-4D97-AF65-F5344CB8AC3E}">
        <p14:creationId xmlns:p14="http://schemas.microsoft.com/office/powerpoint/2010/main" val="39981986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0B2FAC-7A97-38C8-A49F-96EB96330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you.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BC7B9DE-220D-C7AE-C20B-DDB8887584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961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Box 55"/>
          <p:cNvSpPr txBox="1"/>
          <p:nvPr/>
        </p:nvSpPr>
        <p:spPr>
          <a:xfrm>
            <a:off x="9537121" y="3225899"/>
            <a:ext cx="1774265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t>2005</a:t>
            </a:r>
          </a:p>
        </p:txBody>
      </p:sp>
      <p:sp>
        <p:nvSpPr>
          <p:cNvPr id="213" name="TextBox 56"/>
          <p:cNvSpPr txBox="1"/>
          <p:nvPr/>
        </p:nvSpPr>
        <p:spPr>
          <a:xfrm>
            <a:off x="9537122" y="4010729"/>
            <a:ext cx="1774268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2200" dirty="0"/>
              <a:t>Internet voting</a:t>
            </a:r>
          </a:p>
        </p:txBody>
      </p:sp>
      <p:sp>
        <p:nvSpPr>
          <p:cNvPr id="215" name="TextBox 58"/>
          <p:cNvSpPr txBox="1"/>
          <p:nvPr/>
        </p:nvSpPr>
        <p:spPr>
          <a:xfrm>
            <a:off x="783265" y="3219884"/>
            <a:ext cx="1572842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dirty="0"/>
              <a:t>1998</a:t>
            </a:r>
          </a:p>
        </p:txBody>
      </p:sp>
      <p:sp>
        <p:nvSpPr>
          <p:cNvPr id="217" name="TextBox 60"/>
          <p:cNvSpPr txBox="1"/>
          <p:nvPr/>
        </p:nvSpPr>
        <p:spPr>
          <a:xfrm>
            <a:off x="2940761" y="3218823"/>
            <a:ext cx="1774268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t>2000</a:t>
            </a:r>
          </a:p>
        </p:txBody>
      </p:sp>
      <p:sp>
        <p:nvSpPr>
          <p:cNvPr id="218" name="TextBox 61"/>
          <p:cNvSpPr txBox="1"/>
          <p:nvPr/>
        </p:nvSpPr>
        <p:spPr>
          <a:xfrm>
            <a:off x="2940762" y="4001340"/>
            <a:ext cx="1774268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2200" dirty="0"/>
              <a:t>Digital Signature Act</a:t>
            </a:r>
          </a:p>
        </p:txBody>
      </p:sp>
      <p:sp>
        <p:nvSpPr>
          <p:cNvPr id="219" name="TextBox 62"/>
          <p:cNvSpPr txBox="1"/>
          <p:nvPr/>
        </p:nvSpPr>
        <p:spPr>
          <a:xfrm>
            <a:off x="5176954" y="3225899"/>
            <a:ext cx="1774267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t>2001</a:t>
            </a:r>
          </a:p>
        </p:txBody>
      </p:sp>
      <p:sp>
        <p:nvSpPr>
          <p:cNvPr id="220" name="TextBox 63"/>
          <p:cNvSpPr txBox="1"/>
          <p:nvPr/>
        </p:nvSpPr>
        <p:spPr>
          <a:xfrm>
            <a:off x="5176954" y="4008417"/>
            <a:ext cx="1621255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2200" dirty="0"/>
              <a:t>X-Road</a:t>
            </a:r>
          </a:p>
        </p:txBody>
      </p:sp>
      <p:sp>
        <p:nvSpPr>
          <p:cNvPr id="221" name="TextBox 64"/>
          <p:cNvSpPr txBox="1"/>
          <p:nvPr/>
        </p:nvSpPr>
        <p:spPr>
          <a:xfrm>
            <a:off x="7357037" y="3226960"/>
            <a:ext cx="1774268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dirty="0"/>
              <a:t>2004</a:t>
            </a:r>
          </a:p>
        </p:txBody>
      </p:sp>
      <p:sp>
        <p:nvSpPr>
          <p:cNvPr id="222" name="TextBox 65"/>
          <p:cNvSpPr txBox="1"/>
          <p:nvPr/>
        </p:nvSpPr>
        <p:spPr>
          <a:xfrm>
            <a:off x="7357038" y="4009477"/>
            <a:ext cx="1668166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2200" dirty="0" err="1"/>
              <a:t>eCustoms</a:t>
            </a:r>
            <a:r>
              <a:rPr sz="2200" dirty="0"/>
              <a:t> for joining the EU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1AA3DA7-C251-4C5C-DE66-6A6B1B36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Architects of e-Estonia</a:t>
            </a:r>
            <a:br>
              <a:rPr lang="en-GB" dirty="0"/>
            </a:b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A3D95A-4527-C815-FE25-8AE3B0837BBC}"/>
              </a:ext>
            </a:extLst>
          </p:cNvPr>
          <p:cNvCxnSpPr>
            <a:cxnSpLocks/>
          </p:cNvCxnSpPr>
          <p:nvPr/>
        </p:nvCxnSpPr>
        <p:spPr>
          <a:xfrm>
            <a:off x="2814144" y="3225899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A89702-5315-ED55-43BC-70D42380772C}"/>
              </a:ext>
            </a:extLst>
          </p:cNvPr>
          <p:cNvCxnSpPr>
            <a:cxnSpLocks/>
          </p:cNvCxnSpPr>
          <p:nvPr/>
        </p:nvCxnSpPr>
        <p:spPr>
          <a:xfrm>
            <a:off x="5061027" y="3225899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9DFC89-3C18-A325-1F87-910DDD82E9D2}"/>
              </a:ext>
            </a:extLst>
          </p:cNvPr>
          <p:cNvCxnSpPr>
            <a:cxnSpLocks/>
          </p:cNvCxnSpPr>
          <p:nvPr/>
        </p:nvCxnSpPr>
        <p:spPr>
          <a:xfrm>
            <a:off x="7124321" y="3234036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970C1B-7883-D932-CCC6-BD9A4A01D4A5}"/>
              </a:ext>
            </a:extLst>
          </p:cNvPr>
          <p:cNvCxnSpPr>
            <a:cxnSpLocks/>
          </p:cNvCxnSpPr>
          <p:nvPr/>
        </p:nvCxnSpPr>
        <p:spPr>
          <a:xfrm>
            <a:off x="9363139" y="3232975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59"/>
          <p:cNvSpPr txBox="1"/>
          <p:nvPr/>
        </p:nvSpPr>
        <p:spPr>
          <a:xfrm>
            <a:off x="783266" y="4002401"/>
            <a:ext cx="143395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2200" dirty="0"/>
              <a:t>Time stamping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1B6C6A-45CF-C169-C015-3AA89F090AF0}"/>
              </a:ext>
            </a:extLst>
          </p:cNvPr>
          <p:cNvCxnSpPr>
            <a:cxnSpLocks/>
          </p:cNvCxnSpPr>
          <p:nvPr/>
        </p:nvCxnSpPr>
        <p:spPr>
          <a:xfrm>
            <a:off x="644373" y="3224646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Box 55"/>
          <p:cNvSpPr txBox="1"/>
          <p:nvPr/>
        </p:nvSpPr>
        <p:spPr>
          <a:xfrm>
            <a:off x="9537121" y="3225899"/>
            <a:ext cx="1774265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dirty="0"/>
              <a:t>20</a:t>
            </a:r>
            <a:r>
              <a:rPr lang="et-EE" dirty="0"/>
              <a:t>14</a:t>
            </a:r>
            <a:endParaRPr dirty="0"/>
          </a:p>
        </p:txBody>
      </p:sp>
      <p:sp>
        <p:nvSpPr>
          <p:cNvPr id="213" name="TextBox 56"/>
          <p:cNvSpPr txBox="1"/>
          <p:nvPr/>
        </p:nvSpPr>
        <p:spPr>
          <a:xfrm>
            <a:off x="9537122" y="4010729"/>
            <a:ext cx="1774268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sz="2200" dirty="0"/>
              <a:t>National GMDSS </a:t>
            </a:r>
            <a:br>
              <a:rPr lang="en-GB" sz="2200" dirty="0"/>
            </a:br>
            <a:r>
              <a:rPr lang="en-GB" sz="2200" dirty="0"/>
              <a:t>system</a:t>
            </a:r>
          </a:p>
        </p:txBody>
      </p:sp>
      <p:sp>
        <p:nvSpPr>
          <p:cNvPr id="215" name="TextBox 58"/>
          <p:cNvSpPr txBox="1"/>
          <p:nvPr/>
        </p:nvSpPr>
        <p:spPr>
          <a:xfrm>
            <a:off x="783264" y="3219884"/>
            <a:ext cx="1684879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lang="et-EE" dirty="0"/>
              <a:t>2006</a:t>
            </a:r>
            <a:endParaRPr dirty="0"/>
          </a:p>
        </p:txBody>
      </p:sp>
      <p:sp>
        <p:nvSpPr>
          <p:cNvPr id="217" name="TextBox 60"/>
          <p:cNvSpPr txBox="1"/>
          <p:nvPr/>
        </p:nvSpPr>
        <p:spPr>
          <a:xfrm>
            <a:off x="2940761" y="3218823"/>
            <a:ext cx="1774268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lang="et-EE" dirty="0"/>
              <a:t>2009</a:t>
            </a:r>
            <a:endParaRPr dirty="0"/>
          </a:p>
        </p:txBody>
      </p:sp>
      <p:sp>
        <p:nvSpPr>
          <p:cNvPr id="218" name="TextBox 61"/>
          <p:cNvSpPr txBox="1"/>
          <p:nvPr/>
        </p:nvSpPr>
        <p:spPr>
          <a:xfrm>
            <a:off x="2940761" y="4001340"/>
            <a:ext cx="1830375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lang="en-GB" sz="2200" dirty="0"/>
              <a:t>Estonian blue border surveillance</a:t>
            </a:r>
          </a:p>
        </p:txBody>
      </p:sp>
      <p:sp>
        <p:nvSpPr>
          <p:cNvPr id="219" name="TextBox 62"/>
          <p:cNvSpPr txBox="1"/>
          <p:nvPr/>
        </p:nvSpPr>
        <p:spPr>
          <a:xfrm>
            <a:off x="5176954" y="3225899"/>
            <a:ext cx="1774267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dirty="0"/>
              <a:t>20</a:t>
            </a:r>
            <a:r>
              <a:rPr lang="et-EE" dirty="0"/>
              <a:t>1</a:t>
            </a:r>
            <a:r>
              <a:rPr dirty="0"/>
              <a:t>1</a:t>
            </a:r>
          </a:p>
        </p:txBody>
      </p:sp>
      <p:sp>
        <p:nvSpPr>
          <p:cNvPr id="220" name="TextBox 63"/>
          <p:cNvSpPr txBox="1"/>
          <p:nvPr/>
        </p:nvSpPr>
        <p:spPr>
          <a:xfrm>
            <a:off x="5176954" y="4008417"/>
            <a:ext cx="1714651" cy="178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lang="en-GB" sz="2200" dirty="0"/>
              <a:t>Strategic alliance on crypto-graphic security</a:t>
            </a:r>
          </a:p>
        </p:txBody>
      </p:sp>
      <p:sp>
        <p:nvSpPr>
          <p:cNvPr id="221" name="TextBox 64"/>
          <p:cNvSpPr txBox="1"/>
          <p:nvPr/>
        </p:nvSpPr>
        <p:spPr>
          <a:xfrm>
            <a:off x="7357037" y="3226960"/>
            <a:ext cx="1774268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dirty="0"/>
              <a:t>20</a:t>
            </a:r>
            <a:r>
              <a:rPr lang="et-EE" dirty="0"/>
              <a:t>1</a:t>
            </a:r>
            <a:r>
              <a:rPr dirty="0"/>
              <a:t>4</a:t>
            </a:r>
          </a:p>
        </p:txBody>
      </p:sp>
      <p:sp>
        <p:nvSpPr>
          <p:cNvPr id="222" name="TextBox 65"/>
          <p:cNvSpPr txBox="1"/>
          <p:nvPr/>
        </p:nvSpPr>
        <p:spPr>
          <a:xfrm>
            <a:off x="7357038" y="4009477"/>
            <a:ext cx="1668166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lang="en-GB" sz="2200" dirty="0"/>
              <a:t>UXP secure data exchange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1AA3DA7-C251-4C5C-DE66-6A6B1B36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Architects of e-Estonia</a:t>
            </a:r>
            <a:br>
              <a:rPr lang="en-GB" dirty="0"/>
            </a:b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A3D95A-4527-C815-FE25-8AE3B0837BBC}"/>
              </a:ext>
            </a:extLst>
          </p:cNvPr>
          <p:cNvCxnSpPr>
            <a:cxnSpLocks/>
          </p:cNvCxnSpPr>
          <p:nvPr/>
        </p:nvCxnSpPr>
        <p:spPr>
          <a:xfrm>
            <a:off x="2814144" y="3225899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A89702-5315-ED55-43BC-70D42380772C}"/>
              </a:ext>
            </a:extLst>
          </p:cNvPr>
          <p:cNvCxnSpPr>
            <a:cxnSpLocks/>
          </p:cNvCxnSpPr>
          <p:nvPr/>
        </p:nvCxnSpPr>
        <p:spPr>
          <a:xfrm>
            <a:off x="5061027" y="3225899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9DFC89-3C18-A325-1F87-910DDD82E9D2}"/>
              </a:ext>
            </a:extLst>
          </p:cNvPr>
          <p:cNvCxnSpPr>
            <a:cxnSpLocks/>
          </p:cNvCxnSpPr>
          <p:nvPr/>
        </p:nvCxnSpPr>
        <p:spPr>
          <a:xfrm>
            <a:off x="7124321" y="3234036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970C1B-7883-D932-CCC6-BD9A4A01D4A5}"/>
              </a:ext>
            </a:extLst>
          </p:cNvPr>
          <p:cNvCxnSpPr>
            <a:cxnSpLocks/>
          </p:cNvCxnSpPr>
          <p:nvPr/>
        </p:nvCxnSpPr>
        <p:spPr>
          <a:xfrm>
            <a:off x="9363139" y="3232975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59"/>
          <p:cNvSpPr txBox="1"/>
          <p:nvPr/>
        </p:nvSpPr>
        <p:spPr>
          <a:xfrm>
            <a:off x="783265" y="4002401"/>
            <a:ext cx="1684877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lang="et-EE" sz="2200" dirty="0" err="1"/>
              <a:t>Sharemind</a:t>
            </a:r>
            <a:r>
              <a:rPr lang="et-EE" sz="2200" dirty="0"/>
              <a:t> </a:t>
            </a:r>
            <a:r>
              <a:rPr lang="et-EE" sz="2200" dirty="0" err="1"/>
              <a:t>pilot</a:t>
            </a:r>
            <a:endParaRPr sz="22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1B6C6A-45CF-C169-C015-3AA89F090AF0}"/>
              </a:ext>
            </a:extLst>
          </p:cNvPr>
          <p:cNvCxnSpPr>
            <a:cxnSpLocks/>
          </p:cNvCxnSpPr>
          <p:nvPr/>
        </p:nvCxnSpPr>
        <p:spPr>
          <a:xfrm>
            <a:off x="644373" y="3224646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853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Box 55"/>
          <p:cNvSpPr txBox="1"/>
          <p:nvPr/>
        </p:nvSpPr>
        <p:spPr>
          <a:xfrm>
            <a:off x="9537121" y="3225899"/>
            <a:ext cx="1774265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lang="et-EE" dirty="0"/>
              <a:t>2023</a:t>
            </a:r>
            <a:endParaRPr dirty="0"/>
          </a:p>
        </p:txBody>
      </p:sp>
      <p:sp>
        <p:nvSpPr>
          <p:cNvPr id="213" name="TextBox 56"/>
          <p:cNvSpPr txBox="1"/>
          <p:nvPr/>
        </p:nvSpPr>
        <p:spPr>
          <a:xfrm>
            <a:off x="9537122" y="4010729"/>
            <a:ext cx="1774268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sz="2200" dirty="0" err="1"/>
              <a:t>SplitKey</a:t>
            </a:r>
            <a:r>
              <a:rPr lang="en-GB" sz="2200" dirty="0"/>
              <a:t> CSP</a:t>
            </a:r>
          </a:p>
        </p:txBody>
      </p:sp>
      <p:sp>
        <p:nvSpPr>
          <p:cNvPr id="215" name="TextBox 58"/>
          <p:cNvSpPr txBox="1"/>
          <p:nvPr/>
        </p:nvSpPr>
        <p:spPr>
          <a:xfrm>
            <a:off x="783264" y="3219884"/>
            <a:ext cx="1684879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lang="et-EE" dirty="0"/>
              <a:t>2017</a:t>
            </a:r>
            <a:endParaRPr dirty="0"/>
          </a:p>
        </p:txBody>
      </p:sp>
      <p:sp>
        <p:nvSpPr>
          <p:cNvPr id="217" name="TextBox 60"/>
          <p:cNvSpPr txBox="1"/>
          <p:nvPr/>
        </p:nvSpPr>
        <p:spPr>
          <a:xfrm>
            <a:off x="2940761" y="3218823"/>
            <a:ext cx="1774268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lang="et-EE" dirty="0"/>
              <a:t>2018</a:t>
            </a:r>
            <a:endParaRPr dirty="0"/>
          </a:p>
        </p:txBody>
      </p:sp>
      <p:sp>
        <p:nvSpPr>
          <p:cNvPr id="218" name="TextBox 61"/>
          <p:cNvSpPr txBox="1"/>
          <p:nvPr/>
        </p:nvSpPr>
        <p:spPr>
          <a:xfrm>
            <a:off x="2940761" y="4001340"/>
            <a:ext cx="1830375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lang="en-GB" sz="2200" dirty="0" err="1"/>
              <a:t>Estfeed</a:t>
            </a:r>
            <a:r>
              <a:rPr lang="en-GB" sz="2200" dirty="0"/>
              <a:t> Smart Grid platform</a:t>
            </a:r>
          </a:p>
        </p:txBody>
      </p:sp>
      <p:sp>
        <p:nvSpPr>
          <p:cNvPr id="219" name="TextBox 62"/>
          <p:cNvSpPr txBox="1"/>
          <p:nvPr/>
        </p:nvSpPr>
        <p:spPr>
          <a:xfrm>
            <a:off x="5176954" y="3225899"/>
            <a:ext cx="1774267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lang="et-EE" dirty="0"/>
              <a:t>2020</a:t>
            </a:r>
            <a:endParaRPr dirty="0"/>
          </a:p>
        </p:txBody>
      </p:sp>
      <p:sp>
        <p:nvSpPr>
          <p:cNvPr id="220" name="TextBox 63"/>
          <p:cNvSpPr txBox="1"/>
          <p:nvPr/>
        </p:nvSpPr>
        <p:spPr>
          <a:xfrm>
            <a:off x="5176954" y="4008417"/>
            <a:ext cx="2180070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lang="en-GB" sz="2000" dirty="0"/>
              <a:t>Cyber threat intelligence platform between </a:t>
            </a:r>
          </a:p>
          <a:p>
            <a:r>
              <a:rPr lang="en-GB" sz="2000" dirty="0"/>
              <a:t>Estonia </a:t>
            </a:r>
          </a:p>
          <a:p>
            <a:r>
              <a:rPr lang="en-GB" sz="2000" dirty="0"/>
              <a:t>and US</a:t>
            </a:r>
          </a:p>
        </p:txBody>
      </p:sp>
      <p:sp>
        <p:nvSpPr>
          <p:cNvPr id="221" name="TextBox 64"/>
          <p:cNvSpPr txBox="1"/>
          <p:nvPr/>
        </p:nvSpPr>
        <p:spPr>
          <a:xfrm>
            <a:off x="7357037" y="3226960"/>
            <a:ext cx="1774268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lang="et-EE" dirty="0"/>
              <a:t>2022</a:t>
            </a:r>
            <a:endParaRPr dirty="0"/>
          </a:p>
        </p:txBody>
      </p:sp>
      <p:sp>
        <p:nvSpPr>
          <p:cNvPr id="222" name="TextBox 65"/>
          <p:cNvSpPr txBox="1"/>
          <p:nvPr/>
        </p:nvSpPr>
        <p:spPr>
          <a:xfrm>
            <a:off x="7357038" y="4009477"/>
            <a:ext cx="1668166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lang="en-GB" sz="2200" dirty="0"/>
              <a:t>Secure Digital Military Mobility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1AA3DA7-C251-4C5C-DE66-6A6B1B36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Architects of e-Estonia</a:t>
            </a:r>
            <a:br>
              <a:rPr lang="en-GB" dirty="0"/>
            </a:b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A3D95A-4527-C815-FE25-8AE3B0837BBC}"/>
              </a:ext>
            </a:extLst>
          </p:cNvPr>
          <p:cNvCxnSpPr>
            <a:cxnSpLocks/>
          </p:cNvCxnSpPr>
          <p:nvPr/>
        </p:nvCxnSpPr>
        <p:spPr>
          <a:xfrm>
            <a:off x="2814144" y="3225899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A89702-5315-ED55-43BC-70D42380772C}"/>
              </a:ext>
            </a:extLst>
          </p:cNvPr>
          <p:cNvCxnSpPr>
            <a:cxnSpLocks/>
          </p:cNvCxnSpPr>
          <p:nvPr/>
        </p:nvCxnSpPr>
        <p:spPr>
          <a:xfrm>
            <a:off x="5061027" y="3225899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9DFC89-3C18-A325-1F87-910DDD82E9D2}"/>
              </a:ext>
            </a:extLst>
          </p:cNvPr>
          <p:cNvCxnSpPr>
            <a:cxnSpLocks/>
          </p:cNvCxnSpPr>
          <p:nvPr/>
        </p:nvCxnSpPr>
        <p:spPr>
          <a:xfrm>
            <a:off x="7124321" y="3234036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970C1B-7883-D932-CCC6-BD9A4A01D4A5}"/>
              </a:ext>
            </a:extLst>
          </p:cNvPr>
          <p:cNvCxnSpPr>
            <a:cxnSpLocks/>
          </p:cNvCxnSpPr>
          <p:nvPr/>
        </p:nvCxnSpPr>
        <p:spPr>
          <a:xfrm>
            <a:off x="9363139" y="3232975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59"/>
          <p:cNvSpPr txBox="1"/>
          <p:nvPr/>
        </p:nvSpPr>
        <p:spPr>
          <a:xfrm>
            <a:off x="783265" y="4002401"/>
            <a:ext cx="1684877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lang="et-EE" sz="2200" dirty="0" err="1"/>
              <a:t>SplitKey</a:t>
            </a:r>
            <a:r>
              <a:rPr lang="et-EE" sz="2200" dirty="0"/>
              <a:t> </a:t>
            </a:r>
            <a:r>
              <a:rPr lang="et-EE" sz="2200" dirty="0" err="1"/>
              <a:t>mobile</a:t>
            </a:r>
            <a:r>
              <a:rPr lang="et-EE" sz="2200" dirty="0"/>
              <a:t> </a:t>
            </a:r>
            <a:r>
              <a:rPr lang="et-EE" sz="2200" dirty="0" err="1"/>
              <a:t>identity</a:t>
            </a:r>
            <a:endParaRPr sz="22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1B6C6A-45CF-C169-C015-3AA89F090AF0}"/>
              </a:ext>
            </a:extLst>
          </p:cNvPr>
          <p:cNvCxnSpPr>
            <a:cxnSpLocks/>
          </p:cNvCxnSpPr>
          <p:nvPr/>
        </p:nvCxnSpPr>
        <p:spPr>
          <a:xfrm>
            <a:off x="644373" y="3224646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572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E5697-FF62-622F-2B4A-750E56F17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Values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3F662D-D8AE-C0F1-32F5-95882DD81859}"/>
              </a:ext>
            </a:extLst>
          </p:cNvPr>
          <p:cNvSpPr txBox="1"/>
          <p:nvPr/>
        </p:nvSpPr>
        <p:spPr>
          <a:xfrm>
            <a:off x="1339809" y="2156894"/>
            <a:ext cx="17477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Integrity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58DD6B-E12E-7E8E-755A-C7E23DB63690}"/>
              </a:ext>
            </a:extLst>
          </p:cNvPr>
          <p:cNvSpPr txBox="1"/>
          <p:nvPr/>
        </p:nvSpPr>
        <p:spPr>
          <a:xfrm>
            <a:off x="4151923" y="2156894"/>
            <a:ext cx="35085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Meaningful innovation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DE9EB0-F5F6-65D5-F183-C15FA4CA52DB}"/>
              </a:ext>
            </a:extLst>
          </p:cNvPr>
          <p:cNvSpPr txBox="1"/>
          <p:nvPr/>
        </p:nvSpPr>
        <p:spPr>
          <a:xfrm>
            <a:off x="8577244" y="2156895"/>
            <a:ext cx="3240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Resilient partnerships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664FF9-DD52-B081-929F-242B8FA654AA}"/>
              </a:ext>
            </a:extLst>
          </p:cNvPr>
          <p:cNvSpPr txBox="1"/>
          <p:nvPr/>
        </p:nvSpPr>
        <p:spPr>
          <a:xfrm>
            <a:off x="796425" y="2941838"/>
            <a:ext cx="24239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Continuous learning</a:t>
            </a:r>
          </a:p>
          <a:p>
            <a:endParaRPr lang="en-GB" dirty="0"/>
          </a:p>
          <a:p>
            <a:r>
              <a:rPr lang="en-GB" dirty="0"/>
              <a:t>Accountability  </a:t>
            </a:r>
          </a:p>
          <a:p>
            <a:endParaRPr lang="en-GB" dirty="0"/>
          </a:p>
          <a:p>
            <a:r>
              <a:rPr lang="en-GB" dirty="0"/>
              <a:t>Sustainability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D5DCAA-B0A7-B98D-BCC6-FCC933CAD716}"/>
              </a:ext>
            </a:extLst>
          </p:cNvPr>
          <p:cNvSpPr txBox="1"/>
          <p:nvPr/>
        </p:nvSpPr>
        <p:spPr>
          <a:xfrm>
            <a:off x="3653561" y="2941838"/>
            <a:ext cx="33318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Creating future technologies</a:t>
            </a:r>
          </a:p>
          <a:p>
            <a:endParaRPr lang="en-GB" dirty="0"/>
          </a:p>
          <a:p>
            <a:r>
              <a:rPr lang="en-GB" dirty="0"/>
              <a:t>Solutions with real impact</a:t>
            </a:r>
          </a:p>
          <a:p>
            <a:endParaRPr lang="en-GB" dirty="0"/>
          </a:p>
          <a:p>
            <a:r>
              <a:rPr lang="en-GB" dirty="0"/>
              <a:t>Top experts in the industry</a:t>
            </a:r>
          </a:p>
          <a:p>
            <a:endParaRPr lang="en-GB" dirty="0"/>
          </a:p>
          <a:p>
            <a:r>
              <a:rPr lang="en-GB" dirty="0"/>
              <a:t>Novel ways to execute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EF8390-AECA-3382-7941-B542E6E57A69}"/>
              </a:ext>
            </a:extLst>
          </p:cNvPr>
          <p:cNvSpPr txBox="1"/>
          <p:nvPr/>
        </p:nvSpPr>
        <p:spPr>
          <a:xfrm>
            <a:off x="8076228" y="2920557"/>
            <a:ext cx="33318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Turning customers into partners</a:t>
            </a:r>
          </a:p>
          <a:p>
            <a:endParaRPr lang="en-GB" dirty="0"/>
          </a:p>
          <a:p>
            <a:r>
              <a:rPr lang="en-GB" dirty="0"/>
              <a:t>Support throughout entire journey</a:t>
            </a:r>
          </a:p>
          <a:p>
            <a:endParaRPr lang="en-GB" dirty="0"/>
          </a:p>
          <a:p>
            <a:r>
              <a:rPr lang="en-GB" dirty="0"/>
              <a:t>We are delivery-oriented 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9EED778-595A-E2E0-571A-842168546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25" y="2207727"/>
            <a:ext cx="360000" cy="360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4C13C05-66C4-6FD8-9069-A1CBE04DDB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53561" y="2207727"/>
            <a:ext cx="360000" cy="360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4E95ECC-447D-D0C6-1C0B-E3DF2753BB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76228" y="2207727"/>
            <a:ext cx="360000" cy="360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3CB652-171D-6E86-30CE-0C3B618EDA14}"/>
              </a:ext>
            </a:extLst>
          </p:cNvPr>
          <p:cNvCxnSpPr/>
          <p:nvPr/>
        </p:nvCxnSpPr>
        <p:spPr>
          <a:xfrm>
            <a:off x="578739" y="2156894"/>
            <a:ext cx="0" cy="2765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6ED237B-509B-BDBF-2FFB-9DFC0D78159B}"/>
              </a:ext>
            </a:extLst>
          </p:cNvPr>
          <p:cNvCxnSpPr/>
          <p:nvPr/>
        </p:nvCxnSpPr>
        <p:spPr>
          <a:xfrm>
            <a:off x="3470177" y="2156894"/>
            <a:ext cx="0" cy="2765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352A27-0556-8A58-D06D-5F98BF6E1ACB}"/>
              </a:ext>
            </a:extLst>
          </p:cNvPr>
          <p:cNvCxnSpPr/>
          <p:nvPr/>
        </p:nvCxnSpPr>
        <p:spPr>
          <a:xfrm>
            <a:off x="7826420" y="2156894"/>
            <a:ext cx="0" cy="2765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68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1D3DA65-E9F1-4F67-DDCA-9664A52055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6" r="31906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2B13263-1A45-414D-AE92-96FA2EB51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Security Research Institute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DFC81E-EEBA-C3DF-217E-4B2FCB2B15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54ADF9-D4E9-EF5E-A367-E5E820964CE7}"/>
              </a:ext>
            </a:extLst>
          </p:cNvPr>
          <p:cNvSpPr txBox="1"/>
          <p:nvPr/>
        </p:nvSpPr>
        <p:spPr>
          <a:xfrm>
            <a:off x="9189299" y="3039782"/>
            <a:ext cx="237700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Advanced projects</a:t>
            </a:r>
          </a:p>
          <a:p>
            <a:endParaRPr lang="en-GB" dirty="0"/>
          </a:p>
          <a:p>
            <a:r>
              <a:rPr lang="en-GB" dirty="0"/>
              <a:t>Teaching and training</a:t>
            </a:r>
          </a:p>
          <a:p>
            <a:endParaRPr lang="en-GB" dirty="0"/>
          </a:p>
          <a:p>
            <a:r>
              <a:rPr lang="en-GB" dirty="0"/>
              <a:t>Product and technology development</a:t>
            </a:r>
            <a:endParaRPr lang="en-EE" dirty="0"/>
          </a:p>
          <a:p>
            <a:endParaRPr lang="en-E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0BE02-66B3-FE82-E750-C88A14A417FA}"/>
              </a:ext>
            </a:extLst>
          </p:cNvPr>
          <p:cNvSpPr txBox="1"/>
          <p:nvPr/>
        </p:nvSpPr>
        <p:spPr>
          <a:xfrm>
            <a:off x="6668773" y="3039782"/>
            <a:ext cx="2377001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40+ researchers</a:t>
            </a:r>
          </a:p>
          <a:p>
            <a:endParaRPr lang="en-GB" dirty="0"/>
          </a:p>
          <a:p>
            <a:r>
              <a:rPr lang="en-GB" dirty="0"/>
              <a:t>10+ PhDs</a:t>
            </a:r>
          </a:p>
          <a:p>
            <a:endParaRPr lang="en-GB" dirty="0"/>
          </a:p>
          <a:p>
            <a:r>
              <a:rPr lang="en-GB" dirty="0"/>
              <a:t>Consulting</a:t>
            </a:r>
          </a:p>
          <a:p>
            <a:endParaRPr lang="en-GB" dirty="0"/>
          </a:p>
          <a:p>
            <a:r>
              <a:rPr lang="en-GB" dirty="0"/>
              <a:t>Contractual</a:t>
            </a:r>
            <a:r>
              <a:rPr lang="en-GB" sz="2200" dirty="0"/>
              <a:t> </a:t>
            </a:r>
            <a:r>
              <a:rPr lang="en-GB" dirty="0"/>
              <a:t>research</a:t>
            </a:r>
            <a:endParaRPr lang="en-E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F6E88F-2995-9982-5ABE-CE9F8D1B2ECB}"/>
              </a:ext>
            </a:extLst>
          </p:cNvPr>
          <p:cNvSpPr txBox="1"/>
          <p:nvPr/>
        </p:nvSpPr>
        <p:spPr>
          <a:xfrm>
            <a:off x="7025261" y="2098716"/>
            <a:ext cx="30087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latin typeface="+mj-lt"/>
              </a:rPr>
              <a:t>R&amp;D is in our DNA</a:t>
            </a:r>
            <a:endParaRPr lang="en-EE" sz="2200" dirty="0">
              <a:latin typeface="+mj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BC4E5E-2339-8862-B119-3A0011734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8773" y="2131513"/>
            <a:ext cx="360000" cy="360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8D843D-7B06-0A6E-D208-DF4C5664BDA1}"/>
              </a:ext>
            </a:extLst>
          </p:cNvPr>
          <p:cNvCxnSpPr>
            <a:cxnSpLocks/>
          </p:cNvCxnSpPr>
          <p:nvPr/>
        </p:nvCxnSpPr>
        <p:spPr>
          <a:xfrm>
            <a:off x="6525247" y="2948547"/>
            <a:ext cx="0" cy="249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1813E5-1CC0-2925-8873-79F512C360AB}"/>
              </a:ext>
            </a:extLst>
          </p:cNvPr>
          <p:cNvCxnSpPr>
            <a:cxnSpLocks/>
          </p:cNvCxnSpPr>
          <p:nvPr/>
        </p:nvCxnSpPr>
        <p:spPr>
          <a:xfrm>
            <a:off x="9045774" y="2917775"/>
            <a:ext cx="0" cy="249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490602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Cyber">
  <a:themeElements>
    <a:clrScheme name="Cyber">
      <a:dk1>
        <a:sysClr val="windowText" lastClr="000000"/>
      </a:dk1>
      <a:lt1>
        <a:sysClr val="window" lastClr="FFFFFF"/>
      </a:lt1>
      <a:dk2>
        <a:srgbClr val="FE5D5D"/>
      </a:dk2>
      <a:lt2>
        <a:srgbClr val="B7F6C1"/>
      </a:lt2>
      <a:accent1>
        <a:srgbClr val="FE5D5D"/>
      </a:accent1>
      <a:accent2>
        <a:srgbClr val="B7F6C1"/>
      </a:accent2>
      <a:accent3>
        <a:srgbClr val="F2F2F2"/>
      </a:accent3>
      <a:accent4>
        <a:srgbClr val="CAB7FF"/>
      </a:accent4>
      <a:accent5>
        <a:srgbClr val="78A6FF"/>
      </a:accent5>
      <a:accent6>
        <a:srgbClr val="FFC692"/>
      </a:accent6>
      <a:hlink>
        <a:srgbClr val="000000"/>
      </a:hlink>
      <a:folHlink>
        <a:srgbClr val="989898"/>
      </a:folHlink>
    </a:clrScheme>
    <a:fontScheme name="Cyber">
      <a:majorFont>
        <a:latin typeface="Inter Semi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9256F77-9754-40C6-BAF5-3AF39B65E56E}" vid="{19F5A231-134C-4AB7-A342-A237999CF489}"/>
    </a:ext>
  </a:extLst>
</a:theme>
</file>

<file path=ppt/theme/theme2.xml><?xml version="1.0" encoding="utf-8"?>
<a:theme xmlns:a="http://schemas.openxmlformats.org/drawingml/2006/main" name="Dark Cyber">
  <a:themeElements>
    <a:clrScheme name="Custom 6">
      <a:dk1>
        <a:srgbClr val="FFFFFF"/>
      </a:dk1>
      <a:lt1>
        <a:srgbClr val="000000"/>
      </a:lt1>
      <a:dk2>
        <a:srgbClr val="FE5D5D"/>
      </a:dk2>
      <a:lt2>
        <a:srgbClr val="B7F6C1"/>
      </a:lt2>
      <a:accent1>
        <a:srgbClr val="FE5D5D"/>
      </a:accent1>
      <a:accent2>
        <a:srgbClr val="B7F6C1"/>
      </a:accent2>
      <a:accent3>
        <a:srgbClr val="F2F2F2"/>
      </a:accent3>
      <a:accent4>
        <a:srgbClr val="CAB7FF"/>
      </a:accent4>
      <a:accent5>
        <a:srgbClr val="78A6FF"/>
      </a:accent5>
      <a:accent6>
        <a:srgbClr val="FFC692"/>
      </a:accent6>
      <a:hlink>
        <a:srgbClr val="FFFFFF"/>
      </a:hlink>
      <a:folHlink>
        <a:srgbClr val="D8D8D8"/>
      </a:folHlink>
    </a:clrScheme>
    <a:fontScheme name="Cyber">
      <a:majorFont>
        <a:latin typeface="Inter Semi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9256F77-9754-40C6-BAF5-3AF39B65E56E}" vid="{2888C418-CD96-4B67-9C86-41B930B88E01}"/>
    </a:ext>
  </a:extLst>
</a:theme>
</file>

<file path=ppt/theme/theme3.xml><?xml version="1.0" encoding="utf-8"?>
<a:theme xmlns:a="http://schemas.openxmlformats.org/drawingml/2006/main" name="Rose Cyber">
  <a:themeElements>
    <a:clrScheme name="Custom 5">
      <a:dk1>
        <a:srgbClr val="000000"/>
      </a:dk1>
      <a:lt1>
        <a:srgbClr val="FE5D5D"/>
      </a:lt1>
      <a:dk2>
        <a:srgbClr val="FFFFFF"/>
      </a:dk2>
      <a:lt2>
        <a:srgbClr val="B7F6C1"/>
      </a:lt2>
      <a:accent1>
        <a:srgbClr val="FE5D5D"/>
      </a:accent1>
      <a:accent2>
        <a:srgbClr val="B7F6C1"/>
      </a:accent2>
      <a:accent3>
        <a:srgbClr val="F2F2F2"/>
      </a:accent3>
      <a:accent4>
        <a:srgbClr val="CAB7FF"/>
      </a:accent4>
      <a:accent5>
        <a:srgbClr val="78A6FF"/>
      </a:accent5>
      <a:accent6>
        <a:srgbClr val="FFC692"/>
      </a:accent6>
      <a:hlink>
        <a:srgbClr val="000000"/>
      </a:hlink>
      <a:folHlink>
        <a:srgbClr val="989898"/>
      </a:folHlink>
    </a:clrScheme>
    <a:fontScheme name="Cyber">
      <a:majorFont>
        <a:latin typeface="Inter Semi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9256F77-9754-40C6-BAF5-3AF39B65E56E}" vid="{7F8D1744-B0B4-4081-9690-61C1ACDB76B8}"/>
    </a:ext>
  </a:extLst>
</a:theme>
</file>

<file path=ppt/theme/theme4.xml><?xml version="1.0" encoding="utf-8"?>
<a:theme xmlns:a="http://schemas.openxmlformats.org/drawingml/2006/main" name="Green Cyber">
  <a:themeElements>
    <a:clrScheme name="Custom 8">
      <a:dk1>
        <a:srgbClr val="000000"/>
      </a:dk1>
      <a:lt1>
        <a:srgbClr val="B7F6C1"/>
      </a:lt1>
      <a:dk2>
        <a:srgbClr val="FFFFFF"/>
      </a:dk2>
      <a:lt2>
        <a:srgbClr val="FE5D5D"/>
      </a:lt2>
      <a:accent1>
        <a:srgbClr val="FE5D5D"/>
      </a:accent1>
      <a:accent2>
        <a:srgbClr val="B7F6C1"/>
      </a:accent2>
      <a:accent3>
        <a:srgbClr val="F2F2F2"/>
      </a:accent3>
      <a:accent4>
        <a:srgbClr val="CAB7FF"/>
      </a:accent4>
      <a:accent5>
        <a:srgbClr val="78A6FF"/>
      </a:accent5>
      <a:accent6>
        <a:srgbClr val="FFC692"/>
      </a:accent6>
      <a:hlink>
        <a:srgbClr val="000000"/>
      </a:hlink>
      <a:folHlink>
        <a:srgbClr val="989898"/>
      </a:folHlink>
    </a:clrScheme>
    <a:fontScheme name="Cyber">
      <a:majorFont>
        <a:latin typeface="Inter Semi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9256F77-9754-40C6-BAF5-3AF39B65E56E}" vid="{2057D7A3-6430-4324-B2FA-E94EBE0C83D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Light Cyber</Template>
  <TotalTime>2713</TotalTime>
  <Words>2860</Words>
  <Application>Microsoft Macintosh PowerPoint</Application>
  <PresentationFormat>Widescreen</PresentationFormat>
  <Paragraphs>547</Paragraphs>
  <Slides>48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Inter Regular</vt:lpstr>
      <vt:lpstr>Calibri</vt:lpstr>
      <vt:lpstr>Inter Semi Bold</vt:lpstr>
      <vt:lpstr>Calibri Light</vt:lpstr>
      <vt:lpstr>Inter SemiBold</vt:lpstr>
      <vt:lpstr>Arial</vt:lpstr>
      <vt:lpstr>Inter</vt:lpstr>
      <vt:lpstr>Light Cyber</vt:lpstr>
      <vt:lpstr>Dark Cyber</vt:lpstr>
      <vt:lpstr>Rose Cyber</vt:lpstr>
      <vt:lpstr>Green Cyber</vt:lpstr>
      <vt:lpstr>Future-proof technologies for secure digital societies.</vt:lpstr>
      <vt:lpstr>Essential facts</vt:lpstr>
      <vt:lpstr>Clients in 35+ countries</vt:lpstr>
      <vt:lpstr>Architects of e-Estonia</vt:lpstr>
      <vt:lpstr>Architects of e-Estonia </vt:lpstr>
      <vt:lpstr>Architects of e-Estonia </vt:lpstr>
      <vt:lpstr>Architects of e-Estonia </vt:lpstr>
      <vt:lpstr>Values</vt:lpstr>
      <vt:lpstr>Information Security Research Institute</vt:lpstr>
      <vt:lpstr>Our research domains</vt:lpstr>
      <vt:lpstr>Solutions</vt:lpstr>
      <vt:lpstr>Digital identity</vt:lpstr>
      <vt:lpstr>A holistic digital identity value proposition</vt:lpstr>
      <vt:lpstr>Digital identity offering</vt:lpstr>
      <vt:lpstr>i-voting in Estonia</vt:lpstr>
      <vt:lpstr>Smart-ID</vt:lpstr>
      <vt:lpstr>Partnerships</vt:lpstr>
      <vt:lpstr>Collaboration with the Estonian Government</vt:lpstr>
      <vt:lpstr>The Future: Digital Identity Wallets</vt:lpstr>
      <vt:lpstr>Privacy and AI</vt:lpstr>
      <vt:lpstr>Privacy-by-Design in AI systems</vt:lpstr>
      <vt:lpstr>Encrypted suggestion engine for healthcare</vt:lpstr>
      <vt:lpstr>Predicting patient hospitalisation</vt:lpstr>
      <vt:lpstr>Securing analytics on mobility data</vt:lpstr>
      <vt:lpstr>EUCINF</vt:lpstr>
      <vt:lpstr>Interoperability</vt:lpstr>
      <vt:lpstr>Interoperability offering</vt:lpstr>
      <vt:lpstr>X-Road</vt:lpstr>
      <vt:lpstr>Trembita platform</vt:lpstr>
      <vt:lpstr>MyGDX platform</vt:lpstr>
      <vt:lpstr>Beninese platform and citizen portal</vt:lpstr>
      <vt:lpstr>Cybersecurity</vt:lpstr>
      <vt:lpstr>Cybersecurity offering </vt:lpstr>
      <vt:lpstr>Proactive cybersecurity services</vt:lpstr>
      <vt:lpstr>ECYSAP</vt:lpstr>
      <vt:lpstr>VORMSI</vt:lpstr>
      <vt:lpstr>FAMOUS2</vt:lpstr>
      <vt:lpstr>EU-GUARDIAN</vt:lpstr>
      <vt:lpstr>Surveillance</vt:lpstr>
      <vt:lpstr>Future-proof technologies for safety at sea</vt:lpstr>
      <vt:lpstr>Surveillance systems offering</vt:lpstr>
      <vt:lpstr>Maritime coastal radio communication system</vt:lpstr>
      <vt:lpstr>Vessel traffic management system</vt:lpstr>
      <vt:lpstr>Border and maritime surveillance</vt:lpstr>
      <vt:lpstr>Tax and customs systems</vt:lpstr>
      <vt:lpstr>Tax and customs systems offering</vt:lpstr>
      <vt:lpstr>Estonian Tax and Customs Board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Future-proof technologies for secure digital societies.</dc:title>
  <dc:creator>Anna Klimovitš</dc:creator>
  <cp:lastModifiedBy>Anna Klimovitš</cp:lastModifiedBy>
  <cp:revision>52</cp:revision>
  <dcterms:created xsi:type="dcterms:W3CDTF">2023-06-13T12:11:54Z</dcterms:created>
  <dcterms:modified xsi:type="dcterms:W3CDTF">2024-02-07T12:45:00Z</dcterms:modified>
</cp:coreProperties>
</file>