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2" r:id="rId2"/>
    <p:sldMasterId id="2147483676" r:id="rId3"/>
    <p:sldMasterId id="2147483693" r:id="rId4"/>
  </p:sldMasterIdLst>
  <p:notesMasterIdLst>
    <p:notesMasterId r:id="rId49"/>
  </p:notesMasterIdLst>
  <p:sldIdLst>
    <p:sldId id="567" r:id="rId5"/>
    <p:sldId id="569" r:id="rId6"/>
    <p:sldId id="571" r:id="rId7"/>
    <p:sldId id="572" r:id="rId8"/>
    <p:sldId id="573" r:id="rId9"/>
    <p:sldId id="574" r:id="rId10"/>
    <p:sldId id="575" r:id="rId11"/>
    <p:sldId id="576" r:id="rId12"/>
    <p:sldId id="577" r:id="rId13"/>
    <p:sldId id="578" r:id="rId14"/>
    <p:sldId id="579" r:id="rId15"/>
    <p:sldId id="580" r:id="rId16"/>
    <p:sldId id="581" r:id="rId17"/>
    <p:sldId id="582" r:id="rId18"/>
    <p:sldId id="583" r:id="rId19"/>
    <p:sldId id="584" r:id="rId20"/>
    <p:sldId id="585" r:id="rId21"/>
    <p:sldId id="586" r:id="rId22"/>
    <p:sldId id="587" r:id="rId23"/>
    <p:sldId id="588" r:id="rId24"/>
    <p:sldId id="589" r:id="rId25"/>
    <p:sldId id="594" r:id="rId26"/>
    <p:sldId id="595" r:id="rId27"/>
    <p:sldId id="596" r:id="rId28"/>
    <p:sldId id="597" r:id="rId29"/>
    <p:sldId id="598" r:id="rId30"/>
    <p:sldId id="599" r:id="rId31"/>
    <p:sldId id="600" r:id="rId32"/>
    <p:sldId id="601" r:id="rId33"/>
    <p:sldId id="602" r:id="rId34"/>
    <p:sldId id="603" r:id="rId35"/>
    <p:sldId id="604" r:id="rId36"/>
    <p:sldId id="605" r:id="rId37"/>
    <p:sldId id="606" r:id="rId38"/>
    <p:sldId id="607" r:id="rId39"/>
    <p:sldId id="608" r:id="rId40"/>
    <p:sldId id="609" r:id="rId41"/>
    <p:sldId id="610" r:id="rId42"/>
    <p:sldId id="611" r:id="rId43"/>
    <p:sldId id="612" r:id="rId44"/>
    <p:sldId id="613" r:id="rId45"/>
    <p:sldId id="614" r:id="rId46"/>
    <p:sldId id="615" r:id="rId47"/>
    <p:sldId id="620" r:id="rId48"/>
  </p:sldIdLst>
  <p:sldSz cx="12192000" cy="6858000"/>
  <p:notesSz cx="6858000" cy="9144000"/>
  <p:embeddedFontLs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MU Serif Roman" panose="020F0502020204030204" pitchFamily="34" charset="0"/>
      <p:regular r:id="rId54"/>
      <p:bold r:id="rId55"/>
      <p:italic r:id="rId56"/>
      <p:boldItalic r:id="rId57"/>
    </p:embeddedFont>
    <p:embeddedFont>
      <p:font typeface="Inter" panose="02000503000000020004" pitchFamily="2" charset="0"/>
      <p:regular r:id="rId58"/>
      <p:bold r:id="rId59"/>
      <p:italic r:id="rId60"/>
      <p:boldItalic r:id="rId61"/>
    </p:embeddedFont>
    <p:embeddedFont>
      <p:font typeface="Inter Regular" panose="02000503000000020004" pitchFamily="2" charset="0"/>
      <p:regular r:id="rId62"/>
      <p:bold r:id="rId63"/>
    </p:embeddedFont>
    <p:embeddedFont>
      <p:font typeface="Inter Semi Bold" panose="02000503000000020004" pitchFamily="2" charset="0"/>
      <p:regular r:id="rId64"/>
      <p:bold r:id="rId65"/>
    </p:embeddedFont>
    <p:embeddedFont>
      <p:font typeface="Inter SemiBold" panose="02000503000000020004" pitchFamily="2" charset="0"/>
      <p:regular r:id="rId66"/>
      <p:bold r:id="rId6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 Klimovitš" initials="MOU" lastIdx="5" clrIdx="0"/>
  <p:cmAuthor id="2" name="Birgit Tammiste" initials="BT" lastIdx="1" clrIdx="1">
    <p:extLst>
      <p:ext uri="{19B8F6BF-5375-455C-9EA6-DF929625EA0E}">
        <p15:presenceInfo xmlns:p15="http://schemas.microsoft.com/office/powerpoint/2012/main" userId="Birgit Tammist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DFDF"/>
    <a:srgbClr val="F2F2F2"/>
    <a:srgbClr val="DBF6D9"/>
    <a:srgbClr val="CEF6CD"/>
    <a:srgbClr val="BCFF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6" autoAdjust="0"/>
    <p:restoredTop sz="82956"/>
  </p:normalViewPr>
  <p:slideViewPr>
    <p:cSldViewPr snapToGrid="0">
      <p:cViewPr varScale="1">
        <p:scale>
          <a:sx n="103" d="100"/>
          <a:sy n="103" d="100"/>
        </p:scale>
        <p:origin x="1352" y="176"/>
      </p:cViewPr>
      <p:guideLst/>
    </p:cSldViewPr>
  </p:slideViewPr>
  <p:outlineViewPr>
    <p:cViewPr>
      <p:scale>
        <a:sx n="33" d="100"/>
        <a:sy n="33" d="100"/>
      </p:scale>
      <p:origin x="0" y="-10432"/>
    </p:cViewPr>
  </p:outlineViewPr>
  <p:notesTextViewPr>
    <p:cViewPr>
      <p:scale>
        <a:sx n="90" d="100"/>
        <a:sy n="9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14.fntdata"/><Relationship Id="rId68" Type="http://schemas.openxmlformats.org/officeDocument/2006/relationships/commentAuthors" Target="commentAuthors.xml"/><Relationship Id="rId7" Type="http://schemas.openxmlformats.org/officeDocument/2006/relationships/slide" Target="slides/slide3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5" Type="http://schemas.openxmlformats.org/officeDocument/2006/relationships/slide" Target="slides/slide1.xml"/><Relationship Id="rId61" Type="http://schemas.openxmlformats.org/officeDocument/2006/relationships/font" Target="fonts/font12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2.fntdata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0.fntdata"/><Relationship Id="rId67" Type="http://schemas.openxmlformats.org/officeDocument/2006/relationships/font" Target="fonts/font18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font" Target="fonts/font1.fntdata"/><Relationship Id="rId5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1FC2-EE95-4134-940C-514CB1E9C86C}" type="datetimeFigureOut">
              <a:rPr lang="en-US" smtClean="0"/>
              <a:t>2/7/24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14041-6B33-4683-9722-5ED7A0FBF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52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65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283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63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10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23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021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38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9218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043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project is named after an Estonian island </a:t>
            </a:r>
            <a:r>
              <a:rPr lang="en-GB" dirty="0" err="1"/>
              <a:t>Vormsi</a:t>
            </a:r>
            <a:r>
              <a:rPr lang="en-GB" dirty="0"/>
              <a:t>, pictured here with the famous lighthouse.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230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846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6152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5C723-21B8-4044-B37F-92115C3BA431}" type="slidenum">
              <a:rPr lang="et-EE" smtClean="0"/>
              <a:t>36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418817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783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For major ports like the Port of </a:t>
            </a:r>
            <a:r>
              <a:rPr lang="en-US" sz="12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Tanjung</a:t>
            </a:r>
            <a:r>
              <a:rPr lang="en-US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Priok</a:t>
            </a:r>
            <a:r>
              <a:rPr lang="en-US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, Semarang, Panjang, and Cirebon among others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Radio system includes: </a:t>
            </a:r>
            <a:r>
              <a:rPr lang="en-US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GMDSS, VHF, MF/HF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Web VTS and radio positioning features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9114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202020"/>
                </a:solidFill>
                <a:effectLst/>
                <a:latin typeface="Inter" panose="020B0604020202020204" charset="0"/>
              </a:rPr>
              <a:t>Client: </a:t>
            </a:r>
            <a:r>
              <a:rPr lang="en-US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CSTM (Centre de Surveillance du </a:t>
            </a:r>
            <a:r>
              <a:rPr lang="en-US" sz="12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Trafic</a:t>
            </a:r>
            <a:r>
              <a:rPr lang="en-US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Maritime), Morocco</a:t>
            </a:r>
          </a:p>
          <a:p>
            <a:pPr algn="l"/>
            <a:endParaRPr lang="en-US" sz="1200" b="0" i="0" kern="100" dirty="0">
              <a:solidFill>
                <a:srgbClr val="202020"/>
              </a:solidFill>
              <a:effectLst/>
              <a:latin typeface="Inter" panose="020B060402020202020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Delivered as a turn-key solution with </a:t>
            </a:r>
            <a:r>
              <a:rPr lang="en-US" sz="12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Cybernetica</a:t>
            </a:r>
            <a:r>
              <a:rPr lang="en-US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being the prime contractor and integrator.</a:t>
            </a:r>
            <a:endParaRPr lang="en-US" b="0" i="0" dirty="0">
              <a:solidFill>
                <a:srgbClr val="202020"/>
              </a:solidFill>
              <a:effectLst/>
              <a:latin typeface="Inter" panose="020B0604020202020204" charset="0"/>
            </a:endParaRPr>
          </a:p>
          <a:p>
            <a:pPr algn="l"/>
            <a:endParaRPr lang="en-US" b="0" i="0" dirty="0">
              <a:solidFill>
                <a:srgbClr val="202020"/>
              </a:solidFill>
              <a:effectLst/>
              <a:latin typeface="Inter" panose="020B0604020202020204" charset="0"/>
            </a:endParaRPr>
          </a:p>
          <a:p>
            <a:pPr algn="l"/>
            <a:r>
              <a:rPr lang="en-US" b="0" i="0" dirty="0">
                <a:solidFill>
                  <a:srgbClr val="202020"/>
                </a:solidFill>
                <a:effectLst/>
                <a:latin typeface="Inter" panose="020B0604020202020204" charset="0"/>
              </a:rPr>
              <a:t>The complete delivery consisted of: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02020"/>
                </a:solidFill>
                <a:effectLst/>
                <a:latin typeface="Inter" panose="020B0604020202020204" charset="0"/>
              </a:rPr>
              <a:t>a radar system;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02020"/>
                </a:solidFill>
                <a:effectLst/>
                <a:latin typeface="Inter" panose="020B0604020202020204" charset="0"/>
              </a:rPr>
              <a:t>AIS system;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02020"/>
                </a:solidFill>
                <a:effectLst/>
                <a:latin typeface="Inter" panose="020B0604020202020204" charset="0"/>
              </a:rPr>
              <a:t>MF/HF, VHF and VHF aero radio systems;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02020"/>
                </a:solidFill>
                <a:effectLst/>
                <a:latin typeface="Inter" panose="020B0604020202020204" charset="0"/>
              </a:rPr>
              <a:t>server infrastructure; new radio link system for data transmission;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02020"/>
                </a:solidFill>
                <a:effectLst/>
                <a:latin typeface="Inter" panose="020B0604020202020204" charset="0"/>
              </a:rPr>
              <a:t>LAN and equipment;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02020"/>
                </a:solidFill>
                <a:effectLst/>
                <a:latin typeface="Inter" panose="020B0604020202020204" charset="0"/>
              </a:rPr>
              <a:t>back-up power supply and refurbishment of the existing;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02020"/>
                </a:solidFill>
                <a:effectLst/>
                <a:latin typeface="Inter" panose="020B0604020202020204" charset="0"/>
              </a:rPr>
              <a:t>monitoring system;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02020"/>
                </a:solidFill>
                <a:effectLst/>
                <a:latin typeface="Inter" panose="020B0604020202020204" charset="0"/>
              </a:rPr>
              <a:t>operator station with furniture and consoles;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02020"/>
                </a:solidFill>
                <a:effectLst/>
                <a:latin typeface="Inter" panose="020B0604020202020204" charset="0"/>
              </a:rPr>
              <a:t>antennas;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02020"/>
                </a:solidFill>
                <a:effectLst/>
                <a:latin typeface="Inter" panose="020B0604020202020204" charset="0"/>
              </a:rPr>
              <a:t>software for VTS, radio, vessel database, monitoring, GIBREP mandatory reporting;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02020"/>
                </a:solidFill>
                <a:effectLst/>
                <a:latin typeface="Inter" panose="020B0604020202020204" charset="0"/>
              </a:rPr>
              <a:t>services, including: installation of the new equipment and de-installation of the existing, training, transition support, civil works, new electrical system, cabling, refurbishment of existing towers and site infrastructure;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02020"/>
                </a:solidFill>
                <a:effectLst/>
                <a:latin typeface="Inter" panose="020B0604020202020204" charset="0"/>
              </a:rPr>
              <a:t>legacy system integration, including: old radar for triple redundancy, SAR module, weather stations, RDF for radio positioning.</a:t>
            </a:r>
          </a:p>
          <a:p>
            <a:endParaRPr lang="et-EE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3764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rgbClr val="FF0000"/>
                </a:solidFill>
                <a:latin typeface="Inter" panose="02000503000000020004" pitchFamily="2" charset="0"/>
              </a:rPr>
              <a:t>Sensorparks</a:t>
            </a:r>
            <a:r>
              <a:rPr lang="en-GB" sz="1200" dirty="0">
                <a:solidFill>
                  <a:srgbClr val="FF0000"/>
                </a:solidFill>
                <a:latin typeface="Inter" panose="02000503000000020004" pitchFamily="2" charset="0"/>
              </a:rPr>
              <a:t>/assets/data transmission/operator network, surface vs air monitoring, Drones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2439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49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924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0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4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721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19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503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PWC: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1200" dirty="0"/>
              <a:t> </a:t>
            </a:r>
            <a:r>
              <a:rPr lang="en-GB" sz="1200" dirty="0"/>
              <a:t>Work on Technical Architecture, </a:t>
            </a:r>
            <a:r>
              <a:rPr lang="en-GB" sz="1200" dirty="0" err="1"/>
              <a:t>eID</a:t>
            </a:r>
            <a:r>
              <a:rPr lang="en-GB" sz="1200" dirty="0"/>
              <a:t> and Trust Services, Standards, and Legal chapters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Inter Regular"/>
              </a:rPr>
              <a:t>Providing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Inter Regular"/>
              </a:rPr>
              <a:t> expert analysis on Digital Identity Wallets </a:t>
            </a:r>
            <a:r>
              <a:rPr kumimoji="0" lang="et-E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Inter Regular"/>
              </a:rPr>
              <a:t>for</a:t>
            </a:r>
            <a:r>
              <a:rPr kumimoji="0" lang="et-EE" sz="1200" b="0" i="0" u="none" strike="noStrike" kern="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Inter Regular"/>
              </a:rPr>
              <a:t>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Inter Regular"/>
              </a:rPr>
              <a:t>EU</a:t>
            </a:r>
            <a:r>
              <a:rPr kumimoji="0" lang="et-EE" sz="1200" b="0" i="0" u="none" strike="noStrike" kern="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Inter Regular"/>
              </a:rPr>
              <a:t>.</a:t>
            </a:r>
            <a:endParaRPr lang="et-EE" sz="1200" dirty="0"/>
          </a:p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14041-6B33-4683-9722-5ED7A0FBFB1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69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18" Type="http://schemas.openxmlformats.org/officeDocument/2006/relationships/image" Target="../media/image15.png"/><Relationship Id="rId3" Type="http://schemas.openxmlformats.org/officeDocument/2006/relationships/hyperlink" Target="mailto:info@cyber.ee" TargetMode="External"/><Relationship Id="rId7" Type="http://schemas.openxmlformats.org/officeDocument/2006/relationships/hyperlink" Target="https://www.linkedin.com/company/62561" TargetMode="External"/><Relationship Id="rId12" Type="http://schemas.openxmlformats.org/officeDocument/2006/relationships/image" Target="../media/image9.png"/><Relationship Id="rId17" Type="http://schemas.openxmlformats.org/officeDocument/2006/relationships/image" Target="../media/image14.svg"/><Relationship Id="rId2" Type="http://schemas.openxmlformats.org/officeDocument/2006/relationships/hyperlink" Target="https://cyber.ee/" TargetMode="External"/><Relationship Id="rId16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instagram.com/cybernetica_ee/" TargetMode="External"/><Relationship Id="rId11" Type="http://schemas.openxmlformats.org/officeDocument/2006/relationships/image" Target="../media/image8.svg"/><Relationship Id="rId5" Type="http://schemas.openxmlformats.org/officeDocument/2006/relationships/hyperlink" Target="https://www.facebook.com/CyberneticaAS" TargetMode="External"/><Relationship Id="rId15" Type="http://schemas.openxmlformats.org/officeDocument/2006/relationships/image" Target="../media/image12.svg"/><Relationship Id="rId10" Type="http://schemas.openxmlformats.org/officeDocument/2006/relationships/image" Target="../media/image7.png"/><Relationship Id="rId19" Type="http://schemas.openxmlformats.org/officeDocument/2006/relationships/image" Target="../media/image16.svg"/><Relationship Id="rId4" Type="http://schemas.openxmlformats.org/officeDocument/2006/relationships/hyperlink" Target="https://twitter.com/cybernetica" TargetMode="External"/><Relationship Id="rId9" Type="http://schemas.openxmlformats.org/officeDocument/2006/relationships/image" Target="../media/image6.svg"/><Relationship Id="rId1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28.png"/><Relationship Id="rId3" Type="http://schemas.openxmlformats.org/officeDocument/2006/relationships/hyperlink" Target="mailto:info@cyber.ee" TargetMode="External"/><Relationship Id="rId7" Type="http://schemas.openxmlformats.org/officeDocument/2006/relationships/hyperlink" Target="https://www.linkedin.com/company/62561" TargetMode="External"/><Relationship Id="rId12" Type="http://schemas.openxmlformats.org/officeDocument/2006/relationships/image" Target="../media/image22.png"/><Relationship Id="rId17" Type="http://schemas.openxmlformats.org/officeDocument/2006/relationships/image" Target="../media/image27.svg"/><Relationship Id="rId2" Type="http://schemas.openxmlformats.org/officeDocument/2006/relationships/hyperlink" Target="https://cyber.ee/" TargetMode="External"/><Relationship Id="rId16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instagram.com/cybernetica_ee/" TargetMode="External"/><Relationship Id="rId11" Type="http://schemas.openxmlformats.org/officeDocument/2006/relationships/image" Target="../media/image21.svg"/><Relationship Id="rId5" Type="http://schemas.openxmlformats.org/officeDocument/2006/relationships/hyperlink" Target="https://www.facebook.com/CyberneticaAS" TargetMode="External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19" Type="http://schemas.openxmlformats.org/officeDocument/2006/relationships/image" Target="../media/image29.svg"/><Relationship Id="rId4" Type="http://schemas.openxmlformats.org/officeDocument/2006/relationships/hyperlink" Target="https://twitter.com/cybernetica" TargetMode="External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18" Type="http://schemas.openxmlformats.org/officeDocument/2006/relationships/image" Target="../media/image15.png"/><Relationship Id="rId3" Type="http://schemas.openxmlformats.org/officeDocument/2006/relationships/hyperlink" Target="mailto:info@cyber.ee" TargetMode="External"/><Relationship Id="rId7" Type="http://schemas.openxmlformats.org/officeDocument/2006/relationships/hyperlink" Target="https://www.linkedin.com/company/62561" TargetMode="External"/><Relationship Id="rId12" Type="http://schemas.openxmlformats.org/officeDocument/2006/relationships/image" Target="../media/image9.png"/><Relationship Id="rId17" Type="http://schemas.openxmlformats.org/officeDocument/2006/relationships/image" Target="../media/image14.svg"/><Relationship Id="rId2" Type="http://schemas.openxmlformats.org/officeDocument/2006/relationships/hyperlink" Target="https://cyber.ee/" TargetMode="External"/><Relationship Id="rId16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instagram.com/cybernetica_ee/" TargetMode="External"/><Relationship Id="rId11" Type="http://schemas.openxmlformats.org/officeDocument/2006/relationships/image" Target="../media/image8.svg"/><Relationship Id="rId5" Type="http://schemas.openxmlformats.org/officeDocument/2006/relationships/hyperlink" Target="https://www.facebook.com/CyberneticaAS" TargetMode="External"/><Relationship Id="rId15" Type="http://schemas.openxmlformats.org/officeDocument/2006/relationships/image" Target="../media/image12.svg"/><Relationship Id="rId10" Type="http://schemas.openxmlformats.org/officeDocument/2006/relationships/image" Target="../media/image7.png"/><Relationship Id="rId19" Type="http://schemas.openxmlformats.org/officeDocument/2006/relationships/image" Target="../media/image16.svg"/><Relationship Id="rId4" Type="http://schemas.openxmlformats.org/officeDocument/2006/relationships/hyperlink" Target="https://twitter.com/cybernetica" TargetMode="External"/><Relationship Id="rId9" Type="http://schemas.openxmlformats.org/officeDocument/2006/relationships/image" Target="../media/image6.svg"/><Relationship Id="rId1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18" Type="http://schemas.openxmlformats.org/officeDocument/2006/relationships/image" Target="../media/image15.png"/><Relationship Id="rId3" Type="http://schemas.openxmlformats.org/officeDocument/2006/relationships/hyperlink" Target="mailto:info@cyber.ee" TargetMode="External"/><Relationship Id="rId7" Type="http://schemas.openxmlformats.org/officeDocument/2006/relationships/hyperlink" Target="https://www.linkedin.com/company/62561" TargetMode="External"/><Relationship Id="rId12" Type="http://schemas.openxmlformats.org/officeDocument/2006/relationships/image" Target="../media/image9.png"/><Relationship Id="rId17" Type="http://schemas.openxmlformats.org/officeDocument/2006/relationships/image" Target="../media/image14.svg"/><Relationship Id="rId2" Type="http://schemas.openxmlformats.org/officeDocument/2006/relationships/hyperlink" Target="https://cyber.ee/" TargetMode="External"/><Relationship Id="rId16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hyperlink" Target="https://www.instagram.com/cybernetica_ee/" TargetMode="External"/><Relationship Id="rId11" Type="http://schemas.openxmlformats.org/officeDocument/2006/relationships/image" Target="../media/image8.svg"/><Relationship Id="rId5" Type="http://schemas.openxmlformats.org/officeDocument/2006/relationships/hyperlink" Target="https://www.facebook.com/CyberneticaAS" TargetMode="External"/><Relationship Id="rId15" Type="http://schemas.openxmlformats.org/officeDocument/2006/relationships/image" Target="../media/image12.svg"/><Relationship Id="rId10" Type="http://schemas.openxmlformats.org/officeDocument/2006/relationships/image" Target="../media/image7.png"/><Relationship Id="rId19" Type="http://schemas.openxmlformats.org/officeDocument/2006/relationships/image" Target="../media/image16.svg"/><Relationship Id="rId4" Type="http://schemas.openxmlformats.org/officeDocument/2006/relationships/hyperlink" Target="https://twitter.com/cybernetica" TargetMode="External"/><Relationship Id="rId9" Type="http://schemas.openxmlformats.org/officeDocument/2006/relationships/image" Target="../media/image6.svg"/><Relationship Id="rId14" Type="http://schemas.openxmlformats.org/officeDocument/2006/relationships/image" Target="../media/image11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38587-C511-4DD2-07AB-2D23B30DE1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800" y="1122363"/>
            <a:ext cx="8208000" cy="2387600"/>
          </a:xfrm>
        </p:spPr>
        <p:txBody>
          <a:bodyPr anchor="t" anchorCtr="0"/>
          <a:lstStyle>
            <a:lvl1pPr algn="l">
              <a:defRPr sz="5400"/>
            </a:lvl1pPr>
          </a:lstStyle>
          <a:p>
            <a:r>
              <a:rPr lang="en-US" dirty="0"/>
              <a:t>&lt;Presentation title&gt;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D4BA85-E5BB-242F-232F-95C8E2B315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2800" y="5180400"/>
            <a:ext cx="8208000" cy="743322"/>
          </a:xfrm>
        </p:spPr>
        <p:txBody>
          <a:bodyPr lIns="0" tIns="0" rIns="0" bIns="0" anchor="b" anchorCtr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&lt;Presenter name and contact (optional)&gt;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BF210D-533E-649F-3FB4-F90225E1D667}"/>
              </a:ext>
            </a:extLst>
          </p:cNvPr>
          <p:cNvCxnSpPr>
            <a:cxnSpLocks/>
          </p:cNvCxnSpPr>
          <p:nvPr userDrawn="1"/>
        </p:nvCxnSpPr>
        <p:spPr>
          <a:xfrm>
            <a:off x="0" y="1445651"/>
            <a:ext cx="414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144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6F114E-8E58-34CA-65E6-F83254AA03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6094800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7DA6DA-E2F0-BB3A-67E1-7B9A5CAB9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599" y="622800"/>
            <a:ext cx="5266800" cy="655200"/>
          </a:xfrm>
        </p:spPr>
        <p:txBody>
          <a:bodyPr anchor="t" anchorCtr="0"/>
          <a:lstStyle>
            <a:lvl1pPr>
              <a:defRPr sz="3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67F4FF-8F9D-79C0-4A76-A79B46A359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3599" y="1530000"/>
            <a:ext cx="5266800" cy="435240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/>
            </a:lvl1pPr>
            <a:lvl2pPr marL="742950" indent="-285750">
              <a:buFont typeface="Arial" panose="020B0604020202020204" pitchFamily="34" charset="0"/>
              <a:buChar char="•"/>
              <a:defRPr sz="1800"/>
            </a:lvl2pPr>
            <a:lvl3pPr marL="1085850" indent="-171450">
              <a:buFont typeface="Inter" panose="02000503000000020004" pitchFamily="2" charset="0"/>
              <a:buChar char="–"/>
              <a:defRPr sz="18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DCFC226B-2321-A6D5-9C63-98F5FFA4D0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300" y="6019200"/>
            <a:ext cx="10944000" cy="14400"/>
          </a:xfrm>
          <a:solidFill>
            <a:schemeClr val="accent1"/>
          </a:solidFill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D1F816-8EC4-5A08-8C57-F06EFF20FA5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479920" y="7200000"/>
            <a:ext cx="3191471" cy="365125"/>
          </a:xfrm>
        </p:spPr>
        <p:txBody>
          <a:bodyPr/>
          <a:lstStyle/>
          <a:p>
            <a:fld id="{779D1B11-07AA-4793-A01A-C75E672310D5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E177F8-63CD-E8A4-A652-DD777B10098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763337" y="720000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C3D718-E137-4399-F363-9771B66B8DA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22800" y="7200000"/>
            <a:ext cx="684139" cy="365125"/>
          </a:xfrm>
        </p:spPr>
        <p:txBody>
          <a:bodyPr/>
          <a:lstStyle/>
          <a:p>
            <a:fld id="{EECD3F93-6340-4BF1-B5CF-4D557E511F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623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38587-C511-4DD2-07AB-2D23B30DE1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800" y="1122363"/>
            <a:ext cx="8208000" cy="2387600"/>
          </a:xfrm>
        </p:spPr>
        <p:txBody>
          <a:bodyPr anchor="t" anchorCtr="0"/>
          <a:lstStyle>
            <a:lvl1pPr algn="l">
              <a:defRPr sz="5400"/>
            </a:lvl1pPr>
          </a:lstStyle>
          <a:p>
            <a:r>
              <a:rPr lang="en-US" dirty="0"/>
              <a:t>&lt;Thank the audience&gt;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D4BA85-E5BB-242F-232F-95C8E2B315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2800" y="5180400"/>
            <a:ext cx="8208000" cy="743322"/>
          </a:xfrm>
        </p:spPr>
        <p:txBody>
          <a:bodyPr lIns="0" tIns="0" rIns="0" bIns="0" anchor="b" anchorCtr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&lt;Presenter name and contact&gt;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BF210D-533E-649F-3FB4-F90225E1D667}"/>
              </a:ext>
            </a:extLst>
          </p:cNvPr>
          <p:cNvCxnSpPr>
            <a:cxnSpLocks/>
          </p:cNvCxnSpPr>
          <p:nvPr userDrawn="1"/>
        </p:nvCxnSpPr>
        <p:spPr>
          <a:xfrm>
            <a:off x="0" y="1445651"/>
            <a:ext cx="414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16622D8-D973-4EF3-C408-B13DEE77A2A1}"/>
              </a:ext>
            </a:extLst>
          </p:cNvPr>
          <p:cNvSpPr txBox="1"/>
          <p:nvPr userDrawn="1"/>
        </p:nvSpPr>
        <p:spPr>
          <a:xfrm>
            <a:off x="9400902" y="3260035"/>
            <a:ext cx="2163903" cy="247401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GB" spc="0" dirty="0">
                <a:ea typeface="Inter" panose="02000503000000020004" pitchFamily="2" charset="0"/>
                <a:cs typeface="Inter" panose="02000503000000020004" pitchFamily="2" charset="0"/>
                <a:hlinkClick r:id="rId2"/>
              </a:rPr>
              <a:t>https://cyber.ee/</a:t>
            </a:r>
            <a:endParaRPr lang="en-GB" spc="0" dirty="0"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spc="0" dirty="0">
                <a:ea typeface="Inter" panose="02000503000000020004" pitchFamily="2" charset="0"/>
                <a:cs typeface="Inter" panose="02000503000000020004" pitchFamily="2" charset="0"/>
                <a:hlinkClick r:id="rId3"/>
              </a:rPr>
              <a:t>info@cyber.ee</a:t>
            </a:r>
            <a:endParaRPr lang="en-GB" spc="0" dirty="0"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spc="0" dirty="0" err="1">
                <a:ea typeface="Inter" panose="02000503000000020004" pitchFamily="2" charset="0"/>
                <a:cs typeface="Inter" panose="02000503000000020004" pitchFamily="2" charset="0"/>
                <a:hlinkClick r:id="rId4"/>
              </a:rPr>
              <a:t>cybernetica</a:t>
            </a:r>
            <a:endParaRPr lang="en-GB" spc="0" dirty="0"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spc="0" dirty="0" err="1">
                <a:ea typeface="Inter" panose="02000503000000020004" pitchFamily="2" charset="0"/>
                <a:cs typeface="Inter" panose="02000503000000020004" pitchFamily="2" charset="0"/>
                <a:hlinkClick r:id="rId5"/>
              </a:rPr>
              <a:t>CyberneticaAS</a:t>
            </a:r>
            <a:endParaRPr lang="en-GB" spc="0" dirty="0"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spc="0" dirty="0" err="1">
                <a:ea typeface="Inter" panose="02000503000000020004" pitchFamily="2" charset="0"/>
                <a:cs typeface="Inter" panose="02000503000000020004" pitchFamily="2" charset="0"/>
                <a:hlinkClick r:id="rId6"/>
              </a:rPr>
              <a:t>cybernetica_ee</a:t>
            </a:r>
            <a:endParaRPr lang="en-GB" spc="0" dirty="0"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spc="0" dirty="0" err="1">
                <a:ea typeface="Inter" panose="02000503000000020004" pitchFamily="2" charset="0"/>
                <a:cs typeface="Inter" panose="02000503000000020004" pitchFamily="2" charset="0"/>
                <a:hlinkClick r:id="rId7"/>
              </a:rPr>
              <a:t>Cybernetica</a:t>
            </a:r>
            <a:endParaRPr lang="en-US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FAF91465-DE64-6D73-2E64-C92427AF47A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40804" y="3836329"/>
            <a:ext cx="280800" cy="28080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DE9217CA-E9BA-C43E-69AE-24FFE45189C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40804" y="3429000"/>
            <a:ext cx="280800" cy="28080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15450855-44F3-7452-0810-406C6C579E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40804" y="4621202"/>
            <a:ext cx="280800" cy="280800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8F0BB955-5DB2-D8E0-0CB5-7633BAEBD39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940804" y="5052365"/>
            <a:ext cx="280800" cy="28080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9FA78A77-A881-9A5C-4B7D-9A58B469DFC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940804" y="5453250"/>
            <a:ext cx="280800" cy="280800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F3D11272-1FA4-B89C-2696-9BF9C931487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940804" y="4225038"/>
            <a:ext cx="280800" cy="28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08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38587-C511-4DD2-07AB-2D23B30DE1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800" y="1122363"/>
            <a:ext cx="8208000" cy="2387600"/>
          </a:xfrm>
        </p:spPr>
        <p:txBody>
          <a:bodyPr anchor="t" anchorCtr="0"/>
          <a:lstStyle>
            <a:lvl1pPr algn="l">
              <a:defRPr sz="3200"/>
            </a:lvl1pPr>
          </a:lstStyle>
          <a:p>
            <a:r>
              <a:rPr lang="en-US" dirty="0"/>
              <a:t>“&lt;Quote text&gt;”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D4BA85-E5BB-242F-232F-95C8E2B315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57889" y="4730400"/>
            <a:ext cx="6306261" cy="1076400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&lt;Quote author&gt;</a:t>
            </a:r>
            <a:br>
              <a:rPr lang="en-US" dirty="0"/>
            </a:br>
            <a:r>
              <a:rPr lang="en-US" dirty="0"/>
              <a:t>&lt;</a:t>
            </a:r>
            <a:r>
              <a:rPr lang="en-US" dirty="0" err="1"/>
              <a:t>Proffession</a:t>
            </a:r>
            <a:r>
              <a:rPr lang="en-US" dirty="0"/>
              <a:t>&gt;</a:t>
            </a:r>
            <a:br>
              <a:rPr lang="en-US" dirty="0"/>
            </a:br>
            <a:r>
              <a:rPr lang="en-US" dirty="0"/>
              <a:t>&lt;Company&gt;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BF210D-533E-649F-3FB4-F90225E1D667}"/>
              </a:ext>
            </a:extLst>
          </p:cNvPr>
          <p:cNvCxnSpPr>
            <a:cxnSpLocks/>
          </p:cNvCxnSpPr>
          <p:nvPr userDrawn="1"/>
        </p:nvCxnSpPr>
        <p:spPr>
          <a:xfrm>
            <a:off x="0" y="1445651"/>
            <a:ext cx="414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40">
            <a:extLst>
              <a:ext uri="{FF2B5EF4-FFF2-40B4-BE49-F238E27FC236}">
                <a16:creationId xmlns:a16="http://schemas.microsoft.com/office/drawing/2014/main" id="{00514570-0A6F-C2D1-CA22-D60D92F26BF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3887" y="4643022"/>
            <a:ext cx="1236142" cy="1236142"/>
          </a:xfrm>
          <a:custGeom>
            <a:avLst/>
            <a:gdLst>
              <a:gd name="connsiteX0" fmla="*/ 618071 w 1236142"/>
              <a:gd name="connsiteY0" fmla="*/ 0 h 1236142"/>
              <a:gd name="connsiteX1" fmla="*/ 1236142 w 1236142"/>
              <a:gd name="connsiteY1" fmla="*/ 618071 h 1236142"/>
              <a:gd name="connsiteX2" fmla="*/ 618071 w 1236142"/>
              <a:gd name="connsiteY2" fmla="*/ 1236142 h 1236142"/>
              <a:gd name="connsiteX3" fmla="*/ 0 w 1236142"/>
              <a:gd name="connsiteY3" fmla="*/ 618071 h 1236142"/>
              <a:gd name="connsiteX4" fmla="*/ 618071 w 1236142"/>
              <a:gd name="connsiteY4" fmla="*/ 0 h 123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6142" h="1236142">
                <a:moveTo>
                  <a:pt x="618071" y="0"/>
                </a:moveTo>
                <a:cubicBezTo>
                  <a:pt x="959422" y="0"/>
                  <a:pt x="1236142" y="276720"/>
                  <a:pt x="1236142" y="618071"/>
                </a:cubicBezTo>
                <a:cubicBezTo>
                  <a:pt x="1236142" y="959422"/>
                  <a:pt x="959422" y="1236142"/>
                  <a:pt x="618071" y="1236142"/>
                </a:cubicBezTo>
                <a:cubicBezTo>
                  <a:pt x="276720" y="1236142"/>
                  <a:pt x="0" y="959422"/>
                  <a:pt x="0" y="618071"/>
                </a:cubicBezTo>
                <a:cubicBezTo>
                  <a:pt x="0" y="276720"/>
                  <a:pt x="276720" y="0"/>
                  <a:pt x="61807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icon to add photo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31D3D-CCA5-B49B-BDC5-8DB7D804291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34F79B8-41C6-4D26-8BD7-4DBE0D829046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5AE14B-117C-EA49-F280-E28FC1C3C43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F6D0EB7-EE89-1499-4FF3-4E49D9C00D3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245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9BBDF-2840-38C7-1628-569DCE454F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&lt;Do not use it&gt;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485585-4C63-CAC1-F32E-8B34E259C2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F1ADF-3128-F50E-9D64-2D1929EA6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ED49-31B0-402C-93A2-94E5FDCEBDD9}" type="datetime1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39498-D5D3-76F4-4C48-294CE64AC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99E70-AB63-727F-4EBF-A2341E920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9401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6DB682-E4DE-141B-B1CF-4A4D918670C8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/>
              <a:t>&lt;Do not use it&gt;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84B1E4-160C-6E43-7FC7-640A0E4D73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6C3EC-2195-D855-D4E7-01044C99D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03C0-56CD-41BB-BB00-CED1A7A27BA6}" type="datetime1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04533-AE18-F242-BD93-56A6E5BCB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9142B-51EB-BBFA-2694-962189139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886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38587-C511-4DD2-07AB-2D23B30DE1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800" y="1122363"/>
            <a:ext cx="8208000" cy="2387600"/>
          </a:xfrm>
        </p:spPr>
        <p:txBody>
          <a:bodyPr anchor="t" anchorCtr="0"/>
          <a:lstStyle>
            <a:lvl1pPr algn="l">
              <a:defRPr sz="5400"/>
            </a:lvl1pPr>
          </a:lstStyle>
          <a:p>
            <a:r>
              <a:rPr lang="en-US" dirty="0"/>
              <a:t>&lt;Presentation title&gt;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D4BA85-E5BB-242F-232F-95C8E2B315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2800" y="5180400"/>
            <a:ext cx="8208000" cy="743322"/>
          </a:xfrm>
        </p:spPr>
        <p:txBody>
          <a:bodyPr lIns="0" tIns="0" rIns="0" bIns="0" anchor="b" anchorCtr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&lt;Presenter name and contact (optional)&gt;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BF210D-533E-649F-3FB4-F90225E1D667}"/>
              </a:ext>
            </a:extLst>
          </p:cNvPr>
          <p:cNvCxnSpPr>
            <a:cxnSpLocks/>
          </p:cNvCxnSpPr>
          <p:nvPr userDrawn="1"/>
        </p:nvCxnSpPr>
        <p:spPr>
          <a:xfrm>
            <a:off x="0" y="1445651"/>
            <a:ext cx="414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956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D2590-36C7-435F-3670-F0FB097F4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04567-5DEF-EC76-9F49-947ABD50A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B2A1E-9FD4-0458-9FD5-AA8D8238D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F9734-B7EC-46A3-A5F3-EF02D5CB0089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26B7C-BFAF-7EB9-BE37-FD392A002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39049-9515-2B59-5DE5-4F2AE8217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3606DDD-7EE3-46EE-DF2A-DABF199900AC}"/>
              </a:ext>
            </a:extLst>
          </p:cNvPr>
          <p:cNvCxnSpPr>
            <a:cxnSpLocks/>
          </p:cNvCxnSpPr>
          <p:nvPr userDrawn="1"/>
        </p:nvCxnSpPr>
        <p:spPr>
          <a:xfrm>
            <a:off x="0" y="814516"/>
            <a:ext cx="414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4450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0602-8D33-F747-4295-266F93ABE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800" y="3488635"/>
            <a:ext cx="8208000" cy="1600625"/>
          </a:xfrm>
        </p:spPr>
        <p:txBody>
          <a:bodyPr anchor="t" anchorCtr="0"/>
          <a:lstStyle>
            <a:lvl1pPr>
              <a:defRPr sz="3800"/>
            </a:lvl1pPr>
          </a:lstStyle>
          <a:p>
            <a:r>
              <a:rPr lang="en-US" dirty="0"/>
              <a:t>&lt;Subsection title&gt;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507EF-EBB4-ED53-7870-08DF380A454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2800" y="5180400"/>
            <a:ext cx="8208000" cy="745200"/>
          </a:xfrm>
        </p:spPr>
        <p:txBody>
          <a:bodyPr lIns="0" tIns="0" rIns="0" bIns="0" anchor="b" anchorCtr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&lt;Additional info (optional)&gt;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865CD-5BF1-F797-D636-44B83162D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3F28-241B-4312-ACB7-E87DFD34D93E}" type="datetime1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B8BB3-CB95-8F78-20BB-AE19BE6FF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A94E2-7E46-ED3D-6D5F-1DBF05AD0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304A2DC-8566-FBE7-61FD-34FF7DA25ECF}"/>
              </a:ext>
            </a:extLst>
          </p:cNvPr>
          <p:cNvCxnSpPr>
            <a:cxnSpLocks/>
          </p:cNvCxnSpPr>
          <p:nvPr userDrawn="1"/>
        </p:nvCxnSpPr>
        <p:spPr>
          <a:xfrm>
            <a:off x="0" y="3711773"/>
            <a:ext cx="414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25802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85127-9992-C1EA-9732-D2472350F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1C593-249A-561D-604E-D7B5CAC564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800" y="1530000"/>
            <a:ext cx="5400000" cy="4351338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256F5-60E7-524F-B6D8-6D591A4F96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6800" y="1530000"/>
            <a:ext cx="5400000" cy="4351338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153C84-3C4C-38B1-49B3-A6F5CE9FF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352AF-CF28-4153-9C24-6D8D079E8EF5}" type="datetime1">
              <a:rPr lang="en-US" smtClean="0"/>
              <a:t>2/7/24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EA2D3-5A7C-901B-439E-7BE5CF422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C33AF5-BB07-C7BB-A6A0-AD6422657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34C9B8-403A-705C-0B04-EB4CBBCCF78F}"/>
              </a:ext>
            </a:extLst>
          </p:cNvPr>
          <p:cNvCxnSpPr>
            <a:cxnSpLocks/>
          </p:cNvCxnSpPr>
          <p:nvPr userDrawn="1"/>
        </p:nvCxnSpPr>
        <p:spPr>
          <a:xfrm>
            <a:off x="0" y="813600"/>
            <a:ext cx="414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67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C8C39-25DF-BA28-0931-A8E9C2722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00" y="594000"/>
            <a:ext cx="10944000" cy="669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835874-50F9-4E11-1392-F868C274513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2799" y="1530000"/>
            <a:ext cx="5400000" cy="823912"/>
          </a:xfrm>
        </p:spPr>
        <p:txBody>
          <a:bodyPr lIns="0" tIns="0" rIns="0" bIns="0"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&lt;Entity A name&gt;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F19E1B-05BB-44C3-F8D5-733718BD5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01" y="2490166"/>
            <a:ext cx="5400000" cy="3391200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B53A5-E502-E19F-3122-1496D7766BA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530000"/>
            <a:ext cx="5400000" cy="823912"/>
          </a:xfrm>
        </p:spPr>
        <p:txBody>
          <a:bodyPr lIns="0" tIns="0" rIns="0" bIns="0"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&lt;Entity B name&gt;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1F6762-00E6-059B-B5EE-A067FD15F4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490166"/>
            <a:ext cx="5400000" cy="3391200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50A39-1905-AAB4-0113-4FFBADE38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86113-194B-4E42-8120-F24CD49C0EFE}" type="datetime1">
              <a:rPr lang="en-US" smtClean="0"/>
              <a:t>2/7/24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D35F73-11E3-4234-F8EA-7ABC4C9E7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76E02D-18A0-928E-BE10-B6F1A5FC4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699F38-D81C-EFC7-4035-B79E7B04628E}"/>
              </a:ext>
            </a:extLst>
          </p:cNvPr>
          <p:cNvCxnSpPr>
            <a:cxnSpLocks/>
          </p:cNvCxnSpPr>
          <p:nvPr userDrawn="1"/>
        </p:nvCxnSpPr>
        <p:spPr>
          <a:xfrm>
            <a:off x="0" y="813600"/>
            <a:ext cx="414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4950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D2590-36C7-435F-3670-F0FB097F4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04567-5DEF-EC76-9F49-947ABD50A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0" rIns="0" b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B2A1E-9FD4-0458-9FD5-AA8D8238D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94D6B-19A6-4FE0-B851-B088BA52B9DD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26B7C-BFAF-7EB9-BE37-FD392A002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39049-9515-2B59-5DE5-4F2AE8217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3606DDD-7EE3-46EE-DF2A-DABF199900AC}"/>
              </a:ext>
            </a:extLst>
          </p:cNvPr>
          <p:cNvCxnSpPr>
            <a:cxnSpLocks/>
          </p:cNvCxnSpPr>
          <p:nvPr userDrawn="1"/>
        </p:nvCxnSpPr>
        <p:spPr>
          <a:xfrm>
            <a:off x="0" y="814516"/>
            <a:ext cx="414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50836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A65E8-BEB0-AE46-1041-368E2EB86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4DDA8-1E75-548E-006D-F29159A5A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E1F4F-62BD-4E5B-B2DD-9182E3DC510E}" type="datetime1">
              <a:rPr lang="en-US" smtClean="0"/>
              <a:t>2/7/24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A2E127-E7BA-DF72-EAFF-6ECA8C883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9EA3AB-E737-C3BA-AE04-176813843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B666563-3934-80D4-5711-17075FFABCDD}"/>
              </a:ext>
            </a:extLst>
          </p:cNvPr>
          <p:cNvCxnSpPr>
            <a:cxnSpLocks/>
          </p:cNvCxnSpPr>
          <p:nvPr userDrawn="1"/>
        </p:nvCxnSpPr>
        <p:spPr>
          <a:xfrm>
            <a:off x="0" y="813600"/>
            <a:ext cx="414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35750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A65E8-BEB0-AE46-1041-368E2EB86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4DDA8-1E75-548E-006D-F29159A5A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C0050-E6AB-427A-BF88-70307BDEAD21}" type="datetime1">
              <a:rPr lang="en-US" smtClean="0"/>
              <a:t>2/7/24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A2E127-E7BA-DF72-EAFF-6ECA8C883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9EA3AB-E737-C3BA-AE04-176813843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B666563-3934-80D4-5711-17075FFABCDD}"/>
              </a:ext>
            </a:extLst>
          </p:cNvPr>
          <p:cNvCxnSpPr>
            <a:cxnSpLocks/>
          </p:cNvCxnSpPr>
          <p:nvPr userDrawn="1"/>
        </p:nvCxnSpPr>
        <p:spPr>
          <a:xfrm>
            <a:off x="0" y="813600"/>
            <a:ext cx="414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51A2C059-FCB0-1913-F6A1-CE67F72AF784}"/>
              </a:ext>
            </a:extLst>
          </p:cNvPr>
          <p:cNvSpPr/>
          <p:nvPr userDrawn="1"/>
        </p:nvSpPr>
        <p:spPr>
          <a:xfrm>
            <a:off x="623888" y="2648775"/>
            <a:ext cx="4138912" cy="3085275"/>
          </a:xfrm>
          <a:prstGeom prst="roundRect">
            <a:avLst>
              <a:gd name="adj" fmla="val 711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b" anchorCtr="0"/>
          <a:lstStyle/>
          <a:p>
            <a:pPr algn="l"/>
            <a:r>
              <a:rPr lang="en-US" sz="2400" b="0" dirty="0">
                <a:solidFill>
                  <a:schemeClr val="bg1"/>
                </a:solidFill>
              </a:rPr>
              <a:t>&lt;clone boxes;</a:t>
            </a:r>
          </a:p>
          <a:p>
            <a:pPr algn="l"/>
            <a:r>
              <a:rPr lang="en-US" sz="2400" b="0" dirty="0">
                <a:solidFill>
                  <a:schemeClr val="bg1"/>
                </a:solidFill>
              </a:rPr>
              <a:t>set width to 31/# - 0,6;</a:t>
            </a:r>
          </a:p>
          <a:p>
            <a:pPr algn="l"/>
            <a:r>
              <a:rPr lang="en-US" sz="2400" b="0" dirty="0">
                <a:solidFill>
                  <a:schemeClr val="bg1"/>
                </a:solidFill>
              </a:rPr>
              <a:t>distribute horizontally&gt;</a:t>
            </a:r>
            <a:endParaRPr lang="en-EE" sz="2400" b="0" dirty="0">
              <a:solidFill>
                <a:schemeClr val="bg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CFB36C9-9F63-50E0-E841-8D22CFCA7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07180" y="2869888"/>
            <a:ext cx="306178" cy="30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802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167CA3-6635-0BEF-8CE4-120FC95C9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D4981-81C0-4712-99DE-381BDDAEABEA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E2FC6-4599-3709-776A-485A8CA96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AEC6E-C663-A1D9-895C-2A9467B7D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03EEF6-65F2-8211-71F4-E82E72B09E26}"/>
              </a:ext>
            </a:extLst>
          </p:cNvPr>
          <p:cNvSpPr/>
          <p:nvPr userDrawn="1"/>
        </p:nvSpPr>
        <p:spPr>
          <a:xfrm>
            <a:off x="178905" y="5874026"/>
            <a:ext cx="11882230" cy="26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6A820D-1F92-D637-2160-ED7803AEAFD4}"/>
              </a:ext>
            </a:extLst>
          </p:cNvPr>
          <p:cNvSpPr/>
          <p:nvPr userDrawn="1"/>
        </p:nvSpPr>
        <p:spPr>
          <a:xfrm>
            <a:off x="9531626" y="6192078"/>
            <a:ext cx="2360544" cy="477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39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94E4727-99B4-E8E9-41E5-65773E44A1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8400" y="0"/>
            <a:ext cx="6094800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27FC05-2BBA-AD87-9A2E-0933BDF25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00" y="594000"/>
            <a:ext cx="5267300" cy="655200"/>
          </a:xfrm>
        </p:spPr>
        <p:txBody>
          <a:bodyPr anchor="t" anchorCtr="0"/>
          <a:lstStyle>
            <a:lvl1pPr>
              <a:defRPr sz="3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7DE821-5F1B-C622-F9E2-B82763F3B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800" y="1530000"/>
            <a:ext cx="5267300" cy="4352400"/>
          </a:xfrm>
        </p:spPr>
        <p:txBody>
          <a:bodyPr lIns="0" tIns="0" rIns="0" bIns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/>
            </a:lvl1pPr>
            <a:lvl2pPr marL="742950" indent="-285750">
              <a:buFont typeface="Arial" panose="020B0604020202020204" pitchFamily="34" charset="0"/>
              <a:buChar char="•"/>
              <a:defRPr sz="1800"/>
            </a:lvl2pPr>
            <a:lvl3pPr marL="1200150" indent="-285750">
              <a:buFont typeface="Inter" panose="02000503000000020004" pitchFamily="2" charset="0"/>
              <a:buChar char="–"/>
              <a:defRPr sz="18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C20F2C-0453-1668-F7AC-3E7D3B50C3D3}"/>
              </a:ext>
            </a:extLst>
          </p:cNvPr>
          <p:cNvCxnSpPr>
            <a:cxnSpLocks/>
          </p:cNvCxnSpPr>
          <p:nvPr userDrawn="1"/>
        </p:nvCxnSpPr>
        <p:spPr>
          <a:xfrm>
            <a:off x="0" y="813600"/>
            <a:ext cx="414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0F08D5FA-1048-3AEE-5744-505EE99A2E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01225" y="6327932"/>
            <a:ext cx="1763581" cy="21804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5pPr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69BBE47-B90C-74AD-99BD-6BB24879EC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300" y="6019200"/>
            <a:ext cx="10944000" cy="14400"/>
          </a:xfrm>
          <a:solidFill>
            <a:schemeClr val="accent1"/>
          </a:solidFill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E22A8F-C402-EC19-2F13-D1E68EE9771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479920" y="7200000"/>
            <a:ext cx="3191471" cy="365125"/>
          </a:xfrm>
        </p:spPr>
        <p:txBody>
          <a:bodyPr/>
          <a:lstStyle/>
          <a:p>
            <a:fld id="{3DA830E6-A54A-4091-8B7F-C22A9FC61BE3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018A1-3BAB-57DF-9EEF-D3FDB510879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763337" y="720000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6E418-658F-C509-57F2-B85E7E53838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22800" y="7200000"/>
            <a:ext cx="684139" cy="365125"/>
          </a:xfrm>
        </p:spPr>
        <p:txBody>
          <a:bodyPr/>
          <a:lstStyle/>
          <a:p>
            <a:fld id="{EECD3F93-6340-4BF1-B5CF-4D557E511F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6817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6F114E-8E58-34CA-65E6-F83254AA03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6094800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7DA6DA-E2F0-BB3A-67E1-7B9A5CAB9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599" y="622800"/>
            <a:ext cx="5266800" cy="655200"/>
          </a:xfrm>
        </p:spPr>
        <p:txBody>
          <a:bodyPr anchor="t" anchorCtr="0"/>
          <a:lstStyle>
            <a:lvl1pPr>
              <a:defRPr sz="3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67F4FF-8F9D-79C0-4A76-A79B46A359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3599" y="1530000"/>
            <a:ext cx="5266800" cy="435240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/>
            </a:lvl1pPr>
            <a:lvl2pPr marL="742950" indent="-285750">
              <a:buFont typeface="Arial" panose="020B0604020202020204" pitchFamily="34" charset="0"/>
              <a:buChar char="•"/>
              <a:defRPr sz="1800"/>
            </a:lvl2pPr>
            <a:lvl3pPr marL="1085850" indent="-171450">
              <a:buFont typeface="Inter" panose="02000503000000020004" pitchFamily="2" charset="0"/>
              <a:buChar char="–"/>
              <a:defRPr sz="18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sz="1800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DCFC226B-2321-A6D5-9C63-98F5FFA4D0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300" y="6019200"/>
            <a:ext cx="10944000" cy="14400"/>
          </a:xfrm>
          <a:solidFill>
            <a:schemeClr val="accent1"/>
          </a:solidFill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C1B6F9F-8C07-B8D1-B4D8-EF825EF3A04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479920" y="7200000"/>
            <a:ext cx="3191471" cy="365125"/>
          </a:xfrm>
        </p:spPr>
        <p:txBody>
          <a:bodyPr/>
          <a:lstStyle/>
          <a:p>
            <a:fld id="{3DA830E6-A54A-4091-8B7F-C22A9FC61BE3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8E5DEA5-E443-BBF8-8789-FC705D07769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763337" y="720000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DCD46FB-6096-A3BA-D6CF-E1EF3FC3825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22800" y="7200000"/>
            <a:ext cx="684139" cy="365125"/>
          </a:xfrm>
        </p:spPr>
        <p:txBody>
          <a:bodyPr/>
          <a:lstStyle/>
          <a:p>
            <a:fld id="{EECD3F93-6340-4BF1-B5CF-4D557E511F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8429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38587-C511-4DD2-07AB-2D23B30DE1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800" y="1122363"/>
            <a:ext cx="8208000" cy="2387600"/>
          </a:xfrm>
        </p:spPr>
        <p:txBody>
          <a:bodyPr anchor="t" anchorCtr="0"/>
          <a:lstStyle>
            <a:lvl1pPr algn="l">
              <a:defRPr sz="5400"/>
            </a:lvl1pPr>
          </a:lstStyle>
          <a:p>
            <a:r>
              <a:rPr lang="en-US" dirty="0"/>
              <a:t>&lt;Thank the audience&gt;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D4BA85-E5BB-242F-232F-95C8E2B315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2800" y="5180400"/>
            <a:ext cx="8208000" cy="743322"/>
          </a:xfrm>
        </p:spPr>
        <p:txBody>
          <a:bodyPr lIns="0" tIns="0" rIns="0" bIns="0" anchor="b" anchorCtr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&lt;Presenter name and contact&gt;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BF210D-533E-649F-3FB4-F90225E1D667}"/>
              </a:ext>
            </a:extLst>
          </p:cNvPr>
          <p:cNvCxnSpPr>
            <a:cxnSpLocks/>
          </p:cNvCxnSpPr>
          <p:nvPr userDrawn="1"/>
        </p:nvCxnSpPr>
        <p:spPr>
          <a:xfrm>
            <a:off x="0" y="1445651"/>
            <a:ext cx="414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16622D8-D973-4EF3-C408-B13DEE77A2A1}"/>
              </a:ext>
            </a:extLst>
          </p:cNvPr>
          <p:cNvSpPr txBox="1"/>
          <p:nvPr userDrawn="1"/>
        </p:nvSpPr>
        <p:spPr>
          <a:xfrm>
            <a:off x="9400902" y="3260035"/>
            <a:ext cx="2163903" cy="247401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GB" spc="0" dirty="0">
                <a:ea typeface="Inter" panose="02000503000000020004" pitchFamily="2" charset="0"/>
                <a:cs typeface="Inter" panose="02000503000000020004" pitchFamily="2" charset="0"/>
                <a:hlinkClick r:id="rId2"/>
              </a:rPr>
              <a:t>https://cyber.ee/</a:t>
            </a:r>
            <a:endParaRPr lang="en-GB" spc="0" dirty="0"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spc="0" dirty="0">
                <a:ea typeface="Inter" panose="02000503000000020004" pitchFamily="2" charset="0"/>
                <a:cs typeface="Inter" panose="02000503000000020004" pitchFamily="2" charset="0"/>
                <a:hlinkClick r:id="rId3"/>
              </a:rPr>
              <a:t>info@cyber.ee</a:t>
            </a:r>
            <a:endParaRPr lang="en-GB" spc="0" dirty="0"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spc="0" dirty="0" err="1">
                <a:ea typeface="Inter" panose="02000503000000020004" pitchFamily="2" charset="0"/>
                <a:cs typeface="Inter" panose="02000503000000020004" pitchFamily="2" charset="0"/>
                <a:hlinkClick r:id="rId4"/>
              </a:rPr>
              <a:t>cybernetica</a:t>
            </a:r>
            <a:endParaRPr lang="en-GB" spc="0" dirty="0"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spc="0" dirty="0" err="1">
                <a:ea typeface="Inter" panose="02000503000000020004" pitchFamily="2" charset="0"/>
                <a:cs typeface="Inter" panose="02000503000000020004" pitchFamily="2" charset="0"/>
                <a:hlinkClick r:id="rId5"/>
              </a:rPr>
              <a:t>CyberneticaAS</a:t>
            </a:r>
            <a:endParaRPr lang="en-GB" spc="0" dirty="0"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spc="0" dirty="0" err="1">
                <a:ea typeface="Inter" panose="02000503000000020004" pitchFamily="2" charset="0"/>
                <a:cs typeface="Inter" panose="02000503000000020004" pitchFamily="2" charset="0"/>
                <a:hlinkClick r:id="rId6"/>
              </a:rPr>
              <a:t>cybernetica_ee</a:t>
            </a:r>
            <a:endParaRPr lang="en-GB" spc="0" dirty="0"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spc="0" dirty="0" err="1">
                <a:ea typeface="Inter" panose="02000503000000020004" pitchFamily="2" charset="0"/>
                <a:cs typeface="Inter" panose="02000503000000020004" pitchFamily="2" charset="0"/>
                <a:hlinkClick r:id="rId7"/>
              </a:rPr>
              <a:t>Cybernetica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6C68241-86EA-5980-EE35-68781125263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40804" y="3836329"/>
            <a:ext cx="280800" cy="280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91CD830-E2E9-F10A-7851-221CA2826D7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40804" y="3429000"/>
            <a:ext cx="280800" cy="2808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AD06966-4E25-C205-5121-50825FA3164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40804" y="4621202"/>
            <a:ext cx="280800" cy="2808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7909FD1E-AE36-B826-593E-81CA80056C1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940804" y="5052365"/>
            <a:ext cx="280800" cy="2808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E038E90-E471-E0B8-0195-C868D3DE2BB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940804" y="5453250"/>
            <a:ext cx="280800" cy="2808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01ED61BC-27E8-ADD7-1437-35BF83C139A4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940804" y="4225038"/>
            <a:ext cx="280800" cy="28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024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38587-C511-4DD2-07AB-2D23B30DE1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800" y="1122363"/>
            <a:ext cx="8208000" cy="2387600"/>
          </a:xfrm>
        </p:spPr>
        <p:txBody>
          <a:bodyPr anchor="t" anchorCtr="0"/>
          <a:lstStyle>
            <a:lvl1pPr algn="l">
              <a:defRPr sz="3200"/>
            </a:lvl1pPr>
          </a:lstStyle>
          <a:p>
            <a:r>
              <a:rPr lang="en-US" dirty="0"/>
              <a:t>“&lt;Quote text&gt;”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D4BA85-E5BB-242F-232F-95C8E2B315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57889" y="4730400"/>
            <a:ext cx="6306261" cy="1076400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&lt;Quote author&gt;</a:t>
            </a:r>
            <a:br>
              <a:rPr lang="en-US" dirty="0"/>
            </a:br>
            <a:r>
              <a:rPr lang="en-US" dirty="0"/>
              <a:t>&lt;</a:t>
            </a:r>
            <a:r>
              <a:rPr lang="en-US" dirty="0" err="1"/>
              <a:t>Proffession</a:t>
            </a:r>
            <a:r>
              <a:rPr lang="en-US" dirty="0"/>
              <a:t>&gt;</a:t>
            </a:r>
            <a:br>
              <a:rPr lang="en-US" dirty="0"/>
            </a:br>
            <a:r>
              <a:rPr lang="en-US" dirty="0"/>
              <a:t>&lt;Company&gt;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BF210D-533E-649F-3FB4-F90225E1D667}"/>
              </a:ext>
            </a:extLst>
          </p:cNvPr>
          <p:cNvCxnSpPr>
            <a:cxnSpLocks/>
          </p:cNvCxnSpPr>
          <p:nvPr userDrawn="1"/>
        </p:nvCxnSpPr>
        <p:spPr>
          <a:xfrm>
            <a:off x="0" y="1445651"/>
            <a:ext cx="414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40">
            <a:extLst>
              <a:ext uri="{FF2B5EF4-FFF2-40B4-BE49-F238E27FC236}">
                <a16:creationId xmlns:a16="http://schemas.microsoft.com/office/drawing/2014/main" id="{00514570-0A6F-C2D1-CA22-D60D92F26BF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3887" y="4643022"/>
            <a:ext cx="1236142" cy="1236142"/>
          </a:xfrm>
          <a:custGeom>
            <a:avLst/>
            <a:gdLst>
              <a:gd name="connsiteX0" fmla="*/ 618071 w 1236142"/>
              <a:gd name="connsiteY0" fmla="*/ 0 h 1236142"/>
              <a:gd name="connsiteX1" fmla="*/ 1236142 w 1236142"/>
              <a:gd name="connsiteY1" fmla="*/ 618071 h 1236142"/>
              <a:gd name="connsiteX2" fmla="*/ 618071 w 1236142"/>
              <a:gd name="connsiteY2" fmla="*/ 1236142 h 1236142"/>
              <a:gd name="connsiteX3" fmla="*/ 0 w 1236142"/>
              <a:gd name="connsiteY3" fmla="*/ 618071 h 1236142"/>
              <a:gd name="connsiteX4" fmla="*/ 618071 w 1236142"/>
              <a:gd name="connsiteY4" fmla="*/ 0 h 123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6142" h="1236142">
                <a:moveTo>
                  <a:pt x="618071" y="0"/>
                </a:moveTo>
                <a:cubicBezTo>
                  <a:pt x="959422" y="0"/>
                  <a:pt x="1236142" y="276720"/>
                  <a:pt x="1236142" y="618071"/>
                </a:cubicBezTo>
                <a:cubicBezTo>
                  <a:pt x="1236142" y="959422"/>
                  <a:pt x="959422" y="1236142"/>
                  <a:pt x="618071" y="1236142"/>
                </a:cubicBezTo>
                <a:cubicBezTo>
                  <a:pt x="276720" y="1236142"/>
                  <a:pt x="0" y="959422"/>
                  <a:pt x="0" y="618071"/>
                </a:cubicBezTo>
                <a:cubicBezTo>
                  <a:pt x="0" y="276720"/>
                  <a:pt x="276720" y="0"/>
                  <a:pt x="61807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icon to add photo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31D3D-CCA5-B49B-BDC5-8DB7D804291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0426B8A-91DD-408E-A4B6-102DD68902DC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5AE14B-117C-EA49-F280-E28FC1C3C43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F6D0EB7-EE89-1499-4FF3-4E49D9C00D3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3516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9BBDF-2840-38C7-1628-569DCE454F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&lt;Do not use it&gt;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485585-4C63-CAC1-F32E-8B34E259C2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F1ADF-3128-F50E-9D64-2D1929EA6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2BB16-9B90-4FE6-B9CE-35F3C0DB16F0}" type="datetime1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39498-D5D3-76F4-4C48-294CE64AC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99E70-AB63-727F-4EBF-A2341E920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64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6DB682-E4DE-141B-B1CF-4A4D918670C8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/>
              <a:t>&lt;Do not use it&gt;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84B1E4-160C-6E43-7FC7-640A0E4D73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6C3EC-2195-D855-D4E7-01044C99D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C7CD4-3795-4EAA-A55F-0950321834D4}" type="datetime1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04533-AE18-F242-BD93-56A6E5BCB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9142B-51EB-BBFA-2694-962189139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732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38587-C511-4DD2-07AB-2D23B30DE1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800" y="1122363"/>
            <a:ext cx="8208000" cy="2387600"/>
          </a:xfrm>
        </p:spPr>
        <p:txBody>
          <a:bodyPr anchor="t" anchorCtr="0"/>
          <a:lstStyle>
            <a:lvl1pPr algn="l">
              <a:defRPr sz="5400"/>
            </a:lvl1pPr>
          </a:lstStyle>
          <a:p>
            <a:r>
              <a:rPr lang="en-US" dirty="0"/>
              <a:t>&lt;Presentation title&gt;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D4BA85-E5BB-242F-232F-95C8E2B315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2800" y="5180400"/>
            <a:ext cx="8208000" cy="743322"/>
          </a:xfrm>
        </p:spPr>
        <p:txBody>
          <a:bodyPr lIns="0" tIns="0" rIns="0" bIns="0" anchor="b" anchorCtr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&lt;Presenter name and contact (optional)&gt;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BF210D-533E-649F-3FB4-F90225E1D667}"/>
              </a:ext>
            </a:extLst>
          </p:cNvPr>
          <p:cNvCxnSpPr>
            <a:cxnSpLocks/>
          </p:cNvCxnSpPr>
          <p:nvPr userDrawn="1"/>
        </p:nvCxnSpPr>
        <p:spPr>
          <a:xfrm>
            <a:off x="0" y="1445651"/>
            <a:ext cx="41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363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0602-8D33-F747-4295-266F93ABE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800" y="3488635"/>
            <a:ext cx="8208000" cy="1600625"/>
          </a:xfrm>
        </p:spPr>
        <p:txBody>
          <a:bodyPr anchor="t" anchorCtr="0"/>
          <a:lstStyle>
            <a:lvl1pPr>
              <a:defRPr sz="3800"/>
            </a:lvl1pPr>
          </a:lstStyle>
          <a:p>
            <a:r>
              <a:rPr lang="en-US" dirty="0"/>
              <a:t>&lt;Subsection title&gt;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507EF-EBB4-ED53-7870-08DF380A454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2800" y="5180400"/>
            <a:ext cx="8208000" cy="745200"/>
          </a:xfrm>
        </p:spPr>
        <p:txBody>
          <a:bodyPr lIns="0" tIns="0" rIns="0" bIns="0" anchor="b" anchorCtr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&lt;Additional info (optional)&gt;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865CD-5BF1-F797-D636-44B83162D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5F135-8696-4E8F-8B5D-D25BF4DEFC77}" type="datetime1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B8BB3-CB95-8F78-20BB-AE19BE6FF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A94E2-7E46-ED3D-6D5F-1DBF05AD0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304A2DC-8566-FBE7-61FD-34FF7DA25ECF}"/>
              </a:ext>
            </a:extLst>
          </p:cNvPr>
          <p:cNvCxnSpPr>
            <a:cxnSpLocks/>
          </p:cNvCxnSpPr>
          <p:nvPr userDrawn="1"/>
        </p:nvCxnSpPr>
        <p:spPr>
          <a:xfrm>
            <a:off x="0" y="3711773"/>
            <a:ext cx="414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0327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D2590-36C7-435F-3670-F0FB097F4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04567-5DEF-EC76-9F49-947ABD50A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B2A1E-9FD4-0458-9FD5-AA8D8238D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1FE04-04A1-4EC6-BBA7-ED713D3CCA4E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26B7C-BFAF-7EB9-BE37-FD392A002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39049-9515-2B59-5DE5-4F2AE8217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3606DDD-7EE3-46EE-DF2A-DABF199900AC}"/>
              </a:ext>
            </a:extLst>
          </p:cNvPr>
          <p:cNvCxnSpPr>
            <a:cxnSpLocks/>
          </p:cNvCxnSpPr>
          <p:nvPr userDrawn="1"/>
        </p:nvCxnSpPr>
        <p:spPr>
          <a:xfrm>
            <a:off x="0" y="814516"/>
            <a:ext cx="41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80365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0602-8D33-F747-4295-266F93ABE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800" y="3488635"/>
            <a:ext cx="8208000" cy="1600625"/>
          </a:xfrm>
        </p:spPr>
        <p:txBody>
          <a:bodyPr anchor="t" anchorCtr="0"/>
          <a:lstStyle>
            <a:lvl1pPr>
              <a:defRPr sz="3800"/>
            </a:lvl1pPr>
          </a:lstStyle>
          <a:p>
            <a:r>
              <a:rPr lang="en-US" dirty="0"/>
              <a:t>&lt;Subsection title&gt;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507EF-EBB4-ED53-7870-08DF380A454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2800" y="5180400"/>
            <a:ext cx="8208000" cy="745200"/>
          </a:xfrm>
        </p:spPr>
        <p:txBody>
          <a:bodyPr lIns="0" tIns="0" rIns="0" bIns="0" anchor="b" anchorCtr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&lt;Additional info (optional)&gt;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865CD-5BF1-F797-D636-44B83162D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48B21-0069-4319-9843-07D2567660BD}" type="datetime1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B8BB3-CB95-8F78-20BB-AE19BE6FF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A94E2-7E46-ED3D-6D5F-1DBF05AD0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304A2DC-8566-FBE7-61FD-34FF7DA25ECF}"/>
              </a:ext>
            </a:extLst>
          </p:cNvPr>
          <p:cNvCxnSpPr>
            <a:cxnSpLocks/>
          </p:cNvCxnSpPr>
          <p:nvPr userDrawn="1"/>
        </p:nvCxnSpPr>
        <p:spPr>
          <a:xfrm>
            <a:off x="0" y="3711773"/>
            <a:ext cx="41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7386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85127-9992-C1EA-9732-D2472350F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1C593-249A-561D-604E-D7B5CAC564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800" y="1530000"/>
            <a:ext cx="5400000" cy="4351338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256F5-60E7-524F-B6D8-6D591A4F96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6800" y="1530000"/>
            <a:ext cx="5400000" cy="4351338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153C84-3C4C-38B1-49B3-A6F5CE9FF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7D748-292A-433A-B76D-4E79C66E2570}" type="datetime1">
              <a:rPr lang="en-US" smtClean="0"/>
              <a:t>2/7/24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EA2D3-5A7C-901B-439E-7BE5CF422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C33AF5-BB07-C7BB-A6A0-AD6422657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34C9B8-403A-705C-0B04-EB4CBBCCF78F}"/>
              </a:ext>
            </a:extLst>
          </p:cNvPr>
          <p:cNvCxnSpPr>
            <a:cxnSpLocks/>
          </p:cNvCxnSpPr>
          <p:nvPr userDrawn="1"/>
        </p:nvCxnSpPr>
        <p:spPr>
          <a:xfrm>
            <a:off x="0" y="813600"/>
            <a:ext cx="41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46291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C8C39-25DF-BA28-0931-A8E9C2722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00" y="594000"/>
            <a:ext cx="10944000" cy="669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835874-50F9-4E11-1392-F868C274513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2799" y="1530000"/>
            <a:ext cx="5400000" cy="823912"/>
          </a:xfrm>
        </p:spPr>
        <p:txBody>
          <a:bodyPr lIns="0" tIns="0" rIns="0" bIns="0"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&lt;Entity A name&gt;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F19E1B-05BB-44C3-F8D5-733718BD5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01" y="2490166"/>
            <a:ext cx="5400000" cy="3391200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B53A5-E502-E19F-3122-1496D7766BA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530000"/>
            <a:ext cx="5400000" cy="823912"/>
          </a:xfrm>
        </p:spPr>
        <p:txBody>
          <a:bodyPr lIns="0" tIns="0" rIns="0" bIns="0"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&lt;Entity B name&gt;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1F6762-00E6-059B-B5EE-A067FD15F4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490166"/>
            <a:ext cx="5400000" cy="3391200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50A39-1905-AAB4-0113-4FFBADE38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1BB94-BA45-4C08-8834-FE97F5FB139A}" type="datetime1">
              <a:rPr lang="en-US" smtClean="0"/>
              <a:t>2/7/24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D35F73-11E3-4234-F8EA-7ABC4C9E7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76E02D-18A0-928E-BE10-B6F1A5FC4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699F38-D81C-EFC7-4035-B79E7B04628E}"/>
              </a:ext>
            </a:extLst>
          </p:cNvPr>
          <p:cNvCxnSpPr>
            <a:cxnSpLocks/>
          </p:cNvCxnSpPr>
          <p:nvPr userDrawn="1"/>
        </p:nvCxnSpPr>
        <p:spPr>
          <a:xfrm>
            <a:off x="0" y="813600"/>
            <a:ext cx="41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4509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A65E8-BEB0-AE46-1041-368E2EB86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4DDA8-1E75-548E-006D-F29159A5A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37D5E-B73A-4F07-8D1C-2DE34C78B44C}" type="datetime1">
              <a:rPr lang="en-US" smtClean="0"/>
              <a:t>2/7/24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A2E127-E7BA-DF72-EAFF-6ECA8C883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9EA3AB-E737-C3BA-AE04-176813843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B666563-3934-80D4-5711-17075FFABCDD}"/>
              </a:ext>
            </a:extLst>
          </p:cNvPr>
          <p:cNvCxnSpPr>
            <a:cxnSpLocks/>
          </p:cNvCxnSpPr>
          <p:nvPr userDrawn="1"/>
        </p:nvCxnSpPr>
        <p:spPr>
          <a:xfrm>
            <a:off x="0" y="813600"/>
            <a:ext cx="41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8773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A65E8-BEB0-AE46-1041-368E2EB86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4DDA8-1E75-548E-006D-F29159A5A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E19B-CD9F-4362-9A35-4DEDF436541E}" type="datetime1">
              <a:rPr lang="en-US" smtClean="0"/>
              <a:t>2/7/24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A2E127-E7BA-DF72-EAFF-6ECA8C883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9EA3AB-E737-C3BA-AE04-176813843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B666563-3934-80D4-5711-17075FFABCDD}"/>
              </a:ext>
            </a:extLst>
          </p:cNvPr>
          <p:cNvCxnSpPr>
            <a:cxnSpLocks/>
          </p:cNvCxnSpPr>
          <p:nvPr userDrawn="1"/>
        </p:nvCxnSpPr>
        <p:spPr>
          <a:xfrm>
            <a:off x="0" y="813600"/>
            <a:ext cx="41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51A2C059-FCB0-1913-F6A1-CE67F72AF784}"/>
              </a:ext>
            </a:extLst>
          </p:cNvPr>
          <p:cNvSpPr/>
          <p:nvPr userDrawn="1"/>
        </p:nvSpPr>
        <p:spPr>
          <a:xfrm>
            <a:off x="623888" y="2648775"/>
            <a:ext cx="4138912" cy="3085275"/>
          </a:xfrm>
          <a:prstGeom prst="roundRect">
            <a:avLst>
              <a:gd name="adj" fmla="val 711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b" anchorCtr="0"/>
          <a:lstStyle/>
          <a:p>
            <a:pPr algn="l"/>
            <a:r>
              <a:rPr lang="en-US" sz="2400" b="0" dirty="0">
                <a:solidFill>
                  <a:schemeClr val="tx1"/>
                </a:solidFill>
              </a:rPr>
              <a:t>&lt;clone boxes;</a:t>
            </a:r>
          </a:p>
          <a:p>
            <a:pPr algn="l"/>
            <a:r>
              <a:rPr lang="en-US" sz="2400" b="0" dirty="0">
                <a:solidFill>
                  <a:schemeClr val="tx1"/>
                </a:solidFill>
              </a:rPr>
              <a:t>set width to 31/# - 0,6;</a:t>
            </a:r>
          </a:p>
          <a:p>
            <a:pPr algn="l"/>
            <a:r>
              <a:rPr lang="en-US" sz="2400" b="0" dirty="0">
                <a:solidFill>
                  <a:schemeClr val="tx1"/>
                </a:solidFill>
              </a:rPr>
              <a:t>distribute horizontally&gt;</a:t>
            </a:r>
            <a:endParaRPr lang="en-EE" sz="2400" b="0" dirty="0">
              <a:solidFill>
                <a:schemeClr val="tx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CFB36C9-9F63-50E0-E841-8D22CFCA7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07180" y="2869888"/>
            <a:ext cx="306178" cy="30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633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167CA3-6635-0BEF-8CE4-120FC95C9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917B5-DF58-4DBD-A69F-65415DEEF1EA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E2FC6-4599-3709-776A-485A8CA96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AEC6E-C663-A1D9-895C-2A9467B7D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03EEF6-65F2-8211-71F4-E82E72B09E26}"/>
              </a:ext>
            </a:extLst>
          </p:cNvPr>
          <p:cNvSpPr/>
          <p:nvPr userDrawn="1"/>
        </p:nvSpPr>
        <p:spPr>
          <a:xfrm>
            <a:off x="178905" y="5874026"/>
            <a:ext cx="11882230" cy="26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6A820D-1F92-D637-2160-ED7803AEAFD4}"/>
              </a:ext>
            </a:extLst>
          </p:cNvPr>
          <p:cNvSpPr/>
          <p:nvPr userDrawn="1"/>
        </p:nvSpPr>
        <p:spPr>
          <a:xfrm>
            <a:off x="9531626" y="6192078"/>
            <a:ext cx="2360544" cy="477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519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94E4727-99B4-E8E9-41E5-65773E44A1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8400" y="0"/>
            <a:ext cx="6094800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27FC05-2BBA-AD87-9A2E-0933BDF25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00" y="594000"/>
            <a:ext cx="5267300" cy="655200"/>
          </a:xfrm>
        </p:spPr>
        <p:txBody>
          <a:bodyPr anchor="t" anchorCtr="0"/>
          <a:lstStyle>
            <a:lvl1pPr>
              <a:defRPr sz="3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7DE821-5F1B-C622-F9E2-B82763F3B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800" y="1530000"/>
            <a:ext cx="5267300" cy="4352400"/>
          </a:xfrm>
        </p:spPr>
        <p:txBody>
          <a:bodyPr lIns="0" tIns="0" rIns="0" bIns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/>
            </a:lvl1pPr>
            <a:lvl2pPr marL="742950" indent="-285750">
              <a:buFont typeface="Arial" panose="020B0604020202020204" pitchFamily="34" charset="0"/>
              <a:buChar char="•"/>
              <a:defRPr sz="1800"/>
            </a:lvl2pPr>
            <a:lvl3pPr marL="1200150" indent="-285750">
              <a:buFont typeface="Inter" panose="02000503000000020004" pitchFamily="2" charset="0"/>
              <a:buChar char="–"/>
              <a:defRPr sz="18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C20F2C-0453-1668-F7AC-3E7D3B50C3D3}"/>
              </a:ext>
            </a:extLst>
          </p:cNvPr>
          <p:cNvCxnSpPr>
            <a:cxnSpLocks/>
          </p:cNvCxnSpPr>
          <p:nvPr userDrawn="1"/>
        </p:nvCxnSpPr>
        <p:spPr>
          <a:xfrm>
            <a:off x="0" y="813600"/>
            <a:ext cx="41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69BBE47-B90C-74AD-99BD-6BB24879EC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300" y="6019200"/>
            <a:ext cx="10944000" cy="144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8B58AF9-986F-E118-EEA8-6EA43929EE1B}"/>
              </a:ext>
            </a:extLst>
          </p:cNvPr>
          <p:cNvGrpSpPr/>
          <p:nvPr userDrawn="1"/>
        </p:nvGrpSpPr>
        <p:grpSpPr>
          <a:xfrm>
            <a:off x="9802207" y="6327932"/>
            <a:ext cx="1762598" cy="218040"/>
            <a:chOff x="9802207" y="6327932"/>
            <a:chExt cx="1762598" cy="21804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94E3230-956C-E1B2-CC8E-3F2BE6DD0AF3}"/>
                </a:ext>
              </a:extLst>
            </p:cNvPr>
            <p:cNvSpPr/>
            <p:nvPr/>
          </p:nvSpPr>
          <p:spPr>
            <a:xfrm>
              <a:off x="9863574" y="6433545"/>
              <a:ext cx="156826" cy="112427"/>
            </a:xfrm>
            <a:custGeom>
              <a:avLst/>
              <a:gdLst>
                <a:gd name="connsiteX0" fmla="*/ 122734 w 156826"/>
                <a:gd name="connsiteY0" fmla="*/ 78358 h 112427"/>
                <a:gd name="connsiteX1" fmla="*/ 34093 w 156826"/>
                <a:gd name="connsiteY1" fmla="*/ 78358 h 112427"/>
                <a:gd name="connsiteX2" fmla="*/ 34093 w 156826"/>
                <a:gd name="connsiteY2" fmla="*/ 68138 h 112427"/>
                <a:gd name="connsiteX3" fmla="*/ 0 w 156826"/>
                <a:gd name="connsiteY3" fmla="*/ 68138 h 112427"/>
                <a:gd name="connsiteX4" fmla="*/ 0 w 156826"/>
                <a:gd name="connsiteY4" fmla="*/ 78358 h 112427"/>
                <a:gd name="connsiteX5" fmla="*/ 34093 w 156826"/>
                <a:gd name="connsiteY5" fmla="*/ 112427 h 112427"/>
                <a:gd name="connsiteX6" fmla="*/ 122734 w 156826"/>
                <a:gd name="connsiteY6" fmla="*/ 112427 h 112427"/>
                <a:gd name="connsiteX7" fmla="*/ 156827 w 156826"/>
                <a:gd name="connsiteY7" fmla="*/ 78358 h 112427"/>
                <a:gd name="connsiteX8" fmla="*/ 156827 w 156826"/>
                <a:gd name="connsiteY8" fmla="*/ 0 h 112427"/>
                <a:gd name="connsiteX9" fmla="*/ 122734 w 156826"/>
                <a:gd name="connsiteY9" fmla="*/ 34069 h 112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826" h="112427">
                  <a:moveTo>
                    <a:pt x="122734" y="78358"/>
                  </a:moveTo>
                  <a:lnTo>
                    <a:pt x="34093" y="78358"/>
                  </a:lnTo>
                  <a:lnTo>
                    <a:pt x="34093" y="68138"/>
                  </a:lnTo>
                  <a:lnTo>
                    <a:pt x="0" y="68138"/>
                  </a:lnTo>
                  <a:lnTo>
                    <a:pt x="0" y="78358"/>
                  </a:lnTo>
                  <a:cubicBezTo>
                    <a:pt x="0" y="97174"/>
                    <a:pt x="15264" y="112427"/>
                    <a:pt x="34093" y="112427"/>
                  </a:cubicBezTo>
                  <a:lnTo>
                    <a:pt x="122734" y="112427"/>
                  </a:lnTo>
                  <a:cubicBezTo>
                    <a:pt x="141564" y="112427"/>
                    <a:pt x="156827" y="97174"/>
                    <a:pt x="156827" y="78358"/>
                  </a:cubicBezTo>
                  <a:lnTo>
                    <a:pt x="156827" y="0"/>
                  </a:lnTo>
                  <a:lnTo>
                    <a:pt x="122734" y="34069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52BDEF8-8977-17F2-95E0-481882BE9419}"/>
                </a:ext>
              </a:extLst>
            </p:cNvPr>
            <p:cNvSpPr/>
            <p:nvPr/>
          </p:nvSpPr>
          <p:spPr>
            <a:xfrm>
              <a:off x="9802207" y="6327932"/>
              <a:ext cx="156826" cy="115834"/>
            </a:xfrm>
            <a:custGeom>
              <a:avLst/>
              <a:gdLst>
                <a:gd name="connsiteX0" fmla="*/ 122734 w 156826"/>
                <a:gd name="connsiteY0" fmla="*/ 0 h 115834"/>
                <a:gd name="connsiteX1" fmla="*/ 34093 w 156826"/>
                <a:gd name="connsiteY1" fmla="*/ 0 h 115834"/>
                <a:gd name="connsiteX2" fmla="*/ 0 w 156826"/>
                <a:gd name="connsiteY2" fmla="*/ 34069 h 115834"/>
                <a:gd name="connsiteX3" fmla="*/ 0 w 156826"/>
                <a:gd name="connsiteY3" fmla="*/ 115834 h 115834"/>
                <a:gd name="connsiteX4" fmla="*/ 34093 w 156826"/>
                <a:gd name="connsiteY4" fmla="*/ 81765 h 115834"/>
                <a:gd name="connsiteX5" fmla="*/ 34093 w 156826"/>
                <a:gd name="connsiteY5" fmla="*/ 81765 h 115834"/>
                <a:gd name="connsiteX6" fmla="*/ 34093 w 156826"/>
                <a:gd name="connsiteY6" fmla="*/ 34069 h 115834"/>
                <a:gd name="connsiteX7" fmla="*/ 122734 w 156826"/>
                <a:gd name="connsiteY7" fmla="*/ 34069 h 115834"/>
                <a:gd name="connsiteX8" fmla="*/ 122734 w 156826"/>
                <a:gd name="connsiteY8" fmla="*/ 44290 h 115834"/>
                <a:gd name="connsiteX9" fmla="*/ 156827 w 156826"/>
                <a:gd name="connsiteY9" fmla="*/ 44290 h 115834"/>
                <a:gd name="connsiteX10" fmla="*/ 156827 w 156826"/>
                <a:gd name="connsiteY10" fmla="*/ 34069 h 115834"/>
                <a:gd name="connsiteX11" fmla="*/ 122734 w 156826"/>
                <a:gd name="connsiteY11" fmla="*/ 0 h 115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6826" h="115834">
                  <a:moveTo>
                    <a:pt x="122734" y="0"/>
                  </a:moveTo>
                  <a:lnTo>
                    <a:pt x="34093" y="0"/>
                  </a:lnTo>
                  <a:cubicBezTo>
                    <a:pt x="15264" y="0"/>
                    <a:pt x="0" y="15253"/>
                    <a:pt x="0" y="34069"/>
                  </a:cubicBezTo>
                  <a:lnTo>
                    <a:pt x="0" y="115834"/>
                  </a:lnTo>
                  <a:lnTo>
                    <a:pt x="34093" y="81765"/>
                  </a:lnTo>
                  <a:lnTo>
                    <a:pt x="34093" y="81765"/>
                  </a:lnTo>
                  <a:lnTo>
                    <a:pt x="34093" y="34069"/>
                  </a:lnTo>
                  <a:lnTo>
                    <a:pt x="122734" y="34069"/>
                  </a:lnTo>
                  <a:lnTo>
                    <a:pt x="122734" y="44290"/>
                  </a:lnTo>
                  <a:lnTo>
                    <a:pt x="156827" y="44290"/>
                  </a:lnTo>
                  <a:lnTo>
                    <a:pt x="156827" y="34069"/>
                  </a:lnTo>
                  <a:cubicBezTo>
                    <a:pt x="156827" y="15253"/>
                    <a:pt x="141563" y="0"/>
                    <a:pt x="122734" y="0"/>
                  </a:cubicBez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3798572-B9CD-F7B8-837F-1D84D9A3C130}"/>
                </a:ext>
              </a:extLst>
            </p:cNvPr>
            <p:cNvSpPr/>
            <p:nvPr/>
          </p:nvSpPr>
          <p:spPr>
            <a:xfrm>
              <a:off x="9802207" y="6433545"/>
              <a:ext cx="156826" cy="68137"/>
            </a:xfrm>
            <a:custGeom>
              <a:avLst/>
              <a:gdLst>
                <a:gd name="connsiteX0" fmla="*/ 122734 w 156826"/>
                <a:gd name="connsiteY0" fmla="*/ 6814 h 68137"/>
                <a:gd name="connsiteX1" fmla="*/ 122734 w 156826"/>
                <a:gd name="connsiteY1" fmla="*/ 17034 h 68137"/>
                <a:gd name="connsiteX2" fmla="*/ 34093 w 156826"/>
                <a:gd name="connsiteY2" fmla="*/ 17034 h 68137"/>
                <a:gd name="connsiteX3" fmla="*/ 34093 w 156826"/>
                <a:gd name="connsiteY3" fmla="*/ 0 h 68137"/>
                <a:gd name="connsiteX4" fmla="*/ 0 w 156826"/>
                <a:gd name="connsiteY4" fmla="*/ 34069 h 68137"/>
                <a:gd name="connsiteX5" fmla="*/ 34093 w 156826"/>
                <a:gd name="connsiteY5" fmla="*/ 68138 h 68137"/>
                <a:gd name="connsiteX6" fmla="*/ 34093 w 156826"/>
                <a:gd name="connsiteY6" fmla="*/ 51103 h 68137"/>
                <a:gd name="connsiteX7" fmla="*/ 122734 w 156826"/>
                <a:gd name="connsiteY7" fmla="*/ 51103 h 68137"/>
                <a:gd name="connsiteX8" fmla="*/ 156827 w 156826"/>
                <a:gd name="connsiteY8" fmla="*/ 17034 h 68137"/>
                <a:gd name="connsiteX9" fmla="*/ 156827 w 156826"/>
                <a:gd name="connsiteY9" fmla="*/ 6814 h 6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826" h="68137">
                  <a:moveTo>
                    <a:pt x="122734" y="6814"/>
                  </a:moveTo>
                  <a:lnTo>
                    <a:pt x="122734" y="17034"/>
                  </a:lnTo>
                  <a:lnTo>
                    <a:pt x="34093" y="17034"/>
                  </a:lnTo>
                  <a:lnTo>
                    <a:pt x="34093" y="0"/>
                  </a:lnTo>
                  <a:lnTo>
                    <a:pt x="0" y="34069"/>
                  </a:lnTo>
                  <a:lnTo>
                    <a:pt x="34093" y="68138"/>
                  </a:lnTo>
                  <a:lnTo>
                    <a:pt x="34093" y="51103"/>
                  </a:lnTo>
                  <a:lnTo>
                    <a:pt x="122734" y="51103"/>
                  </a:lnTo>
                  <a:cubicBezTo>
                    <a:pt x="141563" y="51103"/>
                    <a:pt x="156827" y="35850"/>
                    <a:pt x="156827" y="17034"/>
                  </a:cubicBezTo>
                  <a:lnTo>
                    <a:pt x="156827" y="6814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9F1C8CC-5564-426C-EC20-88056C62AA39}"/>
                </a:ext>
              </a:extLst>
            </p:cNvPr>
            <p:cNvSpPr/>
            <p:nvPr/>
          </p:nvSpPr>
          <p:spPr>
            <a:xfrm>
              <a:off x="9863574" y="6372221"/>
              <a:ext cx="156826" cy="68137"/>
            </a:xfrm>
            <a:custGeom>
              <a:avLst/>
              <a:gdLst>
                <a:gd name="connsiteX0" fmla="*/ 156827 w 156826"/>
                <a:gd name="connsiteY0" fmla="*/ 34069 h 68137"/>
                <a:gd name="connsiteX1" fmla="*/ 122734 w 156826"/>
                <a:gd name="connsiteY1" fmla="*/ 0 h 68137"/>
                <a:gd name="connsiteX2" fmla="*/ 122734 w 156826"/>
                <a:gd name="connsiteY2" fmla="*/ 17034 h 68137"/>
                <a:gd name="connsiteX3" fmla="*/ 34093 w 156826"/>
                <a:gd name="connsiteY3" fmla="*/ 17034 h 68137"/>
                <a:gd name="connsiteX4" fmla="*/ 0 w 156826"/>
                <a:gd name="connsiteY4" fmla="*/ 51103 h 68137"/>
                <a:gd name="connsiteX5" fmla="*/ 0 w 156826"/>
                <a:gd name="connsiteY5" fmla="*/ 61324 h 68137"/>
                <a:gd name="connsiteX6" fmla="*/ 34093 w 156826"/>
                <a:gd name="connsiteY6" fmla="*/ 61324 h 68137"/>
                <a:gd name="connsiteX7" fmla="*/ 34093 w 156826"/>
                <a:gd name="connsiteY7" fmla="*/ 51103 h 68137"/>
                <a:gd name="connsiteX8" fmla="*/ 122734 w 156826"/>
                <a:gd name="connsiteY8" fmla="*/ 51103 h 68137"/>
                <a:gd name="connsiteX9" fmla="*/ 122734 w 156826"/>
                <a:gd name="connsiteY9" fmla="*/ 68138 h 6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826" h="68137">
                  <a:moveTo>
                    <a:pt x="156827" y="34069"/>
                  </a:moveTo>
                  <a:lnTo>
                    <a:pt x="122734" y="0"/>
                  </a:lnTo>
                  <a:lnTo>
                    <a:pt x="122734" y="17034"/>
                  </a:lnTo>
                  <a:lnTo>
                    <a:pt x="34093" y="17034"/>
                  </a:lnTo>
                  <a:cubicBezTo>
                    <a:pt x="15264" y="17034"/>
                    <a:pt x="0" y="32288"/>
                    <a:pt x="0" y="51103"/>
                  </a:cubicBezTo>
                  <a:lnTo>
                    <a:pt x="0" y="61324"/>
                  </a:lnTo>
                  <a:lnTo>
                    <a:pt x="34093" y="61324"/>
                  </a:lnTo>
                  <a:lnTo>
                    <a:pt x="34093" y="51103"/>
                  </a:lnTo>
                  <a:lnTo>
                    <a:pt x="122734" y="51103"/>
                  </a:lnTo>
                  <a:lnTo>
                    <a:pt x="122734" y="68138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3FC9038-55EB-5845-B5CB-01D7A8702C35}"/>
                </a:ext>
              </a:extLst>
            </p:cNvPr>
            <p:cNvSpPr/>
            <p:nvPr/>
          </p:nvSpPr>
          <p:spPr>
            <a:xfrm>
              <a:off x="10107879" y="6354496"/>
              <a:ext cx="142171" cy="164709"/>
            </a:xfrm>
            <a:custGeom>
              <a:avLst/>
              <a:gdLst>
                <a:gd name="connsiteX0" fmla="*/ 51348 w 142171"/>
                <a:gd name="connsiteY0" fmla="*/ 33397 h 164709"/>
                <a:gd name="connsiteX1" fmla="*/ 74259 w 142171"/>
                <a:gd name="connsiteY1" fmla="*/ 26958 h 164709"/>
                <a:gd name="connsiteX2" fmla="*/ 87896 w 142171"/>
                <a:gd name="connsiteY2" fmla="*/ 28934 h 164709"/>
                <a:gd name="connsiteX3" fmla="*/ 99112 w 142171"/>
                <a:gd name="connsiteY3" fmla="*/ 34828 h 164709"/>
                <a:gd name="connsiteX4" fmla="*/ 107294 w 142171"/>
                <a:gd name="connsiteY4" fmla="*/ 44162 h 164709"/>
                <a:gd name="connsiteX5" fmla="*/ 111692 w 142171"/>
                <a:gd name="connsiteY5" fmla="*/ 56768 h 164709"/>
                <a:gd name="connsiteX6" fmla="*/ 142171 w 142171"/>
                <a:gd name="connsiteY6" fmla="*/ 56768 h 164709"/>
                <a:gd name="connsiteX7" fmla="*/ 134535 w 142171"/>
                <a:gd name="connsiteY7" fmla="*/ 32715 h 164709"/>
                <a:gd name="connsiteX8" fmla="*/ 119636 w 142171"/>
                <a:gd name="connsiteY8" fmla="*/ 14897 h 164709"/>
                <a:gd name="connsiteX9" fmla="*/ 98942 w 142171"/>
                <a:gd name="connsiteY9" fmla="*/ 3791 h 164709"/>
                <a:gd name="connsiteX10" fmla="*/ 73849 w 142171"/>
                <a:gd name="connsiteY10" fmla="*/ 9 h 164709"/>
                <a:gd name="connsiteX11" fmla="*/ 36143 w 142171"/>
                <a:gd name="connsiteY11" fmla="*/ 9753 h 164709"/>
                <a:gd name="connsiteX12" fmla="*/ 9755 w 142171"/>
                <a:gd name="connsiteY12" fmla="*/ 37928 h 164709"/>
                <a:gd name="connsiteX13" fmla="*/ 38 w 142171"/>
                <a:gd name="connsiteY13" fmla="*/ 82388 h 164709"/>
                <a:gd name="connsiteX14" fmla="*/ 9653 w 142171"/>
                <a:gd name="connsiteY14" fmla="*/ 126677 h 164709"/>
                <a:gd name="connsiteX15" fmla="*/ 35972 w 142171"/>
                <a:gd name="connsiteY15" fmla="*/ 154886 h 164709"/>
                <a:gd name="connsiteX16" fmla="*/ 73849 w 142171"/>
                <a:gd name="connsiteY16" fmla="*/ 164698 h 164709"/>
                <a:gd name="connsiteX17" fmla="*/ 100271 w 142171"/>
                <a:gd name="connsiteY17" fmla="*/ 160337 h 164709"/>
                <a:gd name="connsiteX18" fmla="*/ 120932 w 142171"/>
                <a:gd name="connsiteY18" fmla="*/ 148277 h 164709"/>
                <a:gd name="connsiteX19" fmla="*/ 135148 w 142171"/>
                <a:gd name="connsiteY19" fmla="*/ 130459 h 164709"/>
                <a:gd name="connsiteX20" fmla="*/ 142171 w 142171"/>
                <a:gd name="connsiteY20" fmla="*/ 108996 h 164709"/>
                <a:gd name="connsiteX21" fmla="*/ 111692 w 142171"/>
                <a:gd name="connsiteY21" fmla="*/ 108996 h 164709"/>
                <a:gd name="connsiteX22" fmla="*/ 107056 w 142171"/>
                <a:gd name="connsiteY22" fmla="*/ 121260 h 164709"/>
                <a:gd name="connsiteX23" fmla="*/ 98771 w 142171"/>
                <a:gd name="connsiteY23" fmla="*/ 130323 h 164709"/>
                <a:gd name="connsiteX24" fmla="*/ 87589 w 142171"/>
                <a:gd name="connsiteY24" fmla="*/ 135944 h 164709"/>
                <a:gd name="connsiteX25" fmla="*/ 74224 w 142171"/>
                <a:gd name="connsiteY25" fmla="*/ 137818 h 164709"/>
                <a:gd name="connsiteX26" fmla="*/ 36040 w 142171"/>
                <a:gd name="connsiteY26" fmla="*/ 112845 h 164709"/>
                <a:gd name="connsiteX27" fmla="*/ 30449 w 142171"/>
                <a:gd name="connsiteY27" fmla="*/ 82388 h 164709"/>
                <a:gd name="connsiteX28" fmla="*/ 36006 w 142171"/>
                <a:gd name="connsiteY28" fmla="*/ 52237 h 164709"/>
                <a:gd name="connsiteX29" fmla="*/ 51348 w 142171"/>
                <a:gd name="connsiteY29" fmla="*/ 33397 h 164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42171" h="164709">
                  <a:moveTo>
                    <a:pt x="51348" y="33397"/>
                  </a:moveTo>
                  <a:cubicBezTo>
                    <a:pt x="58177" y="29029"/>
                    <a:pt x="66151" y="26788"/>
                    <a:pt x="74259" y="26958"/>
                  </a:cubicBezTo>
                  <a:cubicBezTo>
                    <a:pt x="78878" y="26902"/>
                    <a:pt x="83481" y="27569"/>
                    <a:pt x="87896" y="28934"/>
                  </a:cubicBezTo>
                  <a:cubicBezTo>
                    <a:pt x="91966" y="30191"/>
                    <a:pt x="95768" y="32189"/>
                    <a:pt x="99112" y="34828"/>
                  </a:cubicBezTo>
                  <a:cubicBezTo>
                    <a:pt x="102395" y="37406"/>
                    <a:pt x="105170" y="40571"/>
                    <a:pt x="107294" y="44162"/>
                  </a:cubicBezTo>
                  <a:cubicBezTo>
                    <a:pt x="109572" y="48037"/>
                    <a:pt x="111065" y="52319"/>
                    <a:pt x="111692" y="56768"/>
                  </a:cubicBezTo>
                  <a:lnTo>
                    <a:pt x="142171" y="56768"/>
                  </a:lnTo>
                  <a:cubicBezTo>
                    <a:pt x="141162" y="48342"/>
                    <a:pt x="138571" y="40181"/>
                    <a:pt x="134535" y="32715"/>
                  </a:cubicBezTo>
                  <a:cubicBezTo>
                    <a:pt x="130795" y="25851"/>
                    <a:pt x="125732" y="19795"/>
                    <a:pt x="119636" y="14897"/>
                  </a:cubicBezTo>
                  <a:cubicBezTo>
                    <a:pt x="113472" y="9966"/>
                    <a:pt x="106459" y="6202"/>
                    <a:pt x="98942" y="3791"/>
                  </a:cubicBezTo>
                  <a:cubicBezTo>
                    <a:pt x="90831" y="1215"/>
                    <a:pt x="82362" y="-62"/>
                    <a:pt x="73849" y="9"/>
                  </a:cubicBezTo>
                  <a:cubicBezTo>
                    <a:pt x="60632" y="-200"/>
                    <a:pt x="47601" y="3167"/>
                    <a:pt x="36143" y="9753"/>
                  </a:cubicBezTo>
                  <a:cubicBezTo>
                    <a:pt x="24851" y="16454"/>
                    <a:pt x="15701" y="26226"/>
                    <a:pt x="9755" y="37928"/>
                  </a:cubicBezTo>
                  <a:cubicBezTo>
                    <a:pt x="2936" y="51734"/>
                    <a:pt x="-401" y="66998"/>
                    <a:pt x="38" y="82388"/>
                  </a:cubicBezTo>
                  <a:cubicBezTo>
                    <a:pt x="-381" y="97710"/>
                    <a:pt x="2916" y="112906"/>
                    <a:pt x="9653" y="126677"/>
                  </a:cubicBezTo>
                  <a:cubicBezTo>
                    <a:pt x="15551" y="138399"/>
                    <a:pt x="24684" y="148188"/>
                    <a:pt x="35972" y="154886"/>
                  </a:cubicBezTo>
                  <a:cubicBezTo>
                    <a:pt x="47472" y="161536"/>
                    <a:pt x="60567" y="164928"/>
                    <a:pt x="73849" y="164698"/>
                  </a:cubicBezTo>
                  <a:cubicBezTo>
                    <a:pt x="82847" y="164813"/>
                    <a:pt x="91789" y="163336"/>
                    <a:pt x="100271" y="160337"/>
                  </a:cubicBezTo>
                  <a:cubicBezTo>
                    <a:pt x="107854" y="157644"/>
                    <a:pt x="114860" y="153553"/>
                    <a:pt x="120932" y="148277"/>
                  </a:cubicBezTo>
                  <a:cubicBezTo>
                    <a:pt x="126710" y="143245"/>
                    <a:pt x="131528" y="137208"/>
                    <a:pt x="135148" y="130459"/>
                  </a:cubicBezTo>
                  <a:cubicBezTo>
                    <a:pt x="138772" y="123789"/>
                    <a:pt x="141152" y="116516"/>
                    <a:pt x="142171" y="108996"/>
                  </a:cubicBezTo>
                  <a:lnTo>
                    <a:pt x="111692" y="108996"/>
                  </a:lnTo>
                  <a:cubicBezTo>
                    <a:pt x="110942" y="113341"/>
                    <a:pt x="109367" y="117504"/>
                    <a:pt x="107056" y="121260"/>
                  </a:cubicBezTo>
                  <a:cubicBezTo>
                    <a:pt x="104877" y="124765"/>
                    <a:pt x="102068" y="127838"/>
                    <a:pt x="98771" y="130323"/>
                  </a:cubicBezTo>
                  <a:cubicBezTo>
                    <a:pt x="95406" y="132842"/>
                    <a:pt x="91619" y="134746"/>
                    <a:pt x="87589" y="135944"/>
                  </a:cubicBezTo>
                  <a:cubicBezTo>
                    <a:pt x="83252" y="137226"/>
                    <a:pt x="78749" y="137857"/>
                    <a:pt x="74224" y="137818"/>
                  </a:cubicBezTo>
                  <a:cubicBezTo>
                    <a:pt x="57529" y="138270"/>
                    <a:pt x="42307" y="128315"/>
                    <a:pt x="36040" y="112845"/>
                  </a:cubicBezTo>
                  <a:cubicBezTo>
                    <a:pt x="32035" y="103205"/>
                    <a:pt x="30125" y="92822"/>
                    <a:pt x="30449" y="82388"/>
                  </a:cubicBezTo>
                  <a:cubicBezTo>
                    <a:pt x="30153" y="72058"/>
                    <a:pt x="32045" y="61783"/>
                    <a:pt x="36006" y="52237"/>
                  </a:cubicBezTo>
                  <a:cubicBezTo>
                    <a:pt x="39177" y="44600"/>
                    <a:pt x="44509" y="38052"/>
                    <a:pt x="51348" y="33397"/>
                  </a:cubicBez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73542BE-DD2B-405B-49C3-50D2A9E85957}"/>
                </a:ext>
              </a:extLst>
            </p:cNvPr>
            <p:cNvSpPr/>
            <p:nvPr/>
          </p:nvSpPr>
          <p:spPr>
            <a:xfrm>
              <a:off x="10246743" y="6356754"/>
              <a:ext cx="146837" cy="160362"/>
            </a:xfrm>
            <a:custGeom>
              <a:avLst/>
              <a:gdLst>
                <a:gd name="connsiteX0" fmla="*/ 74220 w 146837"/>
                <a:gd name="connsiteY0" fmla="*/ 70557 h 160362"/>
                <a:gd name="connsiteX1" fmla="*/ 72652 w 146837"/>
                <a:gd name="connsiteY1" fmla="*/ 70557 h 160362"/>
                <a:gd name="connsiteX2" fmla="*/ 34025 w 146837"/>
                <a:gd name="connsiteY2" fmla="*/ 0 h 160362"/>
                <a:gd name="connsiteX3" fmla="*/ 0 w 146837"/>
                <a:gd name="connsiteY3" fmla="*/ 0 h 160362"/>
                <a:gd name="connsiteX4" fmla="*/ 58469 w 146837"/>
                <a:gd name="connsiteY4" fmla="*/ 101253 h 160362"/>
                <a:gd name="connsiteX5" fmla="*/ 58469 w 146837"/>
                <a:gd name="connsiteY5" fmla="*/ 160362 h 160362"/>
                <a:gd name="connsiteX6" fmla="*/ 88471 w 146837"/>
                <a:gd name="connsiteY6" fmla="*/ 160362 h 160362"/>
                <a:gd name="connsiteX7" fmla="*/ 88471 w 146837"/>
                <a:gd name="connsiteY7" fmla="*/ 101253 h 160362"/>
                <a:gd name="connsiteX8" fmla="*/ 146838 w 146837"/>
                <a:gd name="connsiteY8" fmla="*/ 0 h 160362"/>
                <a:gd name="connsiteX9" fmla="*/ 112915 w 146837"/>
                <a:gd name="connsiteY9" fmla="*/ 0 h 160362"/>
                <a:gd name="connsiteX10" fmla="*/ 74220 w 146837"/>
                <a:gd name="connsiteY10" fmla="*/ 70557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837" h="160362">
                  <a:moveTo>
                    <a:pt x="74220" y="70557"/>
                  </a:moveTo>
                  <a:lnTo>
                    <a:pt x="72652" y="70557"/>
                  </a:lnTo>
                  <a:lnTo>
                    <a:pt x="34025" y="0"/>
                  </a:lnTo>
                  <a:lnTo>
                    <a:pt x="0" y="0"/>
                  </a:lnTo>
                  <a:lnTo>
                    <a:pt x="58469" y="101253"/>
                  </a:lnTo>
                  <a:lnTo>
                    <a:pt x="58469" y="160362"/>
                  </a:lnTo>
                  <a:lnTo>
                    <a:pt x="88471" y="160362"/>
                  </a:lnTo>
                  <a:lnTo>
                    <a:pt x="88471" y="101253"/>
                  </a:lnTo>
                  <a:lnTo>
                    <a:pt x="146838" y="0"/>
                  </a:lnTo>
                  <a:lnTo>
                    <a:pt x="112915" y="0"/>
                  </a:lnTo>
                  <a:lnTo>
                    <a:pt x="74220" y="70557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8060058-9FCF-000A-159A-0D4FDC29D4C4}"/>
                </a:ext>
              </a:extLst>
            </p:cNvPr>
            <p:cNvSpPr/>
            <p:nvPr/>
          </p:nvSpPr>
          <p:spPr>
            <a:xfrm>
              <a:off x="10407320" y="6356718"/>
              <a:ext cx="120738" cy="160438"/>
            </a:xfrm>
            <a:custGeom>
              <a:avLst/>
              <a:gdLst>
                <a:gd name="connsiteX0" fmla="*/ 102722 w 120738"/>
                <a:gd name="connsiteY0" fmla="*/ 82483 h 160438"/>
                <a:gd name="connsiteX1" fmla="*/ 86357 w 120738"/>
                <a:gd name="connsiteY1" fmla="*/ 77339 h 160438"/>
                <a:gd name="connsiteX2" fmla="*/ 86357 w 120738"/>
                <a:gd name="connsiteY2" fmla="*/ 75772 h 160438"/>
                <a:gd name="connsiteX3" fmla="*/ 100676 w 120738"/>
                <a:gd name="connsiteY3" fmla="*/ 69537 h 160438"/>
                <a:gd name="connsiteX4" fmla="*/ 110904 w 120738"/>
                <a:gd name="connsiteY4" fmla="*/ 58192 h 160438"/>
                <a:gd name="connsiteX5" fmla="*/ 114654 w 120738"/>
                <a:gd name="connsiteY5" fmla="*/ 41532 h 160438"/>
                <a:gd name="connsiteX6" fmla="*/ 91471 w 120738"/>
                <a:gd name="connsiteY6" fmla="*/ 5453 h 160438"/>
                <a:gd name="connsiteX7" fmla="*/ 62424 w 120738"/>
                <a:gd name="connsiteY7" fmla="*/ 36 h 160438"/>
                <a:gd name="connsiteX8" fmla="*/ 0 w 120738"/>
                <a:gd name="connsiteY8" fmla="*/ 36 h 160438"/>
                <a:gd name="connsiteX9" fmla="*/ 0 w 120738"/>
                <a:gd name="connsiteY9" fmla="*/ 160399 h 160438"/>
                <a:gd name="connsiteX10" fmla="*/ 65901 w 120738"/>
                <a:gd name="connsiteY10" fmla="*/ 160399 h 160438"/>
                <a:gd name="connsiteX11" fmla="*/ 96380 w 120738"/>
                <a:gd name="connsiteY11" fmla="*/ 154641 h 160438"/>
                <a:gd name="connsiteX12" fmla="*/ 120723 w 120738"/>
                <a:gd name="connsiteY12" fmla="*/ 116552 h 160438"/>
                <a:gd name="connsiteX13" fmla="*/ 115643 w 120738"/>
                <a:gd name="connsiteY13" fmla="*/ 95906 h 160438"/>
                <a:gd name="connsiteX14" fmla="*/ 102722 w 120738"/>
                <a:gd name="connsiteY14" fmla="*/ 82483 h 160438"/>
                <a:gd name="connsiteX15" fmla="*/ 30172 w 120738"/>
                <a:gd name="connsiteY15" fmla="*/ 24805 h 160438"/>
                <a:gd name="connsiteX16" fmla="*/ 58776 w 120738"/>
                <a:gd name="connsiteY16" fmla="*/ 24805 h 160438"/>
                <a:gd name="connsiteX17" fmla="*/ 77766 w 120738"/>
                <a:gd name="connsiteY17" fmla="*/ 30664 h 160438"/>
                <a:gd name="connsiteX18" fmla="*/ 84243 w 120738"/>
                <a:gd name="connsiteY18" fmla="*/ 45689 h 160438"/>
                <a:gd name="connsiteX19" fmla="*/ 80834 w 120738"/>
                <a:gd name="connsiteY19" fmla="*/ 57613 h 160438"/>
                <a:gd name="connsiteX20" fmla="*/ 71459 w 120738"/>
                <a:gd name="connsiteY20" fmla="*/ 65244 h 160438"/>
                <a:gd name="connsiteX21" fmla="*/ 58128 w 120738"/>
                <a:gd name="connsiteY21" fmla="*/ 67936 h 160438"/>
                <a:gd name="connsiteX22" fmla="*/ 30172 w 120738"/>
                <a:gd name="connsiteY22" fmla="*/ 67936 h 160438"/>
                <a:gd name="connsiteX23" fmla="*/ 82948 w 120738"/>
                <a:gd name="connsiteY23" fmla="*/ 129464 h 160438"/>
                <a:gd name="connsiteX24" fmla="*/ 60549 w 120738"/>
                <a:gd name="connsiteY24" fmla="*/ 135426 h 160438"/>
                <a:gd name="connsiteX25" fmla="*/ 30070 w 120738"/>
                <a:gd name="connsiteY25" fmla="*/ 135426 h 160438"/>
                <a:gd name="connsiteX26" fmla="*/ 30070 w 120738"/>
                <a:gd name="connsiteY26" fmla="*/ 89399 h 160438"/>
                <a:gd name="connsiteX27" fmla="*/ 61333 w 120738"/>
                <a:gd name="connsiteY27" fmla="*/ 89399 h 160438"/>
                <a:gd name="connsiteX28" fmla="*/ 76538 w 120738"/>
                <a:gd name="connsiteY28" fmla="*/ 92602 h 160438"/>
                <a:gd name="connsiteX29" fmla="*/ 86357 w 120738"/>
                <a:gd name="connsiteY29" fmla="*/ 101391 h 160438"/>
                <a:gd name="connsiteX30" fmla="*/ 89766 w 120738"/>
                <a:gd name="connsiteY30" fmla="*/ 114065 h 160438"/>
                <a:gd name="connsiteX31" fmla="*/ 82948 w 120738"/>
                <a:gd name="connsiteY31" fmla="*/ 129464 h 16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0738" h="160438">
                  <a:moveTo>
                    <a:pt x="102722" y="82483"/>
                  </a:moveTo>
                  <a:cubicBezTo>
                    <a:pt x="97785" y="79420"/>
                    <a:pt x="92160" y="77651"/>
                    <a:pt x="86357" y="77339"/>
                  </a:cubicBezTo>
                  <a:lnTo>
                    <a:pt x="86357" y="75772"/>
                  </a:lnTo>
                  <a:cubicBezTo>
                    <a:pt x="91471" y="74585"/>
                    <a:pt x="96326" y="72472"/>
                    <a:pt x="100676" y="69537"/>
                  </a:cubicBezTo>
                  <a:cubicBezTo>
                    <a:pt x="104962" y="66648"/>
                    <a:pt x="108473" y="62753"/>
                    <a:pt x="110904" y="58192"/>
                  </a:cubicBezTo>
                  <a:cubicBezTo>
                    <a:pt x="113529" y="53039"/>
                    <a:pt x="114818" y="47311"/>
                    <a:pt x="114654" y="41532"/>
                  </a:cubicBezTo>
                  <a:cubicBezTo>
                    <a:pt x="115135" y="25873"/>
                    <a:pt x="105920" y="11532"/>
                    <a:pt x="91471" y="5453"/>
                  </a:cubicBezTo>
                  <a:cubicBezTo>
                    <a:pt x="82297" y="1560"/>
                    <a:pt x="72386" y="-288"/>
                    <a:pt x="62424" y="36"/>
                  </a:cubicBezTo>
                  <a:lnTo>
                    <a:pt x="0" y="36"/>
                  </a:lnTo>
                  <a:lnTo>
                    <a:pt x="0" y="160399"/>
                  </a:lnTo>
                  <a:lnTo>
                    <a:pt x="65901" y="160399"/>
                  </a:lnTo>
                  <a:cubicBezTo>
                    <a:pt x="76361" y="160748"/>
                    <a:pt x="86770" y="158782"/>
                    <a:pt x="96380" y="154641"/>
                  </a:cubicBezTo>
                  <a:cubicBezTo>
                    <a:pt x="111538" y="148128"/>
                    <a:pt x="121183" y="133033"/>
                    <a:pt x="120723" y="116552"/>
                  </a:cubicBezTo>
                  <a:cubicBezTo>
                    <a:pt x="120900" y="109341"/>
                    <a:pt x="119144" y="102213"/>
                    <a:pt x="115643" y="95906"/>
                  </a:cubicBezTo>
                  <a:cubicBezTo>
                    <a:pt x="112544" y="90410"/>
                    <a:pt x="108098" y="85790"/>
                    <a:pt x="102722" y="82483"/>
                  </a:cubicBezTo>
                  <a:close/>
                  <a:moveTo>
                    <a:pt x="30172" y="24805"/>
                  </a:moveTo>
                  <a:lnTo>
                    <a:pt x="58776" y="24805"/>
                  </a:lnTo>
                  <a:cubicBezTo>
                    <a:pt x="65618" y="24302"/>
                    <a:pt x="72400" y="26394"/>
                    <a:pt x="77766" y="30664"/>
                  </a:cubicBezTo>
                  <a:cubicBezTo>
                    <a:pt x="82031" y="34478"/>
                    <a:pt x="84400" y="39973"/>
                    <a:pt x="84243" y="45689"/>
                  </a:cubicBezTo>
                  <a:cubicBezTo>
                    <a:pt x="84352" y="49918"/>
                    <a:pt x="83163" y="54079"/>
                    <a:pt x="80834" y="57613"/>
                  </a:cubicBezTo>
                  <a:cubicBezTo>
                    <a:pt x="78461" y="60960"/>
                    <a:pt x="75219" y="63598"/>
                    <a:pt x="71459" y="65244"/>
                  </a:cubicBezTo>
                  <a:cubicBezTo>
                    <a:pt x="67265" y="67102"/>
                    <a:pt x="62714" y="68020"/>
                    <a:pt x="58128" y="67936"/>
                  </a:cubicBezTo>
                  <a:lnTo>
                    <a:pt x="30172" y="67936"/>
                  </a:lnTo>
                  <a:close/>
                  <a:moveTo>
                    <a:pt x="82948" y="129464"/>
                  </a:moveTo>
                  <a:cubicBezTo>
                    <a:pt x="78403" y="133439"/>
                    <a:pt x="70937" y="135426"/>
                    <a:pt x="60549" y="135426"/>
                  </a:cubicBezTo>
                  <a:lnTo>
                    <a:pt x="30070" y="135426"/>
                  </a:lnTo>
                  <a:lnTo>
                    <a:pt x="30070" y="89399"/>
                  </a:lnTo>
                  <a:lnTo>
                    <a:pt x="61333" y="89399"/>
                  </a:lnTo>
                  <a:cubicBezTo>
                    <a:pt x="66583" y="89252"/>
                    <a:pt x="71793" y="90350"/>
                    <a:pt x="76538" y="92602"/>
                  </a:cubicBezTo>
                  <a:cubicBezTo>
                    <a:pt x="80565" y="94566"/>
                    <a:pt x="83964" y="97609"/>
                    <a:pt x="86357" y="101391"/>
                  </a:cubicBezTo>
                  <a:cubicBezTo>
                    <a:pt x="88669" y="105209"/>
                    <a:pt x="89852" y="109603"/>
                    <a:pt x="89766" y="114065"/>
                  </a:cubicBezTo>
                  <a:cubicBezTo>
                    <a:pt x="89964" y="119969"/>
                    <a:pt x="87455" y="125640"/>
                    <a:pt x="82948" y="129464"/>
                  </a:cubicBez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B1AFE20-5A32-3722-EAE0-64E516AE5E8F}"/>
                </a:ext>
              </a:extLst>
            </p:cNvPr>
            <p:cNvSpPr/>
            <p:nvPr/>
          </p:nvSpPr>
          <p:spPr>
            <a:xfrm>
              <a:off x="10542157" y="6356754"/>
              <a:ext cx="105755" cy="160362"/>
            </a:xfrm>
            <a:custGeom>
              <a:avLst/>
              <a:gdLst>
                <a:gd name="connsiteX0" fmla="*/ 30138 w 105755"/>
                <a:gd name="connsiteY0" fmla="*/ 92736 h 160362"/>
                <a:gd name="connsiteX1" fmla="*/ 99824 w 105755"/>
                <a:gd name="connsiteY1" fmla="*/ 92736 h 160362"/>
                <a:gd name="connsiteX2" fmla="*/ 99824 w 105755"/>
                <a:gd name="connsiteY2" fmla="*/ 67490 h 160362"/>
                <a:gd name="connsiteX3" fmla="*/ 30138 w 105755"/>
                <a:gd name="connsiteY3" fmla="*/ 67490 h 160362"/>
                <a:gd name="connsiteX4" fmla="*/ 30138 w 105755"/>
                <a:gd name="connsiteY4" fmla="*/ 25143 h 160362"/>
                <a:gd name="connsiteX5" fmla="*/ 105210 w 105755"/>
                <a:gd name="connsiteY5" fmla="*/ 25143 h 160362"/>
                <a:gd name="connsiteX6" fmla="*/ 105210 w 105755"/>
                <a:gd name="connsiteY6" fmla="*/ 0 h 160362"/>
                <a:gd name="connsiteX7" fmla="*/ 0 w 105755"/>
                <a:gd name="connsiteY7" fmla="*/ 0 h 160362"/>
                <a:gd name="connsiteX8" fmla="*/ 0 w 105755"/>
                <a:gd name="connsiteY8" fmla="*/ 160362 h 160362"/>
                <a:gd name="connsiteX9" fmla="*/ 105756 w 105755"/>
                <a:gd name="connsiteY9" fmla="*/ 160362 h 160362"/>
                <a:gd name="connsiteX10" fmla="*/ 105756 w 105755"/>
                <a:gd name="connsiteY10" fmla="*/ 135253 h 160362"/>
                <a:gd name="connsiteX11" fmla="*/ 30138 w 105755"/>
                <a:gd name="connsiteY11" fmla="*/ 135253 h 160362"/>
                <a:gd name="connsiteX12" fmla="*/ 30138 w 105755"/>
                <a:gd name="connsiteY12" fmla="*/ 92736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5755" h="160362">
                  <a:moveTo>
                    <a:pt x="30138" y="92736"/>
                  </a:moveTo>
                  <a:lnTo>
                    <a:pt x="99824" y="92736"/>
                  </a:lnTo>
                  <a:lnTo>
                    <a:pt x="99824" y="67490"/>
                  </a:lnTo>
                  <a:lnTo>
                    <a:pt x="30138" y="67490"/>
                  </a:lnTo>
                  <a:lnTo>
                    <a:pt x="30138" y="25143"/>
                  </a:lnTo>
                  <a:lnTo>
                    <a:pt x="105210" y="25143"/>
                  </a:lnTo>
                  <a:lnTo>
                    <a:pt x="105210" y="0"/>
                  </a:lnTo>
                  <a:lnTo>
                    <a:pt x="0" y="0"/>
                  </a:lnTo>
                  <a:lnTo>
                    <a:pt x="0" y="160362"/>
                  </a:lnTo>
                  <a:lnTo>
                    <a:pt x="105756" y="160362"/>
                  </a:lnTo>
                  <a:lnTo>
                    <a:pt x="105756" y="135253"/>
                  </a:lnTo>
                  <a:lnTo>
                    <a:pt x="30138" y="135253"/>
                  </a:lnTo>
                  <a:lnTo>
                    <a:pt x="30138" y="92736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89F7AF2-1102-9BBE-82F0-B066D768FED6}"/>
                </a:ext>
              </a:extLst>
            </p:cNvPr>
            <p:cNvSpPr/>
            <p:nvPr/>
          </p:nvSpPr>
          <p:spPr>
            <a:xfrm>
              <a:off x="10665846" y="6356586"/>
              <a:ext cx="123586" cy="160530"/>
            </a:xfrm>
            <a:custGeom>
              <a:avLst/>
              <a:gdLst>
                <a:gd name="connsiteX0" fmla="*/ 91676 w 123586"/>
                <a:gd name="connsiteY0" fmla="*/ 96038 h 160530"/>
                <a:gd name="connsiteX1" fmla="*/ 111074 w 123586"/>
                <a:gd name="connsiteY1" fmla="*/ 78561 h 160530"/>
                <a:gd name="connsiteX2" fmla="*/ 117620 w 123586"/>
                <a:gd name="connsiteY2" fmla="*/ 51749 h 160530"/>
                <a:gd name="connsiteX3" fmla="*/ 111108 w 123586"/>
                <a:gd name="connsiteY3" fmla="*/ 24493 h 160530"/>
                <a:gd name="connsiteX4" fmla="*/ 91914 w 123586"/>
                <a:gd name="connsiteY4" fmla="*/ 6471 h 160530"/>
                <a:gd name="connsiteX5" fmla="*/ 60890 w 123586"/>
                <a:gd name="connsiteY5" fmla="*/ 32 h 160530"/>
                <a:gd name="connsiteX6" fmla="*/ 0 w 123586"/>
                <a:gd name="connsiteY6" fmla="*/ 32 h 160530"/>
                <a:gd name="connsiteX7" fmla="*/ 0 w 123586"/>
                <a:gd name="connsiteY7" fmla="*/ 160530 h 160530"/>
                <a:gd name="connsiteX8" fmla="*/ 30172 w 123586"/>
                <a:gd name="connsiteY8" fmla="*/ 160530 h 160530"/>
                <a:gd name="connsiteX9" fmla="*/ 30172 w 123586"/>
                <a:gd name="connsiteY9" fmla="*/ 102205 h 160530"/>
                <a:gd name="connsiteX10" fmla="*/ 58742 w 123586"/>
                <a:gd name="connsiteY10" fmla="*/ 102205 h 160530"/>
                <a:gd name="connsiteX11" fmla="*/ 90039 w 123586"/>
                <a:gd name="connsiteY11" fmla="*/ 160530 h 160530"/>
                <a:gd name="connsiteX12" fmla="*/ 123586 w 123586"/>
                <a:gd name="connsiteY12" fmla="*/ 160530 h 160530"/>
                <a:gd name="connsiteX13" fmla="*/ 88880 w 123586"/>
                <a:gd name="connsiteY13" fmla="*/ 97162 h 160530"/>
                <a:gd name="connsiteX14" fmla="*/ 91676 w 123586"/>
                <a:gd name="connsiteY14" fmla="*/ 96038 h 160530"/>
                <a:gd name="connsiteX15" fmla="*/ 30309 w 123586"/>
                <a:gd name="connsiteY15" fmla="*/ 25107 h 160530"/>
                <a:gd name="connsiteX16" fmla="*/ 56151 w 123586"/>
                <a:gd name="connsiteY16" fmla="*/ 25107 h 160530"/>
                <a:gd name="connsiteX17" fmla="*/ 73606 w 123586"/>
                <a:gd name="connsiteY17" fmla="*/ 28241 h 160530"/>
                <a:gd name="connsiteX18" fmla="*/ 83834 w 123586"/>
                <a:gd name="connsiteY18" fmla="*/ 37337 h 160530"/>
                <a:gd name="connsiteX19" fmla="*/ 86937 w 123586"/>
                <a:gd name="connsiteY19" fmla="*/ 51749 h 160530"/>
                <a:gd name="connsiteX20" fmla="*/ 83527 w 123586"/>
                <a:gd name="connsiteY20" fmla="*/ 65853 h 160530"/>
                <a:gd name="connsiteX21" fmla="*/ 73470 w 123586"/>
                <a:gd name="connsiteY21" fmla="*/ 74575 h 160530"/>
                <a:gd name="connsiteX22" fmla="*/ 56117 w 123586"/>
                <a:gd name="connsiteY22" fmla="*/ 77505 h 160530"/>
                <a:gd name="connsiteX23" fmla="*/ 30104 w 123586"/>
                <a:gd name="connsiteY23" fmla="*/ 77505 h 16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3586" h="160530">
                  <a:moveTo>
                    <a:pt x="91676" y="96038"/>
                  </a:moveTo>
                  <a:cubicBezTo>
                    <a:pt x="99759" y="92302"/>
                    <a:pt x="106523" y="86210"/>
                    <a:pt x="111074" y="78561"/>
                  </a:cubicBezTo>
                  <a:cubicBezTo>
                    <a:pt x="115616" y="70369"/>
                    <a:pt x="117876" y="61110"/>
                    <a:pt x="117620" y="51749"/>
                  </a:cubicBezTo>
                  <a:cubicBezTo>
                    <a:pt x="117852" y="42253"/>
                    <a:pt x="115609" y="32860"/>
                    <a:pt x="111108" y="24493"/>
                  </a:cubicBezTo>
                  <a:cubicBezTo>
                    <a:pt x="106687" y="16681"/>
                    <a:pt x="99991" y="10396"/>
                    <a:pt x="91914" y="6471"/>
                  </a:cubicBezTo>
                  <a:cubicBezTo>
                    <a:pt x="82225" y="1910"/>
                    <a:pt x="71595" y="-296"/>
                    <a:pt x="60890" y="32"/>
                  </a:cubicBezTo>
                  <a:lnTo>
                    <a:pt x="0" y="32"/>
                  </a:lnTo>
                  <a:lnTo>
                    <a:pt x="0" y="160530"/>
                  </a:lnTo>
                  <a:lnTo>
                    <a:pt x="30172" y="160530"/>
                  </a:lnTo>
                  <a:lnTo>
                    <a:pt x="30172" y="102205"/>
                  </a:lnTo>
                  <a:lnTo>
                    <a:pt x="58742" y="102205"/>
                  </a:lnTo>
                  <a:lnTo>
                    <a:pt x="90039" y="160530"/>
                  </a:lnTo>
                  <a:lnTo>
                    <a:pt x="123586" y="160530"/>
                  </a:lnTo>
                  <a:lnTo>
                    <a:pt x="88880" y="97162"/>
                  </a:lnTo>
                  <a:cubicBezTo>
                    <a:pt x="89800" y="96788"/>
                    <a:pt x="90789" y="96481"/>
                    <a:pt x="91676" y="96038"/>
                  </a:cubicBezTo>
                  <a:close/>
                  <a:moveTo>
                    <a:pt x="30309" y="25107"/>
                  </a:moveTo>
                  <a:lnTo>
                    <a:pt x="56151" y="25107"/>
                  </a:lnTo>
                  <a:cubicBezTo>
                    <a:pt x="62127" y="24907"/>
                    <a:pt x="68073" y="25976"/>
                    <a:pt x="73606" y="28241"/>
                  </a:cubicBezTo>
                  <a:cubicBezTo>
                    <a:pt x="77923" y="30070"/>
                    <a:pt x="81516" y="33266"/>
                    <a:pt x="83834" y="37337"/>
                  </a:cubicBezTo>
                  <a:cubicBezTo>
                    <a:pt x="86095" y="41794"/>
                    <a:pt x="87162" y="46758"/>
                    <a:pt x="86937" y="51749"/>
                  </a:cubicBezTo>
                  <a:cubicBezTo>
                    <a:pt x="87073" y="56669"/>
                    <a:pt x="85897" y="61538"/>
                    <a:pt x="83527" y="65853"/>
                  </a:cubicBezTo>
                  <a:cubicBezTo>
                    <a:pt x="81243" y="69800"/>
                    <a:pt x="77701" y="72870"/>
                    <a:pt x="73470" y="74575"/>
                  </a:cubicBezTo>
                  <a:cubicBezTo>
                    <a:pt x="67940" y="76701"/>
                    <a:pt x="62039" y="77697"/>
                    <a:pt x="56117" y="77505"/>
                  </a:cubicBezTo>
                  <a:lnTo>
                    <a:pt x="30104" y="77505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C449E62-8139-DE75-2849-82C97B444FE6}"/>
                </a:ext>
              </a:extLst>
            </p:cNvPr>
            <p:cNvSpPr/>
            <p:nvPr/>
          </p:nvSpPr>
          <p:spPr>
            <a:xfrm>
              <a:off x="10803956" y="6356754"/>
              <a:ext cx="132450" cy="160362"/>
            </a:xfrm>
            <a:custGeom>
              <a:avLst/>
              <a:gdLst>
                <a:gd name="connsiteX0" fmla="*/ 102517 w 132450"/>
                <a:gd name="connsiteY0" fmla="*/ 107453 h 160362"/>
                <a:gd name="connsiteX1" fmla="*/ 101017 w 132450"/>
                <a:gd name="connsiteY1" fmla="*/ 107453 h 160362"/>
                <a:gd name="connsiteX2" fmla="*/ 26967 w 132450"/>
                <a:gd name="connsiteY2" fmla="*/ 0 h 160362"/>
                <a:gd name="connsiteX3" fmla="*/ 0 w 132450"/>
                <a:gd name="connsiteY3" fmla="*/ 0 h 160362"/>
                <a:gd name="connsiteX4" fmla="*/ 0 w 132450"/>
                <a:gd name="connsiteY4" fmla="*/ 160362 h 160362"/>
                <a:gd name="connsiteX5" fmla="*/ 30172 w 132450"/>
                <a:gd name="connsiteY5" fmla="*/ 160362 h 160362"/>
                <a:gd name="connsiteX6" fmla="*/ 30172 w 132450"/>
                <a:gd name="connsiteY6" fmla="*/ 52943 h 160362"/>
                <a:gd name="connsiteX7" fmla="*/ 31502 w 132450"/>
                <a:gd name="connsiteY7" fmla="*/ 52943 h 160362"/>
                <a:gd name="connsiteX8" fmla="*/ 105858 w 132450"/>
                <a:gd name="connsiteY8" fmla="*/ 160362 h 160362"/>
                <a:gd name="connsiteX9" fmla="*/ 132451 w 132450"/>
                <a:gd name="connsiteY9" fmla="*/ 160362 h 160362"/>
                <a:gd name="connsiteX10" fmla="*/ 132451 w 132450"/>
                <a:gd name="connsiteY10" fmla="*/ 0 h 160362"/>
                <a:gd name="connsiteX11" fmla="*/ 102517 w 132450"/>
                <a:gd name="connsiteY11" fmla="*/ 0 h 160362"/>
                <a:gd name="connsiteX12" fmla="*/ 102517 w 132450"/>
                <a:gd name="connsiteY12" fmla="*/ 107453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2450" h="160362">
                  <a:moveTo>
                    <a:pt x="102517" y="107453"/>
                  </a:moveTo>
                  <a:lnTo>
                    <a:pt x="101017" y="107453"/>
                  </a:lnTo>
                  <a:lnTo>
                    <a:pt x="26967" y="0"/>
                  </a:lnTo>
                  <a:lnTo>
                    <a:pt x="0" y="0"/>
                  </a:lnTo>
                  <a:lnTo>
                    <a:pt x="0" y="160362"/>
                  </a:lnTo>
                  <a:lnTo>
                    <a:pt x="30172" y="160362"/>
                  </a:lnTo>
                  <a:lnTo>
                    <a:pt x="30172" y="52943"/>
                  </a:lnTo>
                  <a:lnTo>
                    <a:pt x="31502" y="52943"/>
                  </a:lnTo>
                  <a:lnTo>
                    <a:pt x="105858" y="160362"/>
                  </a:lnTo>
                  <a:lnTo>
                    <a:pt x="132451" y="160362"/>
                  </a:lnTo>
                  <a:lnTo>
                    <a:pt x="132451" y="0"/>
                  </a:lnTo>
                  <a:lnTo>
                    <a:pt x="102517" y="0"/>
                  </a:lnTo>
                  <a:lnTo>
                    <a:pt x="102517" y="107453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C1029FC-0CE1-3ADC-6E1E-5F6D0D870737}"/>
                </a:ext>
              </a:extLst>
            </p:cNvPr>
            <p:cNvSpPr/>
            <p:nvPr/>
          </p:nvSpPr>
          <p:spPr>
            <a:xfrm>
              <a:off x="10956828" y="6356754"/>
              <a:ext cx="105755" cy="160362"/>
            </a:xfrm>
            <a:custGeom>
              <a:avLst/>
              <a:gdLst>
                <a:gd name="connsiteX0" fmla="*/ 30138 w 105755"/>
                <a:gd name="connsiteY0" fmla="*/ 92736 h 160362"/>
                <a:gd name="connsiteX1" fmla="*/ 99824 w 105755"/>
                <a:gd name="connsiteY1" fmla="*/ 92736 h 160362"/>
                <a:gd name="connsiteX2" fmla="*/ 99824 w 105755"/>
                <a:gd name="connsiteY2" fmla="*/ 67490 h 160362"/>
                <a:gd name="connsiteX3" fmla="*/ 30138 w 105755"/>
                <a:gd name="connsiteY3" fmla="*/ 67490 h 160362"/>
                <a:gd name="connsiteX4" fmla="*/ 30138 w 105755"/>
                <a:gd name="connsiteY4" fmla="*/ 25143 h 160362"/>
                <a:gd name="connsiteX5" fmla="*/ 105210 w 105755"/>
                <a:gd name="connsiteY5" fmla="*/ 25143 h 160362"/>
                <a:gd name="connsiteX6" fmla="*/ 105210 w 105755"/>
                <a:gd name="connsiteY6" fmla="*/ 0 h 160362"/>
                <a:gd name="connsiteX7" fmla="*/ 0 w 105755"/>
                <a:gd name="connsiteY7" fmla="*/ 0 h 160362"/>
                <a:gd name="connsiteX8" fmla="*/ 0 w 105755"/>
                <a:gd name="connsiteY8" fmla="*/ 160362 h 160362"/>
                <a:gd name="connsiteX9" fmla="*/ 105756 w 105755"/>
                <a:gd name="connsiteY9" fmla="*/ 160362 h 160362"/>
                <a:gd name="connsiteX10" fmla="*/ 105756 w 105755"/>
                <a:gd name="connsiteY10" fmla="*/ 135253 h 160362"/>
                <a:gd name="connsiteX11" fmla="*/ 30138 w 105755"/>
                <a:gd name="connsiteY11" fmla="*/ 135253 h 160362"/>
                <a:gd name="connsiteX12" fmla="*/ 30138 w 105755"/>
                <a:gd name="connsiteY12" fmla="*/ 92736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5755" h="160362">
                  <a:moveTo>
                    <a:pt x="30138" y="92736"/>
                  </a:moveTo>
                  <a:lnTo>
                    <a:pt x="99824" y="92736"/>
                  </a:lnTo>
                  <a:lnTo>
                    <a:pt x="99824" y="67490"/>
                  </a:lnTo>
                  <a:lnTo>
                    <a:pt x="30138" y="67490"/>
                  </a:lnTo>
                  <a:lnTo>
                    <a:pt x="30138" y="25143"/>
                  </a:lnTo>
                  <a:lnTo>
                    <a:pt x="105210" y="25143"/>
                  </a:lnTo>
                  <a:lnTo>
                    <a:pt x="105210" y="0"/>
                  </a:lnTo>
                  <a:lnTo>
                    <a:pt x="0" y="0"/>
                  </a:lnTo>
                  <a:lnTo>
                    <a:pt x="0" y="160362"/>
                  </a:lnTo>
                  <a:lnTo>
                    <a:pt x="105756" y="160362"/>
                  </a:lnTo>
                  <a:lnTo>
                    <a:pt x="105756" y="135253"/>
                  </a:lnTo>
                  <a:lnTo>
                    <a:pt x="30138" y="135253"/>
                  </a:lnTo>
                  <a:lnTo>
                    <a:pt x="30138" y="92736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B4F286E-7DAA-D874-0361-907A2AA0915B}"/>
                </a:ext>
              </a:extLst>
            </p:cNvPr>
            <p:cNvSpPr/>
            <p:nvPr/>
          </p:nvSpPr>
          <p:spPr>
            <a:xfrm>
              <a:off x="11081642" y="6356754"/>
              <a:ext cx="128904" cy="160362"/>
            </a:xfrm>
            <a:custGeom>
              <a:avLst/>
              <a:gdLst>
                <a:gd name="connsiteX0" fmla="*/ 0 w 128904"/>
                <a:gd name="connsiteY0" fmla="*/ 25143 h 160362"/>
                <a:gd name="connsiteX1" fmla="*/ 49537 w 128904"/>
                <a:gd name="connsiteY1" fmla="*/ 25143 h 160362"/>
                <a:gd name="connsiteX2" fmla="*/ 49537 w 128904"/>
                <a:gd name="connsiteY2" fmla="*/ 160362 h 160362"/>
                <a:gd name="connsiteX3" fmla="*/ 79368 w 128904"/>
                <a:gd name="connsiteY3" fmla="*/ 160362 h 160362"/>
                <a:gd name="connsiteX4" fmla="*/ 79368 w 128904"/>
                <a:gd name="connsiteY4" fmla="*/ 25143 h 160362"/>
                <a:gd name="connsiteX5" fmla="*/ 128905 w 128904"/>
                <a:gd name="connsiteY5" fmla="*/ 25143 h 160362"/>
                <a:gd name="connsiteX6" fmla="*/ 128905 w 128904"/>
                <a:gd name="connsiteY6" fmla="*/ 0 h 160362"/>
                <a:gd name="connsiteX7" fmla="*/ 0 w 128904"/>
                <a:gd name="connsiteY7" fmla="*/ 0 h 160362"/>
                <a:gd name="connsiteX8" fmla="*/ 0 w 128904"/>
                <a:gd name="connsiteY8" fmla="*/ 25143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904" h="160362">
                  <a:moveTo>
                    <a:pt x="0" y="25143"/>
                  </a:moveTo>
                  <a:lnTo>
                    <a:pt x="49537" y="25143"/>
                  </a:lnTo>
                  <a:lnTo>
                    <a:pt x="49537" y="160362"/>
                  </a:lnTo>
                  <a:lnTo>
                    <a:pt x="79368" y="160362"/>
                  </a:lnTo>
                  <a:lnTo>
                    <a:pt x="79368" y="25143"/>
                  </a:lnTo>
                  <a:lnTo>
                    <a:pt x="128905" y="25143"/>
                  </a:lnTo>
                  <a:lnTo>
                    <a:pt x="128905" y="0"/>
                  </a:lnTo>
                  <a:lnTo>
                    <a:pt x="0" y="0"/>
                  </a:lnTo>
                  <a:lnTo>
                    <a:pt x="0" y="25143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AE06BC9-62FF-53EE-6D70-31C1C5C27924}"/>
                </a:ext>
              </a:extLst>
            </p:cNvPr>
            <p:cNvSpPr/>
            <p:nvPr/>
          </p:nvSpPr>
          <p:spPr>
            <a:xfrm>
              <a:off x="11229162" y="6356754"/>
              <a:ext cx="30172" cy="160362"/>
            </a:xfrm>
            <a:custGeom>
              <a:avLst/>
              <a:gdLst>
                <a:gd name="connsiteX0" fmla="*/ 0 w 30172"/>
                <a:gd name="connsiteY0" fmla="*/ 0 h 160362"/>
                <a:gd name="connsiteX1" fmla="*/ 30172 w 30172"/>
                <a:gd name="connsiteY1" fmla="*/ 0 h 160362"/>
                <a:gd name="connsiteX2" fmla="*/ 30172 w 30172"/>
                <a:gd name="connsiteY2" fmla="*/ 160362 h 160362"/>
                <a:gd name="connsiteX3" fmla="*/ 0 w 30172"/>
                <a:gd name="connsiteY3" fmla="*/ 160362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172" h="160362">
                  <a:moveTo>
                    <a:pt x="0" y="0"/>
                  </a:moveTo>
                  <a:lnTo>
                    <a:pt x="30172" y="0"/>
                  </a:lnTo>
                  <a:lnTo>
                    <a:pt x="30172" y="160362"/>
                  </a:lnTo>
                  <a:lnTo>
                    <a:pt x="0" y="160362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A621433-44D6-365A-6EBE-C7E8630D4948}"/>
                </a:ext>
              </a:extLst>
            </p:cNvPr>
            <p:cNvSpPr/>
            <p:nvPr/>
          </p:nvSpPr>
          <p:spPr>
            <a:xfrm>
              <a:off x="11276035" y="6354496"/>
              <a:ext cx="142171" cy="164845"/>
            </a:xfrm>
            <a:custGeom>
              <a:avLst/>
              <a:gdLst>
                <a:gd name="connsiteX0" fmla="*/ 111590 w 142171"/>
                <a:gd name="connsiteY0" fmla="*/ 109064 h 164845"/>
                <a:gd name="connsiteX1" fmla="*/ 106988 w 142171"/>
                <a:gd name="connsiteY1" fmla="*/ 121329 h 164845"/>
                <a:gd name="connsiteX2" fmla="*/ 98669 w 142171"/>
                <a:gd name="connsiteY2" fmla="*/ 130391 h 164845"/>
                <a:gd name="connsiteX3" fmla="*/ 87487 w 142171"/>
                <a:gd name="connsiteY3" fmla="*/ 136013 h 164845"/>
                <a:gd name="connsiteX4" fmla="*/ 74156 w 142171"/>
                <a:gd name="connsiteY4" fmla="*/ 137886 h 164845"/>
                <a:gd name="connsiteX5" fmla="*/ 35870 w 142171"/>
                <a:gd name="connsiteY5" fmla="*/ 112914 h 164845"/>
                <a:gd name="connsiteX6" fmla="*/ 30279 w 142171"/>
                <a:gd name="connsiteY6" fmla="*/ 82456 h 164845"/>
                <a:gd name="connsiteX7" fmla="*/ 35870 w 142171"/>
                <a:gd name="connsiteY7" fmla="*/ 52305 h 164845"/>
                <a:gd name="connsiteX8" fmla="*/ 51382 w 142171"/>
                <a:gd name="connsiteY8" fmla="*/ 33397 h 164845"/>
                <a:gd name="connsiteX9" fmla="*/ 74293 w 142171"/>
                <a:gd name="connsiteY9" fmla="*/ 26958 h 164845"/>
                <a:gd name="connsiteX10" fmla="*/ 87930 w 142171"/>
                <a:gd name="connsiteY10" fmla="*/ 28934 h 164845"/>
                <a:gd name="connsiteX11" fmla="*/ 99112 w 142171"/>
                <a:gd name="connsiteY11" fmla="*/ 34828 h 164845"/>
                <a:gd name="connsiteX12" fmla="*/ 111692 w 142171"/>
                <a:gd name="connsiteY12" fmla="*/ 56768 h 164845"/>
                <a:gd name="connsiteX13" fmla="*/ 142171 w 142171"/>
                <a:gd name="connsiteY13" fmla="*/ 56768 h 164845"/>
                <a:gd name="connsiteX14" fmla="*/ 134535 w 142171"/>
                <a:gd name="connsiteY14" fmla="*/ 32716 h 164845"/>
                <a:gd name="connsiteX15" fmla="*/ 119670 w 142171"/>
                <a:gd name="connsiteY15" fmla="*/ 14898 h 164845"/>
                <a:gd name="connsiteX16" fmla="*/ 98976 w 142171"/>
                <a:gd name="connsiteY16" fmla="*/ 3791 h 164845"/>
                <a:gd name="connsiteX17" fmla="*/ 73850 w 142171"/>
                <a:gd name="connsiteY17" fmla="*/ 10 h 164845"/>
                <a:gd name="connsiteX18" fmla="*/ 36177 w 142171"/>
                <a:gd name="connsiteY18" fmla="*/ 9753 h 164845"/>
                <a:gd name="connsiteX19" fmla="*/ 9755 w 142171"/>
                <a:gd name="connsiteY19" fmla="*/ 37928 h 164845"/>
                <a:gd name="connsiteX20" fmla="*/ 38 w 142171"/>
                <a:gd name="connsiteY20" fmla="*/ 82388 h 164845"/>
                <a:gd name="connsiteX21" fmla="*/ 9687 w 142171"/>
                <a:gd name="connsiteY21" fmla="*/ 126678 h 164845"/>
                <a:gd name="connsiteX22" fmla="*/ 35870 w 142171"/>
                <a:gd name="connsiteY22" fmla="*/ 155023 h 164845"/>
                <a:gd name="connsiteX23" fmla="*/ 73747 w 142171"/>
                <a:gd name="connsiteY23" fmla="*/ 164835 h 164845"/>
                <a:gd name="connsiteX24" fmla="*/ 100203 w 142171"/>
                <a:gd name="connsiteY24" fmla="*/ 160474 h 164845"/>
                <a:gd name="connsiteX25" fmla="*/ 135080 w 142171"/>
                <a:gd name="connsiteY25" fmla="*/ 130596 h 164845"/>
                <a:gd name="connsiteX26" fmla="*/ 141899 w 142171"/>
                <a:gd name="connsiteY26" fmla="*/ 109132 h 164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2171" h="164845">
                  <a:moveTo>
                    <a:pt x="111590" y="109064"/>
                  </a:moveTo>
                  <a:cubicBezTo>
                    <a:pt x="110850" y="113408"/>
                    <a:pt x="109289" y="117571"/>
                    <a:pt x="106988" y="121329"/>
                  </a:cubicBezTo>
                  <a:cubicBezTo>
                    <a:pt x="104796" y="124836"/>
                    <a:pt x="101976" y="127908"/>
                    <a:pt x="98669" y="130391"/>
                  </a:cubicBezTo>
                  <a:cubicBezTo>
                    <a:pt x="95304" y="132911"/>
                    <a:pt x="91516" y="134814"/>
                    <a:pt x="87487" y="136013"/>
                  </a:cubicBezTo>
                  <a:cubicBezTo>
                    <a:pt x="83160" y="137295"/>
                    <a:pt x="78667" y="137926"/>
                    <a:pt x="74156" y="137886"/>
                  </a:cubicBezTo>
                  <a:cubicBezTo>
                    <a:pt x="57424" y="138382"/>
                    <a:pt x="42150" y="128420"/>
                    <a:pt x="35870" y="112914"/>
                  </a:cubicBezTo>
                  <a:cubicBezTo>
                    <a:pt x="31878" y="103269"/>
                    <a:pt x="29972" y="92889"/>
                    <a:pt x="30279" y="82456"/>
                  </a:cubicBezTo>
                  <a:cubicBezTo>
                    <a:pt x="29992" y="72124"/>
                    <a:pt x="31898" y="61849"/>
                    <a:pt x="35870" y="52305"/>
                  </a:cubicBezTo>
                  <a:cubicBezTo>
                    <a:pt x="39088" y="44628"/>
                    <a:pt x="44478" y="38057"/>
                    <a:pt x="51382" y="33397"/>
                  </a:cubicBezTo>
                  <a:cubicBezTo>
                    <a:pt x="58218" y="29041"/>
                    <a:pt x="66189" y="26801"/>
                    <a:pt x="74293" y="26958"/>
                  </a:cubicBezTo>
                  <a:cubicBezTo>
                    <a:pt x="78912" y="26910"/>
                    <a:pt x="83515" y="27576"/>
                    <a:pt x="87930" y="28934"/>
                  </a:cubicBezTo>
                  <a:cubicBezTo>
                    <a:pt x="91990" y="30192"/>
                    <a:pt x="95781" y="32190"/>
                    <a:pt x="99112" y="34828"/>
                  </a:cubicBezTo>
                  <a:cubicBezTo>
                    <a:pt x="105992" y="40237"/>
                    <a:pt x="110503" y="48103"/>
                    <a:pt x="111692" y="56768"/>
                  </a:cubicBezTo>
                  <a:lnTo>
                    <a:pt x="142171" y="56768"/>
                  </a:lnTo>
                  <a:cubicBezTo>
                    <a:pt x="141162" y="48342"/>
                    <a:pt x="138571" y="40182"/>
                    <a:pt x="134535" y="32716"/>
                  </a:cubicBezTo>
                  <a:cubicBezTo>
                    <a:pt x="130798" y="25860"/>
                    <a:pt x="125746" y="19806"/>
                    <a:pt x="119670" y="14898"/>
                  </a:cubicBezTo>
                  <a:cubicBezTo>
                    <a:pt x="113499" y="9979"/>
                    <a:pt x="106487" y="6216"/>
                    <a:pt x="98976" y="3791"/>
                  </a:cubicBezTo>
                  <a:cubicBezTo>
                    <a:pt x="90852" y="1215"/>
                    <a:pt x="82373" y="-61"/>
                    <a:pt x="73850" y="10"/>
                  </a:cubicBezTo>
                  <a:cubicBezTo>
                    <a:pt x="60642" y="-204"/>
                    <a:pt x="47622" y="3163"/>
                    <a:pt x="36177" y="9753"/>
                  </a:cubicBezTo>
                  <a:cubicBezTo>
                    <a:pt x="24868" y="16442"/>
                    <a:pt x="15701" y="26216"/>
                    <a:pt x="9755" y="37928"/>
                  </a:cubicBezTo>
                  <a:cubicBezTo>
                    <a:pt x="2936" y="51734"/>
                    <a:pt x="-401" y="66998"/>
                    <a:pt x="38" y="82388"/>
                  </a:cubicBezTo>
                  <a:cubicBezTo>
                    <a:pt x="-388" y="97715"/>
                    <a:pt x="2923" y="112915"/>
                    <a:pt x="9687" y="126678"/>
                  </a:cubicBezTo>
                  <a:cubicBezTo>
                    <a:pt x="15513" y="138440"/>
                    <a:pt x="24602" y="148280"/>
                    <a:pt x="35870" y="155023"/>
                  </a:cubicBezTo>
                  <a:cubicBezTo>
                    <a:pt x="47370" y="161673"/>
                    <a:pt x="60465" y="165065"/>
                    <a:pt x="73747" y="164835"/>
                  </a:cubicBezTo>
                  <a:cubicBezTo>
                    <a:pt x="82755" y="164949"/>
                    <a:pt x="91711" y="163473"/>
                    <a:pt x="100203" y="160474"/>
                  </a:cubicBezTo>
                  <a:cubicBezTo>
                    <a:pt x="115129" y="155171"/>
                    <a:pt x="127556" y="144526"/>
                    <a:pt x="135080" y="130596"/>
                  </a:cubicBezTo>
                  <a:cubicBezTo>
                    <a:pt x="138633" y="123912"/>
                    <a:pt x="140944" y="116640"/>
                    <a:pt x="141899" y="109132"/>
                  </a:cubicBez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BB7A990-0189-2B84-3405-E3E9CE11B71B}"/>
                </a:ext>
              </a:extLst>
            </p:cNvPr>
            <p:cNvSpPr/>
            <p:nvPr/>
          </p:nvSpPr>
          <p:spPr>
            <a:xfrm>
              <a:off x="11414627" y="6356754"/>
              <a:ext cx="150178" cy="160362"/>
            </a:xfrm>
            <a:custGeom>
              <a:avLst/>
              <a:gdLst>
                <a:gd name="connsiteX0" fmla="*/ 117995 w 150178"/>
                <a:gd name="connsiteY0" fmla="*/ 160362 h 160362"/>
                <a:gd name="connsiteX1" fmla="*/ 150179 w 150178"/>
                <a:gd name="connsiteY1" fmla="*/ 160362 h 160362"/>
                <a:gd name="connsiteX2" fmla="*/ 93857 w 150178"/>
                <a:gd name="connsiteY2" fmla="*/ 0 h 160362"/>
                <a:gd name="connsiteX3" fmla="*/ 56355 w 150178"/>
                <a:gd name="connsiteY3" fmla="*/ 0 h 160362"/>
                <a:gd name="connsiteX4" fmla="*/ 0 w 150178"/>
                <a:gd name="connsiteY4" fmla="*/ 160362 h 160362"/>
                <a:gd name="connsiteX5" fmla="*/ 32184 w 150178"/>
                <a:gd name="connsiteY5" fmla="*/ 160362 h 160362"/>
                <a:gd name="connsiteX6" fmla="*/ 45207 w 150178"/>
                <a:gd name="connsiteY6" fmla="*/ 121456 h 160362"/>
                <a:gd name="connsiteX7" fmla="*/ 105006 w 150178"/>
                <a:gd name="connsiteY7" fmla="*/ 121456 h 160362"/>
                <a:gd name="connsiteX8" fmla="*/ 53219 w 150178"/>
                <a:gd name="connsiteY8" fmla="*/ 97403 h 160362"/>
                <a:gd name="connsiteX9" fmla="*/ 74561 w 150178"/>
                <a:gd name="connsiteY9" fmla="*/ 33762 h 160362"/>
                <a:gd name="connsiteX10" fmla="*/ 75822 w 150178"/>
                <a:gd name="connsiteY10" fmla="*/ 33762 h 160362"/>
                <a:gd name="connsiteX11" fmla="*/ 97062 w 150178"/>
                <a:gd name="connsiteY11" fmla="*/ 97403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0178" h="160362">
                  <a:moveTo>
                    <a:pt x="117995" y="160362"/>
                  </a:moveTo>
                  <a:lnTo>
                    <a:pt x="150179" y="160362"/>
                  </a:lnTo>
                  <a:lnTo>
                    <a:pt x="93857" y="0"/>
                  </a:lnTo>
                  <a:lnTo>
                    <a:pt x="56355" y="0"/>
                  </a:lnTo>
                  <a:lnTo>
                    <a:pt x="0" y="160362"/>
                  </a:lnTo>
                  <a:lnTo>
                    <a:pt x="32184" y="160362"/>
                  </a:lnTo>
                  <a:lnTo>
                    <a:pt x="45207" y="121456"/>
                  </a:lnTo>
                  <a:lnTo>
                    <a:pt x="105006" y="121456"/>
                  </a:lnTo>
                  <a:close/>
                  <a:moveTo>
                    <a:pt x="53219" y="97403"/>
                  </a:moveTo>
                  <a:lnTo>
                    <a:pt x="74561" y="33762"/>
                  </a:lnTo>
                  <a:lnTo>
                    <a:pt x="75822" y="33762"/>
                  </a:lnTo>
                  <a:lnTo>
                    <a:pt x="97062" y="97403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DB67A552-ECCF-4E64-E36E-2DFC074ABFF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479920" y="7200000"/>
            <a:ext cx="3191471" cy="365125"/>
          </a:xfrm>
        </p:spPr>
        <p:txBody>
          <a:bodyPr/>
          <a:lstStyle/>
          <a:p>
            <a:fld id="{0702F484-0F7F-484A-848F-51F32E4FA633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3F8E6F9A-CF35-C5DA-3ABA-20FBA7FE4D1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763337" y="720000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AF3F97D5-28F6-A1C7-95F1-79C121D8AA7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22800" y="7200000"/>
            <a:ext cx="684139" cy="365125"/>
          </a:xfrm>
        </p:spPr>
        <p:txBody>
          <a:bodyPr/>
          <a:lstStyle/>
          <a:p>
            <a:fld id="{EECD3F93-6340-4BF1-B5CF-4D557E511F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1695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6F114E-8E58-34CA-65E6-F83254AA03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6094800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7DA6DA-E2F0-BB3A-67E1-7B9A5CAB9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599" y="622800"/>
            <a:ext cx="5266800" cy="655200"/>
          </a:xfrm>
        </p:spPr>
        <p:txBody>
          <a:bodyPr anchor="t" anchorCtr="0"/>
          <a:lstStyle>
            <a:lvl1pPr>
              <a:defRPr sz="3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67F4FF-8F9D-79C0-4A76-A79B46A359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3599" y="1530000"/>
            <a:ext cx="5266800" cy="435240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/>
            </a:lvl1pPr>
            <a:lvl2pPr marL="742950" indent="-285750">
              <a:buFont typeface="Arial" panose="020B0604020202020204" pitchFamily="34" charset="0"/>
              <a:buChar char="•"/>
              <a:defRPr sz="1800"/>
            </a:lvl2pPr>
            <a:lvl3pPr marL="1085850" indent="-171450">
              <a:buFont typeface="Inter" panose="02000503000000020004" pitchFamily="2" charset="0"/>
              <a:buChar char="–"/>
              <a:defRPr sz="18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sz="1800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DCFC226B-2321-A6D5-9C63-98F5FFA4D0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300" y="6019200"/>
            <a:ext cx="10944000" cy="144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E41572-705F-4F47-BA73-8D740B49955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479920" y="7200000"/>
            <a:ext cx="3191471" cy="365125"/>
          </a:xfrm>
        </p:spPr>
        <p:txBody>
          <a:bodyPr/>
          <a:lstStyle/>
          <a:p>
            <a:fld id="{0702F484-0F7F-484A-848F-51F32E4FA633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C1B25-C558-4408-915A-0E4C40E2A97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763337" y="720000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7FCE6-2761-04B8-2D42-336D87BFAD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22800" y="7200000"/>
            <a:ext cx="684139" cy="365125"/>
          </a:xfrm>
        </p:spPr>
        <p:txBody>
          <a:bodyPr/>
          <a:lstStyle/>
          <a:p>
            <a:fld id="{EECD3F93-6340-4BF1-B5CF-4D557E511F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2195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38587-C511-4DD2-07AB-2D23B30DE1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800" y="1122363"/>
            <a:ext cx="8208000" cy="2387600"/>
          </a:xfrm>
        </p:spPr>
        <p:txBody>
          <a:bodyPr anchor="t" anchorCtr="0"/>
          <a:lstStyle>
            <a:lvl1pPr algn="l">
              <a:defRPr sz="5400"/>
            </a:lvl1pPr>
          </a:lstStyle>
          <a:p>
            <a:r>
              <a:rPr lang="en-US" dirty="0"/>
              <a:t>&lt;Thank the audience&gt;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D4BA85-E5BB-242F-232F-95C8E2B315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2800" y="5180400"/>
            <a:ext cx="8208000" cy="743322"/>
          </a:xfrm>
        </p:spPr>
        <p:txBody>
          <a:bodyPr lIns="0" tIns="0" rIns="0" bIns="0" anchor="b" anchorCtr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&lt;Presenter name and contact&gt;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BF210D-533E-649F-3FB4-F90225E1D667}"/>
              </a:ext>
            </a:extLst>
          </p:cNvPr>
          <p:cNvCxnSpPr>
            <a:cxnSpLocks/>
          </p:cNvCxnSpPr>
          <p:nvPr userDrawn="1"/>
        </p:nvCxnSpPr>
        <p:spPr>
          <a:xfrm>
            <a:off x="0" y="1445651"/>
            <a:ext cx="41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16622D8-D973-4EF3-C408-B13DEE77A2A1}"/>
              </a:ext>
            </a:extLst>
          </p:cNvPr>
          <p:cNvSpPr txBox="1"/>
          <p:nvPr userDrawn="1"/>
        </p:nvSpPr>
        <p:spPr>
          <a:xfrm>
            <a:off x="9400902" y="3260035"/>
            <a:ext cx="2163903" cy="247401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GB" spc="0" dirty="0">
                <a:ea typeface="Inter" panose="02000503000000020004" pitchFamily="2" charset="0"/>
                <a:cs typeface="Inter" panose="02000503000000020004" pitchFamily="2" charset="0"/>
                <a:hlinkClick r:id="rId2"/>
              </a:rPr>
              <a:t>https://cyber.ee/</a:t>
            </a:r>
            <a:endParaRPr lang="en-GB" spc="0" dirty="0"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spc="0" dirty="0">
                <a:ea typeface="Inter" panose="02000503000000020004" pitchFamily="2" charset="0"/>
                <a:cs typeface="Inter" panose="02000503000000020004" pitchFamily="2" charset="0"/>
                <a:hlinkClick r:id="rId3"/>
              </a:rPr>
              <a:t>info@cyber.ee</a:t>
            </a:r>
            <a:endParaRPr lang="en-GB" spc="0" dirty="0"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spc="0" dirty="0" err="1">
                <a:ea typeface="Inter" panose="02000503000000020004" pitchFamily="2" charset="0"/>
                <a:cs typeface="Inter" panose="02000503000000020004" pitchFamily="2" charset="0"/>
                <a:hlinkClick r:id="rId4"/>
              </a:rPr>
              <a:t>cybernetica</a:t>
            </a:r>
            <a:endParaRPr lang="en-GB" spc="0" dirty="0"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spc="0" dirty="0" err="1">
                <a:ea typeface="Inter" panose="02000503000000020004" pitchFamily="2" charset="0"/>
                <a:cs typeface="Inter" panose="02000503000000020004" pitchFamily="2" charset="0"/>
                <a:hlinkClick r:id="rId5"/>
              </a:rPr>
              <a:t>CyberneticaAS</a:t>
            </a:r>
            <a:endParaRPr lang="en-GB" spc="0" dirty="0"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spc="0" dirty="0" err="1">
                <a:ea typeface="Inter" panose="02000503000000020004" pitchFamily="2" charset="0"/>
                <a:cs typeface="Inter" panose="02000503000000020004" pitchFamily="2" charset="0"/>
                <a:hlinkClick r:id="rId6"/>
              </a:rPr>
              <a:t>cybernetica_ee</a:t>
            </a:r>
            <a:endParaRPr lang="en-GB" spc="0" dirty="0"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spc="0" dirty="0" err="1">
                <a:ea typeface="Inter" panose="02000503000000020004" pitchFamily="2" charset="0"/>
                <a:cs typeface="Inter" panose="02000503000000020004" pitchFamily="2" charset="0"/>
                <a:hlinkClick r:id="rId7"/>
              </a:rPr>
              <a:t>Cybernetica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94D3DA6-B95F-2321-3DE4-EBB222DA725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40804" y="3836329"/>
            <a:ext cx="280800" cy="280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4F319F8-551E-E0B3-77E0-855F737508E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40804" y="3429000"/>
            <a:ext cx="280800" cy="2808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6F5E194-DDB2-DAB1-0DC9-7A5581BDE4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40804" y="4621202"/>
            <a:ext cx="280800" cy="2808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28A32F65-D1D6-C1B9-BA81-8ABA776CAC0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940804" y="5052365"/>
            <a:ext cx="280800" cy="2808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A73B2A7-9623-DB96-AB9E-7CC1C82EC8C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940804" y="5453250"/>
            <a:ext cx="280800" cy="2808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49374375-74BB-500B-AB63-22A4BC44E49A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940804" y="4225038"/>
            <a:ext cx="280800" cy="28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83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85127-9992-C1EA-9732-D2472350F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1C593-249A-561D-604E-D7B5CAC564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800" y="1530000"/>
            <a:ext cx="5400000" cy="4351338"/>
          </a:xfrm>
        </p:spPr>
        <p:txBody>
          <a:bodyPr lIns="0" tIns="0" rIns="0" b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256F5-60E7-524F-B6D8-6D591A4F96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6800" y="1530000"/>
            <a:ext cx="5400000" cy="4351338"/>
          </a:xfrm>
        </p:spPr>
        <p:txBody>
          <a:bodyPr lIns="0" tIns="0" rIns="0" b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153C84-3C4C-38B1-49B3-A6F5CE9FF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72CD-DF51-40E4-9A2F-0F8A4DD8F821}" type="datetime1">
              <a:rPr lang="en-US" smtClean="0"/>
              <a:t>2/7/24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EA2D3-5A7C-901B-439E-7BE5CF422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C33AF5-BB07-C7BB-A6A0-AD6422657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34C9B8-403A-705C-0B04-EB4CBBCCF78F}"/>
              </a:ext>
            </a:extLst>
          </p:cNvPr>
          <p:cNvCxnSpPr>
            <a:cxnSpLocks/>
          </p:cNvCxnSpPr>
          <p:nvPr userDrawn="1"/>
        </p:nvCxnSpPr>
        <p:spPr>
          <a:xfrm>
            <a:off x="0" y="813600"/>
            <a:ext cx="414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6129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38587-C511-4DD2-07AB-2D23B30DE1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800" y="1122363"/>
            <a:ext cx="8208000" cy="2387600"/>
          </a:xfrm>
        </p:spPr>
        <p:txBody>
          <a:bodyPr anchor="t" anchorCtr="0"/>
          <a:lstStyle>
            <a:lvl1pPr algn="l">
              <a:defRPr sz="3200"/>
            </a:lvl1pPr>
          </a:lstStyle>
          <a:p>
            <a:r>
              <a:rPr lang="en-US" dirty="0"/>
              <a:t>“&lt;Quote text&gt;”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D4BA85-E5BB-242F-232F-95C8E2B315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57889" y="4730400"/>
            <a:ext cx="6306261" cy="1076400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&lt;Quote author&gt;</a:t>
            </a:r>
            <a:br>
              <a:rPr lang="en-US" dirty="0"/>
            </a:br>
            <a:r>
              <a:rPr lang="en-US" dirty="0"/>
              <a:t>&lt;</a:t>
            </a:r>
            <a:r>
              <a:rPr lang="en-US" dirty="0" err="1"/>
              <a:t>Proffession</a:t>
            </a:r>
            <a:r>
              <a:rPr lang="en-US" dirty="0"/>
              <a:t>&gt;</a:t>
            </a:r>
            <a:br>
              <a:rPr lang="en-US" dirty="0"/>
            </a:br>
            <a:r>
              <a:rPr lang="en-US" dirty="0"/>
              <a:t>&lt;Company&gt;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BF210D-533E-649F-3FB4-F90225E1D667}"/>
              </a:ext>
            </a:extLst>
          </p:cNvPr>
          <p:cNvCxnSpPr>
            <a:cxnSpLocks/>
          </p:cNvCxnSpPr>
          <p:nvPr userDrawn="1"/>
        </p:nvCxnSpPr>
        <p:spPr>
          <a:xfrm>
            <a:off x="0" y="1445651"/>
            <a:ext cx="41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40">
            <a:extLst>
              <a:ext uri="{FF2B5EF4-FFF2-40B4-BE49-F238E27FC236}">
                <a16:creationId xmlns:a16="http://schemas.microsoft.com/office/drawing/2014/main" id="{00514570-0A6F-C2D1-CA22-D60D92F26BF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3887" y="4643022"/>
            <a:ext cx="1236142" cy="1236142"/>
          </a:xfrm>
          <a:custGeom>
            <a:avLst/>
            <a:gdLst>
              <a:gd name="connsiteX0" fmla="*/ 618071 w 1236142"/>
              <a:gd name="connsiteY0" fmla="*/ 0 h 1236142"/>
              <a:gd name="connsiteX1" fmla="*/ 1236142 w 1236142"/>
              <a:gd name="connsiteY1" fmla="*/ 618071 h 1236142"/>
              <a:gd name="connsiteX2" fmla="*/ 618071 w 1236142"/>
              <a:gd name="connsiteY2" fmla="*/ 1236142 h 1236142"/>
              <a:gd name="connsiteX3" fmla="*/ 0 w 1236142"/>
              <a:gd name="connsiteY3" fmla="*/ 618071 h 1236142"/>
              <a:gd name="connsiteX4" fmla="*/ 618071 w 1236142"/>
              <a:gd name="connsiteY4" fmla="*/ 0 h 123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6142" h="1236142">
                <a:moveTo>
                  <a:pt x="618071" y="0"/>
                </a:moveTo>
                <a:cubicBezTo>
                  <a:pt x="959422" y="0"/>
                  <a:pt x="1236142" y="276720"/>
                  <a:pt x="1236142" y="618071"/>
                </a:cubicBezTo>
                <a:cubicBezTo>
                  <a:pt x="1236142" y="959422"/>
                  <a:pt x="959422" y="1236142"/>
                  <a:pt x="618071" y="1236142"/>
                </a:cubicBezTo>
                <a:cubicBezTo>
                  <a:pt x="276720" y="1236142"/>
                  <a:pt x="0" y="959422"/>
                  <a:pt x="0" y="618071"/>
                </a:cubicBezTo>
                <a:cubicBezTo>
                  <a:pt x="0" y="276720"/>
                  <a:pt x="276720" y="0"/>
                  <a:pt x="61807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icon to add photo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31D3D-CCA5-B49B-BDC5-8DB7D804291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4E3577A-CE65-4F9B-976A-15FC7A81CA10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5AE14B-117C-EA49-F280-E28FC1C3C43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F6D0EB7-EE89-1499-4FF3-4E49D9C00D3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7670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9BBDF-2840-38C7-1628-569DCE454F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&lt;Do not use it&gt;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485585-4C63-CAC1-F32E-8B34E259C2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F1ADF-3128-F50E-9D64-2D1929EA6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915B-92AD-48AE-B69C-FDC56E5E1AF0}" type="datetime1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39498-D5D3-76F4-4C48-294CE64AC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99E70-AB63-727F-4EBF-A2341E920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054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6DB682-E4DE-141B-B1CF-4A4D918670C8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&lt;Do not use it&gt;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84B1E4-160C-6E43-7FC7-640A0E4D73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6C3EC-2195-D855-D4E7-01044C99D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58B76-C706-4221-B540-C1D6A9A1214C}" type="datetime1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04533-AE18-F242-BD93-56A6E5BCB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9142B-51EB-BBFA-2694-962189139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691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38587-C511-4DD2-07AB-2D23B30DE1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800" y="1122363"/>
            <a:ext cx="8208000" cy="2387600"/>
          </a:xfrm>
        </p:spPr>
        <p:txBody>
          <a:bodyPr anchor="t" anchorCtr="0"/>
          <a:lstStyle>
            <a:lvl1pPr algn="l">
              <a:defRPr sz="5400"/>
            </a:lvl1pPr>
          </a:lstStyle>
          <a:p>
            <a:r>
              <a:rPr lang="en-US" dirty="0"/>
              <a:t>&lt;Presentation title&gt;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D4BA85-E5BB-242F-232F-95C8E2B315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2800" y="5180400"/>
            <a:ext cx="8208000" cy="743322"/>
          </a:xfrm>
        </p:spPr>
        <p:txBody>
          <a:bodyPr lIns="0" tIns="0" rIns="0" bIns="0" anchor="b" anchorCtr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&lt;Presenter name and contact (optional)&gt;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BF210D-533E-649F-3FB4-F90225E1D667}"/>
              </a:ext>
            </a:extLst>
          </p:cNvPr>
          <p:cNvCxnSpPr>
            <a:cxnSpLocks/>
          </p:cNvCxnSpPr>
          <p:nvPr userDrawn="1"/>
        </p:nvCxnSpPr>
        <p:spPr>
          <a:xfrm>
            <a:off x="0" y="1445651"/>
            <a:ext cx="41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3848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D2590-36C7-435F-3670-F0FB097F4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04567-5DEF-EC76-9F49-947ABD50A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B2A1E-9FD4-0458-9FD5-AA8D8238D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5B06-883D-4DB4-99E7-ADAF2B1471AF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26B7C-BFAF-7EB9-BE37-FD392A002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39049-9515-2B59-5DE5-4F2AE8217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3606DDD-7EE3-46EE-DF2A-DABF199900AC}"/>
              </a:ext>
            </a:extLst>
          </p:cNvPr>
          <p:cNvCxnSpPr>
            <a:cxnSpLocks/>
          </p:cNvCxnSpPr>
          <p:nvPr userDrawn="1"/>
        </p:nvCxnSpPr>
        <p:spPr>
          <a:xfrm>
            <a:off x="0" y="814516"/>
            <a:ext cx="41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90540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0602-8D33-F747-4295-266F93ABE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800" y="3488635"/>
            <a:ext cx="8208000" cy="1600625"/>
          </a:xfrm>
        </p:spPr>
        <p:txBody>
          <a:bodyPr anchor="t" anchorCtr="0"/>
          <a:lstStyle>
            <a:lvl1pPr>
              <a:defRPr sz="3800"/>
            </a:lvl1pPr>
          </a:lstStyle>
          <a:p>
            <a:r>
              <a:rPr lang="en-US" dirty="0"/>
              <a:t>&lt;Subsection title&gt;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507EF-EBB4-ED53-7870-08DF380A454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2800" y="5180400"/>
            <a:ext cx="8208000" cy="745200"/>
          </a:xfrm>
        </p:spPr>
        <p:txBody>
          <a:bodyPr lIns="0" tIns="0" rIns="0" bIns="0" anchor="b" anchorCtr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&lt;Additional info (optional)&gt;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865CD-5BF1-F797-D636-44B83162D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136E9-917A-4FC9-B078-654CB2F4FBA9}" type="datetime1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B8BB3-CB95-8F78-20BB-AE19BE6FF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A94E2-7E46-ED3D-6D5F-1DBF05AD0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304A2DC-8566-FBE7-61FD-34FF7DA25ECF}"/>
              </a:ext>
            </a:extLst>
          </p:cNvPr>
          <p:cNvCxnSpPr>
            <a:cxnSpLocks/>
          </p:cNvCxnSpPr>
          <p:nvPr userDrawn="1"/>
        </p:nvCxnSpPr>
        <p:spPr>
          <a:xfrm>
            <a:off x="0" y="3711773"/>
            <a:ext cx="41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7795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85127-9992-C1EA-9732-D2472350F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1C593-249A-561D-604E-D7B5CAC564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800" y="1530000"/>
            <a:ext cx="5400000" cy="4351338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256F5-60E7-524F-B6D8-6D591A4F96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6800" y="1530000"/>
            <a:ext cx="5400000" cy="4351338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153C84-3C4C-38B1-49B3-A6F5CE9FF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8805E-8742-429A-B6FE-2C7A5632A3B8}" type="datetime1">
              <a:rPr lang="en-US" smtClean="0"/>
              <a:t>2/7/24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EA2D3-5A7C-901B-439E-7BE5CF422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C33AF5-BB07-C7BB-A6A0-AD6422657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34C9B8-403A-705C-0B04-EB4CBBCCF78F}"/>
              </a:ext>
            </a:extLst>
          </p:cNvPr>
          <p:cNvCxnSpPr>
            <a:cxnSpLocks/>
          </p:cNvCxnSpPr>
          <p:nvPr userDrawn="1"/>
        </p:nvCxnSpPr>
        <p:spPr>
          <a:xfrm>
            <a:off x="0" y="813600"/>
            <a:ext cx="41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34081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C8C39-25DF-BA28-0931-A8E9C2722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00" y="594000"/>
            <a:ext cx="10944000" cy="669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835874-50F9-4E11-1392-F868C274513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2799" y="1530000"/>
            <a:ext cx="5400000" cy="823912"/>
          </a:xfrm>
        </p:spPr>
        <p:txBody>
          <a:bodyPr lIns="0" tIns="0" rIns="0" bIns="0"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&lt;Entity A name&gt;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F19E1B-05BB-44C3-F8D5-733718BD5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01" y="2490166"/>
            <a:ext cx="5400000" cy="3391200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B53A5-E502-E19F-3122-1496D7766BA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530000"/>
            <a:ext cx="5400000" cy="823912"/>
          </a:xfrm>
        </p:spPr>
        <p:txBody>
          <a:bodyPr lIns="0" tIns="0" rIns="0" bIns="0"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&lt;Entity B name&gt;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1F6762-00E6-059B-B5EE-A067FD15F4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490166"/>
            <a:ext cx="5400000" cy="3391200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50A39-1905-AAB4-0113-4FFBADE38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0AFA-2329-4A85-B81D-1D4719830553}" type="datetime1">
              <a:rPr lang="en-US" smtClean="0"/>
              <a:t>2/7/24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D35F73-11E3-4234-F8EA-7ABC4C9E7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76E02D-18A0-928E-BE10-B6F1A5FC4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699F38-D81C-EFC7-4035-B79E7B04628E}"/>
              </a:ext>
            </a:extLst>
          </p:cNvPr>
          <p:cNvCxnSpPr>
            <a:cxnSpLocks/>
          </p:cNvCxnSpPr>
          <p:nvPr userDrawn="1"/>
        </p:nvCxnSpPr>
        <p:spPr>
          <a:xfrm>
            <a:off x="0" y="813600"/>
            <a:ext cx="41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8953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A65E8-BEB0-AE46-1041-368E2EB86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4DDA8-1E75-548E-006D-F29159A5A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51A3D-F448-45C6-976C-6E847D272239}" type="datetime1">
              <a:rPr lang="en-US" smtClean="0"/>
              <a:t>2/7/24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A2E127-E7BA-DF72-EAFF-6ECA8C883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9EA3AB-E737-C3BA-AE04-176813843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B666563-3934-80D4-5711-17075FFABCDD}"/>
              </a:ext>
            </a:extLst>
          </p:cNvPr>
          <p:cNvCxnSpPr>
            <a:cxnSpLocks/>
          </p:cNvCxnSpPr>
          <p:nvPr userDrawn="1"/>
        </p:nvCxnSpPr>
        <p:spPr>
          <a:xfrm>
            <a:off x="0" y="813600"/>
            <a:ext cx="41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7736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A65E8-BEB0-AE46-1041-368E2EB86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4DDA8-1E75-548E-006D-F29159A5A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95DA-776F-4E8D-8467-F597BA063478}" type="datetime1">
              <a:rPr lang="en-US" smtClean="0"/>
              <a:t>2/7/24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A2E127-E7BA-DF72-EAFF-6ECA8C883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9EA3AB-E737-C3BA-AE04-176813843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B666563-3934-80D4-5711-17075FFABCDD}"/>
              </a:ext>
            </a:extLst>
          </p:cNvPr>
          <p:cNvCxnSpPr>
            <a:cxnSpLocks/>
          </p:cNvCxnSpPr>
          <p:nvPr userDrawn="1"/>
        </p:nvCxnSpPr>
        <p:spPr>
          <a:xfrm>
            <a:off x="0" y="813600"/>
            <a:ext cx="41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51A2C059-FCB0-1913-F6A1-CE67F72AF784}"/>
              </a:ext>
            </a:extLst>
          </p:cNvPr>
          <p:cNvSpPr/>
          <p:nvPr userDrawn="1"/>
        </p:nvSpPr>
        <p:spPr>
          <a:xfrm>
            <a:off x="623888" y="2648775"/>
            <a:ext cx="4138912" cy="3085275"/>
          </a:xfrm>
          <a:prstGeom prst="roundRect">
            <a:avLst>
              <a:gd name="adj" fmla="val 711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b" anchorCtr="0"/>
          <a:lstStyle/>
          <a:p>
            <a:pPr algn="l"/>
            <a:r>
              <a:rPr lang="en-US" sz="2400" b="0" dirty="0">
                <a:solidFill>
                  <a:schemeClr val="tx1"/>
                </a:solidFill>
              </a:rPr>
              <a:t>&lt;clone boxes;</a:t>
            </a:r>
          </a:p>
          <a:p>
            <a:pPr algn="l"/>
            <a:r>
              <a:rPr lang="en-US" sz="2400" b="0" dirty="0">
                <a:solidFill>
                  <a:schemeClr val="tx1"/>
                </a:solidFill>
              </a:rPr>
              <a:t>set width to 31/# - 0,6;</a:t>
            </a:r>
          </a:p>
          <a:p>
            <a:pPr algn="l"/>
            <a:r>
              <a:rPr lang="en-US" sz="2400" b="0" dirty="0">
                <a:solidFill>
                  <a:schemeClr val="tx1"/>
                </a:solidFill>
              </a:rPr>
              <a:t>distribute horizontally&gt;</a:t>
            </a:r>
            <a:endParaRPr lang="en-EE" sz="2400" b="0" dirty="0">
              <a:solidFill>
                <a:schemeClr val="tx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CFB36C9-9F63-50E0-E841-8D22CFCA7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07180" y="2869888"/>
            <a:ext cx="306178" cy="30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48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C8C39-25DF-BA28-0931-A8E9C2722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00" y="594000"/>
            <a:ext cx="10944000" cy="6696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835874-50F9-4E11-1392-F868C274513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2799" y="1530000"/>
            <a:ext cx="5400000" cy="823912"/>
          </a:xfrm>
        </p:spPr>
        <p:txBody>
          <a:bodyPr lIns="0" tIns="0" rIns="0" bIns="0"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&lt;Entity A name&gt;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F19E1B-05BB-44C3-F8D5-733718BD5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01" y="2490166"/>
            <a:ext cx="5400000" cy="3391200"/>
          </a:xfrm>
        </p:spPr>
        <p:txBody>
          <a:bodyPr lIns="0" tIns="0" rIns="0" b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B53A5-E502-E19F-3122-1496D7766BA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530000"/>
            <a:ext cx="5400000" cy="823912"/>
          </a:xfrm>
        </p:spPr>
        <p:txBody>
          <a:bodyPr lIns="0" tIns="0" rIns="0" bIns="0"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&lt;Entity B name&gt;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1F6762-00E6-059B-B5EE-A067FD15F4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490166"/>
            <a:ext cx="5400000" cy="3391200"/>
          </a:xfrm>
        </p:spPr>
        <p:txBody>
          <a:bodyPr lIns="0" tIns="0" rIns="0" b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50A39-1905-AAB4-0113-4FFBADE38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181F8-7F0F-4303-9E06-DC0F975F5EB4}" type="datetime1">
              <a:rPr lang="en-US" smtClean="0"/>
              <a:t>2/7/24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D35F73-11E3-4234-F8EA-7ABC4C9E7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76E02D-18A0-928E-BE10-B6F1A5FC4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699F38-D81C-EFC7-4035-B79E7B04628E}"/>
              </a:ext>
            </a:extLst>
          </p:cNvPr>
          <p:cNvCxnSpPr>
            <a:cxnSpLocks/>
          </p:cNvCxnSpPr>
          <p:nvPr userDrawn="1"/>
        </p:nvCxnSpPr>
        <p:spPr>
          <a:xfrm>
            <a:off x="0" y="813600"/>
            <a:ext cx="414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4887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167CA3-6635-0BEF-8CE4-120FC95C9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F9AC8-E703-4C80-84A2-A5516DF9341A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E2FC6-4599-3709-776A-485A8CA96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AEC6E-C663-A1D9-895C-2A9467B7D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03EEF6-65F2-8211-71F4-E82E72B09E26}"/>
              </a:ext>
            </a:extLst>
          </p:cNvPr>
          <p:cNvSpPr/>
          <p:nvPr userDrawn="1"/>
        </p:nvSpPr>
        <p:spPr>
          <a:xfrm>
            <a:off x="178905" y="5874026"/>
            <a:ext cx="11882230" cy="26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6A820D-1F92-D637-2160-ED7803AEAFD4}"/>
              </a:ext>
            </a:extLst>
          </p:cNvPr>
          <p:cNvSpPr/>
          <p:nvPr userDrawn="1"/>
        </p:nvSpPr>
        <p:spPr>
          <a:xfrm>
            <a:off x="9531626" y="6192078"/>
            <a:ext cx="2360544" cy="477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8675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94E4727-99B4-E8E9-41E5-65773E44A1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8400" y="0"/>
            <a:ext cx="6094800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27FC05-2BBA-AD87-9A2E-0933BDF25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00" y="594000"/>
            <a:ext cx="5267300" cy="655200"/>
          </a:xfrm>
        </p:spPr>
        <p:txBody>
          <a:bodyPr anchor="t" anchorCtr="0"/>
          <a:lstStyle>
            <a:lvl1pPr>
              <a:defRPr sz="3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7DE821-5F1B-C622-F9E2-B82763F3B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800" y="1530000"/>
            <a:ext cx="5267300" cy="4352400"/>
          </a:xfrm>
        </p:spPr>
        <p:txBody>
          <a:bodyPr lIns="0" tIns="0" rIns="0" bIns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/>
            </a:lvl1pPr>
            <a:lvl2pPr marL="742950" indent="-285750">
              <a:buFont typeface="Arial" panose="020B0604020202020204" pitchFamily="34" charset="0"/>
              <a:buChar char="•"/>
              <a:defRPr sz="1800"/>
            </a:lvl2pPr>
            <a:lvl3pPr marL="1200150" indent="-285750">
              <a:buFont typeface="Inter" panose="02000503000000020004" pitchFamily="2" charset="0"/>
              <a:buChar char="–"/>
              <a:defRPr sz="18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C20F2C-0453-1668-F7AC-3E7D3B50C3D3}"/>
              </a:ext>
            </a:extLst>
          </p:cNvPr>
          <p:cNvCxnSpPr>
            <a:cxnSpLocks/>
          </p:cNvCxnSpPr>
          <p:nvPr userDrawn="1"/>
        </p:nvCxnSpPr>
        <p:spPr>
          <a:xfrm>
            <a:off x="0" y="813600"/>
            <a:ext cx="41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69BBE47-B90C-74AD-99BD-6BB24879EC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300" y="6019200"/>
            <a:ext cx="10944000" cy="144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8B58AF9-986F-E118-EEA8-6EA43929EE1B}"/>
              </a:ext>
            </a:extLst>
          </p:cNvPr>
          <p:cNvGrpSpPr/>
          <p:nvPr userDrawn="1"/>
        </p:nvGrpSpPr>
        <p:grpSpPr>
          <a:xfrm>
            <a:off x="9802207" y="6327932"/>
            <a:ext cx="1762598" cy="218040"/>
            <a:chOff x="9802207" y="6327932"/>
            <a:chExt cx="1762598" cy="21804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94E3230-956C-E1B2-CC8E-3F2BE6DD0AF3}"/>
                </a:ext>
              </a:extLst>
            </p:cNvPr>
            <p:cNvSpPr/>
            <p:nvPr/>
          </p:nvSpPr>
          <p:spPr>
            <a:xfrm>
              <a:off x="9863574" y="6433545"/>
              <a:ext cx="156826" cy="112427"/>
            </a:xfrm>
            <a:custGeom>
              <a:avLst/>
              <a:gdLst>
                <a:gd name="connsiteX0" fmla="*/ 122734 w 156826"/>
                <a:gd name="connsiteY0" fmla="*/ 78358 h 112427"/>
                <a:gd name="connsiteX1" fmla="*/ 34093 w 156826"/>
                <a:gd name="connsiteY1" fmla="*/ 78358 h 112427"/>
                <a:gd name="connsiteX2" fmla="*/ 34093 w 156826"/>
                <a:gd name="connsiteY2" fmla="*/ 68138 h 112427"/>
                <a:gd name="connsiteX3" fmla="*/ 0 w 156826"/>
                <a:gd name="connsiteY3" fmla="*/ 68138 h 112427"/>
                <a:gd name="connsiteX4" fmla="*/ 0 w 156826"/>
                <a:gd name="connsiteY4" fmla="*/ 78358 h 112427"/>
                <a:gd name="connsiteX5" fmla="*/ 34093 w 156826"/>
                <a:gd name="connsiteY5" fmla="*/ 112427 h 112427"/>
                <a:gd name="connsiteX6" fmla="*/ 122734 w 156826"/>
                <a:gd name="connsiteY6" fmla="*/ 112427 h 112427"/>
                <a:gd name="connsiteX7" fmla="*/ 156827 w 156826"/>
                <a:gd name="connsiteY7" fmla="*/ 78358 h 112427"/>
                <a:gd name="connsiteX8" fmla="*/ 156827 w 156826"/>
                <a:gd name="connsiteY8" fmla="*/ 0 h 112427"/>
                <a:gd name="connsiteX9" fmla="*/ 122734 w 156826"/>
                <a:gd name="connsiteY9" fmla="*/ 34069 h 112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826" h="112427">
                  <a:moveTo>
                    <a:pt x="122734" y="78358"/>
                  </a:moveTo>
                  <a:lnTo>
                    <a:pt x="34093" y="78358"/>
                  </a:lnTo>
                  <a:lnTo>
                    <a:pt x="34093" y="68138"/>
                  </a:lnTo>
                  <a:lnTo>
                    <a:pt x="0" y="68138"/>
                  </a:lnTo>
                  <a:lnTo>
                    <a:pt x="0" y="78358"/>
                  </a:lnTo>
                  <a:cubicBezTo>
                    <a:pt x="0" y="97174"/>
                    <a:pt x="15264" y="112427"/>
                    <a:pt x="34093" y="112427"/>
                  </a:cubicBezTo>
                  <a:lnTo>
                    <a:pt x="122734" y="112427"/>
                  </a:lnTo>
                  <a:cubicBezTo>
                    <a:pt x="141564" y="112427"/>
                    <a:pt x="156827" y="97174"/>
                    <a:pt x="156827" y="78358"/>
                  </a:cubicBezTo>
                  <a:lnTo>
                    <a:pt x="156827" y="0"/>
                  </a:lnTo>
                  <a:lnTo>
                    <a:pt x="122734" y="34069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52BDEF8-8977-17F2-95E0-481882BE9419}"/>
                </a:ext>
              </a:extLst>
            </p:cNvPr>
            <p:cNvSpPr/>
            <p:nvPr/>
          </p:nvSpPr>
          <p:spPr>
            <a:xfrm>
              <a:off x="9802207" y="6327932"/>
              <a:ext cx="156826" cy="115834"/>
            </a:xfrm>
            <a:custGeom>
              <a:avLst/>
              <a:gdLst>
                <a:gd name="connsiteX0" fmla="*/ 122734 w 156826"/>
                <a:gd name="connsiteY0" fmla="*/ 0 h 115834"/>
                <a:gd name="connsiteX1" fmla="*/ 34093 w 156826"/>
                <a:gd name="connsiteY1" fmla="*/ 0 h 115834"/>
                <a:gd name="connsiteX2" fmla="*/ 0 w 156826"/>
                <a:gd name="connsiteY2" fmla="*/ 34069 h 115834"/>
                <a:gd name="connsiteX3" fmla="*/ 0 w 156826"/>
                <a:gd name="connsiteY3" fmla="*/ 115834 h 115834"/>
                <a:gd name="connsiteX4" fmla="*/ 34093 w 156826"/>
                <a:gd name="connsiteY4" fmla="*/ 81765 h 115834"/>
                <a:gd name="connsiteX5" fmla="*/ 34093 w 156826"/>
                <a:gd name="connsiteY5" fmla="*/ 81765 h 115834"/>
                <a:gd name="connsiteX6" fmla="*/ 34093 w 156826"/>
                <a:gd name="connsiteY6" fmla="*/ 34069 h 115834"/>
                <a:gd name="connsiteX7" fmla="*/ 122734 w 156826"/>
                <a:gd name="connsiteY7" fmla="*/ 34069 h 115834"/>
                <a:gd name="connsiteX8" fmla="*/ 122734 w 156826"/>
                <a:gd name="connsiteY8" fmla="*/ 44290 h 115834"/>
                <a:gd name="connsiteX9" fmla="*/ 156827 w 156826"/>
                <a:gd name="connsiteY9" fmla="*/ 44290 h 115834"/>
                <a:gd name="connsiteX10" fmla="*/ 156827 w 156826"/>
                <a:gd name="connsiteY10" fmla="*/ 34069 h 115834"/>
                <a:gd name="connsiteX11" fmla="*/ 122734 w 156826"/>
                <a:gd name="connsiteY11" fmla="*/ 0 h 115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6826" h="115834">
                  <a:moveTo>
                    <a:pt x="122734" y="0"/>
                  </a:moveTo>
                  <a:lnTo>
                    <a:pt x="34093" y="0"/>
                  </a:lnTo>
                  <a:cubicBezTo>
                    <a:pt x="15264" y="0"/>
                    <a:pt x="0" y="15253"/>
                    <a:pt x="0" y="34069"/>
                  </a:cubicBezTo>
                  <a:lnTo>
                    <a:pt x="0" y="115834"/>
                  </a:lnTo>
                  <a:lnTo>
                    <a:pt x="34093" y="81765"/>
                  </a:lnTo>
                  <a:lnTo>
                    <a:pt x="34093" y="81765"/>
                  </a:lnTo>
                  <a:lnTo>
                    <a:pt x="34093" y="34069"/>
                  </a:lnTo>
                  <a:lnTo>
                    <a:pt x="122734" y="34069"/>
                  </a:lnTo>
                  <a:lnTo>
                    <a:pt x="122734" y="44290"/>
                  </a:lnTo>
                  <a:lnTo>
                    <a:pt x="156827" y="44290"/>
                  </a:lnTo>
                  <a:lnTo>
                    <a:pt x="156827" y="34069"/>
                  </a:lnTo>
                  <a:cubicBezTo>
                    <a:pt x="156827" y="15253"/>
                    <a:pt x="141563" y="0"/>
                    <a:pt x="122734" y="0"/>
                  </a:cubicBez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3798572-B9CD-F7B8-837F-1D84D9A3C130}"/>
                </a:ext>
              </a:extLst>
            </p:cNvPr>
            <p:cNvSpPr/>
            <p:nvPr/>
          </p:nvSpPr>
          <p:spPr>
            <a:xfrm>
              <a:off x="9802207" y="6433545"/>
              <a:ext cx="156826" cy="68137"/>
            </a:xfrm>
            <a:custGeom>
              <a:avLst/>
              <a:gdLst>
                <a:gd name="connsiteX0" fmla="*/ 122734 w 156826"/>
                <a:gd name="connsiteY0" fmla="*/ 6814 h 68137"/>
                <a:gd name="connsiteX1" fmla="*/ 122734 w 156826"/>
                <a:gd name="connsiteY1" fmla="*/ 17034 h 68137"/>
                <a:gd name="connsiteX2" fmla="*/ 34093 w 156826"/>
                <a:gd name="connsiteY2" fmla="*/ 17034 h 68137"/>
                <a:gd name="connsiteX3" fmla="*/ 34093 w 156826"/>
                <a:gd name="connsiteY3" fmla="*/ 0 h 68137"/>
                <a:gd name="connsiteX4" fmla="*/ 0 w 156826"/>
                <a:gd name="connsiteY4" fmla="*/ 34069 h 68137"/>
                <a:gd name="connsiteX5" fmla="*/ 34093 w 156826"/>
                <a:gd name="connsiteY5" fmla="*/ 68138 h 68137"/>
                <a:gd name="connsiteX6" fmla="*/ 34093 w 156826"/>
                <a:gd name="connsiteY6" fmla="*/ 51103 h 68137"/>
                <a:gd name="connsiteX7" fmla="*/ 122734 w 156826"/>
                <a:gd name="connsiteY7" fmla="*/ 51103 h 68137"/>
                <a:gd name="connsiteX8" fmla="*/ 156827 w 156826"/>
                <a:gd name="connsiteY8" fmla="*/ 17034 h 68137"/>
                <a:gd name="connsiteX9" fmla="*/ 156827 w 156826"/>
                <a:gd name="connsiteY9" fmla="*/ 6814 h 6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826" h="68137">
                  <a:moveTo>
                    <a:pt x="122734" y="6814"/>
                  </a:moveTo>
                  <a:lnTo>
                    <a:pt x="122734" y="17034"/>
                  </a:lnTo>
                  <a:lnTo>
                    <a:pt x="34093" y="17034"/>
                  </a:lnTo>
                  <a:lnTo>
                    <a:pt x="34093" y="0"/>
                  </a:lnTo>
                  <a:lnTo>
                    <a:pt x="0" y="34069"/>
                  </a:lnTo>
                  <a:lnTo>
                    <a:pt x="34093" y="68138"/>
                  </a:lnTo>
                  <a:lnTo>
                    <a:pt x="34093" y="51103"/>
                  </a:lnTo>
                  <a:lnTo>
                    <a:pt x="122734" y="51103"/>
                  </a:lnTo>
                  <a:cubicBezTo>
                    <a:pt x="141563" y="51103"/>
                    <a:pt x="156827" y="35850"/>
                    <a:pt x="156827" y="17034"/>
                  </a:cubicBezTo>
                  <a:lnTo>
                    <a:pt x="156827" y="6814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9F1C8CC-5564-426C-EC20-88056C62AA39}"/>
                </a:ext>
              </a:extLst>
            </p:cNvPr>
            <p:cNvSpPr/>
            <p:nvPr/>
          </p:nvSpPr>
          <p:spPr>
            <a:xfrm>
              <a:off x="9863574" y="6372221"/>
              <a:ext cx="156826" cy="68137"/>
            </a:xfrm>
            <a:custGeom>
              <a:avLst/>
              <a:gdLst>
                <a:gd name="connsiteX0" fmla="*/ 156827 w 156826"/>
                <a:gd name="connsiteY0" fmla="*/ 34069 h 68137"/>
                <a:gd name="connsiteX1" fmla="*/ 122734 w 156826"/>
                <a:gd name="connsiteY1" fmla="*/ 0 h 68137"/>
                <a:gd name="connsiteX2" fmla="*/ 122734 w 156826"/>
                <a:gd name="connsiteY2" fmla="*/ 17034 h 68137"/>
                <a:gd name="connsiteX3" fmla="*/ 34093 w 156826"/>
                <a:gd name="connsiteY3" fmla="*/ 17034 h 68137"/>
                <a:gd name="connsiteX4" fmla="*/ 0 w 156826"/>
                <a:gd name="connsiteY4" fmla="*/ 51103 h 68137"/>
                <a:gd name="connsiteX5" fmla="*/ 0 w 156826"/>
                <a:gd name="connsiteY5" fmla="*/ 61324 h 68137"/>
                <a:gd name="connsiteX6" fmla="*/ 34093 w 156826"/>
                <a:gd name="connsiteY6" fmla="*/ 61324 h 68137"/>
                <a:gd name="connsiteX7" fmla="*/ 34093 w 156826"/>
                <a:gd name="connsiteY7" fmla="*/ 51103 h 68137"/>
                <a:gd name="connsiteX8" fmla="*/ 122734 w 156826"/>
                <a:gd name="connsiteY8" fmla="*/ 51103 h 68137"/>
                <a:gd name="connsiteX9" fmla="*/ 122734 w 156826"/>
                <a:gd name="connsiteY9" fmla="*/ 68138 h 6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826" h="68137">
                  <a:moveTo>
                    <a:pt x="156827" y="34069"/>
                  </a:moveTo>
                  <a:lnTo>
                    <a:pt x="122734" y="0"/>
                  </a:lnTo>
                  <a:lnTo>
                    <a:pt x="122734" y="17034"/>
                  </a:lnTo>
                  <a:lnTo>
                    <a:pt x="34093" y="17034"/>
                  </a:lnTo>
                  <a:cubicBezTo>
                    <a:pt x="15264" y="17034"/>
                    <a:pt x="0" y="32288"/>
                    <a:pt x="0" y="51103"/>
                  </a:cubicBezTo>
                  <a:lnTo>
                    <a:pt x="0" y="61324"/>
                  </a:lnTo>
                  <a:lnTo>
                    <a:pt x="34093" y="61324"/>
                  </a:lnTo>
                  <a:lnTo>
                    <a:pt x="34093" y="51103"/>
                  </a:lnTo>
                  <a:lnTo>
                    <a:pt x="122734" y="51103"/>
                  </a:lnTo>
                  <a:lnTo>
                    <a:pt x="122734" y="68138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3FC9038-55EB-5845-B5CB-01D7A8702C35}"/>
                </a:ext>
              </a:extLst>
            </p:cNvPr>
            <p:cNvSpPr/>
            <p:nvPr/>
          </p:nvSpPr>
          <p:spPr>
            <a:xfrm>
              <a:off x="10107879" y="6354496"/>
              <a:ext cx="142171" cy="164709"/>
            </a:xfrm>
            <a:custGeom>
              <a:avLst/>
              <a:gdLst>
                <a:gd name="connsiteX0" fmla="*/ 51348 w 142171"/>
                <a:gd name="connsiteY0" fmla="*/ 33397 h 164709"/>
                <a:gd name="connsiteX1" fmla="*/ 74259 w 142171"/>
                <a:gd name="connsiteY1" fmla="*/ 26958 h 164709"/>
                <a:gd name="connsiteX2" fmla="*/ 87896 w 142171"/>
                <a:gd name="connsiteY2" fmla="*/ 28934 h 164709"/>
                <a:gd name="connsiteX3" fmla="*/ 99112 w 142171"/>
                <a:gd name="connsiteY3" fmla="*/ 34828 h 164709"/>
                <a:gd name="connsiteX4" fmla="*/ 107294 w 142171"/>
                <a:gd name="connsiteY4" fmla="*/ 44162 h 164709"/>
                <a:gd name="connsiteX5" fmla="*/ 111692 w 142171"/>
                <a:gd name="connsiteY5" fmla="*/ 56768 h 164709"/>
                <a:gd name="connsiteX6" fmla="*/ 142171 w 142171"/>
                <a:gd name="connsiteY6" fmla="*/ 56768 h 164709"/>
                <a:gd name="connsiteX7" fmla="*/ 134535 w 142171"/>
                <a:gd name="connsiteY7" fmla="*/ 32715 h 164709"/>
                <a:gd name="connsiteX8" fmla="*/ 119636 w 142171"/>
                <a:gd name="connsiteY8" fmla="*/ 14897 h 164709"/>
                <a:gd name="connsiteX9" fmla="*/ 98942 w 142171"/>
                <a:gd name="connsiteY9" fmla="*/ 3791 h 164709"/>
                <a:gd name="connsiteX10" fmla="*/ 73849 w 142171"/>
                <a:gd name="connsiteY10" fmla="*/ 9 h 164709"/>
                <a:gd name="connsiteX11" fmla="*/ 36143 w 142171"/>
                <a:gd name="connsiteY11" fmla="*/ 9753 h 164709"/>
                <a:gd name="connsiteX12" fmla="*/ 9755 w 142171"/>
                <a:gd name="connsiteY12" fmla="*/ 37928 h 164709"/>
                <a:gd name="connsiteX13" fmla="*/ 38 w 142171"/>
                <a:gd name="connsiteY13" fmla="*/ 82388 h 164709"/>
                <a:gd name="connsiteX14" fmla="*/ 9653 w 142171"/>
                <a:gd name="connsiteY14" fmla="*/ 126677 h 164709"/>
                <a:gd name="connsiteX15" fmla="*/ 35972 w 142171"/>
                <a:gd name="connsiteY15" fmla="*/ 154886 h 164709"/>
                <a:gd name="connsiteX16" fmla="*/ 73849 w 142171"/>
                <a:gd name="connsiteY16" fmla="*/ 164698 h 164709"/>
                <a:gd name="connsiteX17" fmla="*/ 100271 w 142171"/>
                <a:gd name="connsiteY17" fmla="*/ 160337 h 164709"/>
                <a:gd name="connsiteX18" fmla="*/ 120932 w 142171"/>
                <a:gd name="connsiteY18" fmla="*/ 148277 h 164709"/>
                <a:gd name="connsiteX19" fmla="*/ 135148 w 142171"/>
                <a:gd name="connsiteY19" fmla="*/ 130459 h 164709"/>
                <a:gd name="connsiteX20" fmla="*/ 142171 w 142171"/>
                <a:gd name="connsiteY20" fmla="*/ 108996 h 164709"/>
                <a:gd name="connsiteX21" fmla="*/ 111692 w 142171"/>
                <a:gd name="connsiteY21" fmla="*/ 108996 h 164709"/>
                <a:gd name="connsiteX22" fmla="*/ 107056 w 142171"/>
                <a:gd name="connsiteY22" fmla="*/ 121260 h 164709"/>
                <a:gd name="connsiteX23" fmla="*/ 98771 w 142171"/>
                <a:gd name="connsiteY23" fmla="*/ 130323 h 164709"/>
                <a:gd name="connsiteX24" fmla="*/ 87589 w 142171"/>
                <a:gd name="connsiteY24" fmla="*/ 135944 h 164709"/>
                <a:gd name="connsiteX25" fmla="*/ 74224 w 142171"/>
                <a:gd name="connsiteY25" fmla="*/ 137818 h 164709"/>
                <a:gd name="connsiteX26" fmla="*/ 36040 w 142171"/>
                <a:gd name="connsiteY26" fmla="*/ 112845 h 164709"/>
                <a:gd name="connsiteX27" fmla="*/ 30449 w 142171"/>
                <a:gd name="connsiteY27" fmla="*/ 82388 h 164709"/>
                <a:gd name="connsiteX28" fmla="*/ 36006 w 142171"/>
                <a:gd name="connsiteY28" fmla="*/ 52237 h 164709"/>
                <a:gd name="connsiteX29" fmla="*/ 51348 w 142171"/>
                <a:gd name="connsiteY29" fmla="*/ 33397 h 164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42171" h="164709">
                  <a:moveTo>
                    <a:pt x="51348" y="33397"/>
                  </a:moveTo>
                  <a:cubicBezTo>
                    <a:pt x="58177" y="29029"/>
                    <a:pt x="66151" y="26788"/>
                    <a:pt x="74259" y="26958"/>
                  </a:cubicBezTo>
                  <a:cubicBezTo>
                    <a:pt x="78878" y="26902"/>
                    <a:pt x="83481" y="27569"/>
                    <a:pt x="87896" y="28934"/>
                  </a:cubicBezTo>
                  <a:cubicBezTo>
                    <a:pt x="91966" y="30191"/>
                    <a:pt x="95768" y="32189"/>
                    <a:pt x="99112" y="34828"/>
                  </a:cubicBezTo>
                  <a:cubicBezTo>
                    <a:pt x="102395" y="37406"/>
                    <a:pt x="105170" y="40571"/>
                    <a:pt x="107294" y="44162"/>
                  </a:cubicBezTo>
                  <a:cubicBezTo>
                    <a:pt x="109572" y="48037"/>
                    <a:pt x="111065" y="52319"/>
                    <a:pt x="111692" y="56768"/>
                  </a:cubicBezTo>
                  <a:lnTo>
                    <a:pt x="142171" y="56768"/>
                  </a:lnTo>
                  <a:cubicBezTo>
                    <a:pt x="141162" y="48342"/>
                    <a:pt x="138571" y="40181"/>
                    <a:pt x="134535" y="32715"/>
                  </a:cubicBezTo>
                  <a:cubicBezTo>
                    <a:pt x="130795" y="25851"/>
                    <a:pt x="125732" y="19795"/>
                    <a:pt x="119636" y="14897"/>
                  </a:cubicBezTo>
                  <a:cubicBezTo>
                    <a:pt x="113472" y="9966"/>
                    <a:pt x="106459" y="6202"/>
                    <a:pt x="98942" y="3791"/>
                  </a:cubicBezTo>
                  <a:cubicBezTo>
                    <a:pt x="90831" y="1215"/>
                    <a:pt x="82362" y="-62"/>
                    <a:pt x="73849" y="9"/>
                  </a:cubicBezTo>
                  <a:cubicBezTo>
                    <a:pt x="60632" y="-200"/>
                    <a:pt x="47601" y="3167"/>
                    <a:pt x="36143" y="9753"/>
                  </a:cubicBezTo>
                  <a:cubicBezTo>
                    <a:pt x="24851" y="16454"/>
                    <a:pt x="15701" y="26226"/>
                    <a:pt x="9755" y="37928"/>
                  </a:cubicBezTo>
                  <a:cubicBezTo>
                    <a:pt x="2936" y="51734"/>
                    <a:pt x="-401" y="66998"/>
                    <a:pt x="38" y="82388"/>
                  </a:cubicBezTo>
                  <a:cubicBezTo>
                    <a:pt x="-381" y="97710"/>
                    <a:pt x="2916" y="112906"/>
                    <a:pt x="9653" y="126677"/>
                  </a:cubicBezTo>
                  <a:cubicBezTo>
                    <a:pt x="15551" y="138399"/>
                    <a:pt x="24684" y="148188"/>
                    <a:pt x="35972" y="154886"/>
                  </a:cubicBezTo>
                  <a:cubicBezTo>
                    <a:pt x="47472" y="161536"/>
                    <a:pt x="60567" y="164928"/>
                    <a:pt x="73849" y="164698"/>
                  </a:cubicBezTo>
                  <a:cubicBezTo>
                    <a:pt x="82847" y="164813"/>
                    <a:pt x="91789" y="163336"/>
                    <a:pt x="100271" y="160337"/>
                  </a:cubicBezTo>
                  <a:cubicBezTo>
                    <a:pt x="107854" y="157644"/>
                    <a:pt x="114860" y="153553"/>
                    <a:pt x="120932" y="148277"/>
                  </a:cubicBezTo>
                  <a:cubicBezTo>
                    <a:pt x="126710" y="143245"/>
                    <a:pt x="131528" y="137208"/>
                    <a:pt x="135148" y="130459"/>
                  </a:cubicBezTo>
                  <a:cubicBezTo>
                    <a:pt x="138772" y="123789"/>
                    <a:pt x="141152" y="116516"/>
                    <a:pt x="142171" y="108996"/>
                  </a:cubicBezTo>
                  <a:lnTo>
                    <a:pt x="111692" y="108996"/>
                  </a:lnTo>
                  <a:cubicBezTo>
                    <a:pt x="110942" y="113341"/>
                    <a:pt x="109367" y="117504"/>
                    <a:pt x="107056" y="121260"/>
                  </a:cubicBezTo>
                  <a:cubicBezTo>
                    <a:pt x="104877" y="124765"/>
                    <a:pt x="102068" y="127838"/>
                    <a:pt x="98771" y="130323"/>
                  </a:cubicBezTo>
                  <a:cubicBezTo>
                    <a:pt x="95406" y="132842"/>
                    <a:pt x="91619" y="134746"/>
                    <a:pt x="87589" y="135944"/>
                  </a:cubicBezTo>
                  <a:cubicBezTo>
                    <a:pt x="83252" y="137226"/>
                    <a:pt x="78749" y="137857"/>
                    <a:pt x="74224" y="137818"/>
                  </a:cubicBezTo>
                  <a:cubicBezTo>
                    <a:pt x="57529" y="138270"/>
                    <a:pt x="42307" y="128315"/>
                    <a:pt x="36040" y="112845"/>
                  </a:cubicBezTo>
                  <a:cubicBezTo>
                    <a:pt x="32035" y="103205"/>
                    <a:pt x="30125" y="92822"/>
                    <a:pt x="30449" y="82388"/>
                  </a:cubicBezTo>
                  <a:cubicBezTo>
                    <a:pt x="30153" y="72058"/>
                    <a:pt x="32045" y="61783"/>
                    <a:pt x="36006" y="52237"/>
                  </a:cubicBezTo>
                  <a:cubicBezTo>
                    <a:pt x="39177" y="44600"/>
                    <a:pt x="44509" y="38052"/>
                    <a:pt x="51348" y="33397"/>
                  </a:cubicBez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73542BE-DD2B-405B-49C3-50D2A9E85957}"/>
                </a:ext>
              </a:extLst>
            </p:cNvPr>
            <p:cNvSpPr/>
            <p:nvPr/>
          </p:nvSpPr>
          <p:spPr>
            <a:xfrm>
              <a:off x="10246743" y="6356754"/>
              <a:ext cx="146837" cy="160362"/>
            </a:xfrm>
            <a:custGeom>
              <a:avLst/>
              <a:gdLst>
                <a:gd name="connsiteX0" fmla="*/ 74220 w 146837"/>
                <a:gd name="connsiteY0" fmla="*/ 70557 h 160362"/>
                <a:gd name="connsiteX1" fmla="*/ 72652 w 146837"/>
                <a:gd name="connsiteY1" fmla="*/ 70557 h 160362"/>
                <a:gd name="connsiteX2" fmla="*/ 34025 w 146837"/>
                <a:gd name="connsiteY2" fmla="*/ 0 h 160362"/>
                <a:gd name="connsiteX3" fmla="*/ 0 w 146837"/>
                <a:gd name="connsiteY3" fmla="*/ 0 h 160362"/>
                <a:gd name="connsiteX4" fmla="*/ 58469 w 146837"/>
                <a:gd name="connsiteY4" fmla="*/ 101253 h 160362"/>
                <a:gd name="connsiteX5" fmla="*/ 58469 w 146837"/>
                <a:gd name="connsiteY5" fmla="*/ 160362 h 160362"/>
                <a:gd name="connsiteX6" fmla="*/ 88471 w 146837"/>
                <a:gd name="connsiteY6" fmla="*/ 160362 h 160362"/>
                <a:gd name="connsiteX7" fmla="*/ 88471 w 146837"/>
                <a:gd name="connsiteY7" fmla="*/ 101253 h 160362"/>
                <a:gd name="connsiteX8" fmla="*/ 146838 w 146837"/>
                <a:gd name="connsiteY8" fmla="*/ 0 h 160362"/>
                <a:gd name="connsiteX9" fmla="*/ 112915 w 146837"/>
                <a:gd name="connsiteY9" fmla="*/ 0 h 160362"/>
                <a:gd name="connsiteX10" fmla="*/ 74220 w 146837"/>
                <a:gd name="connsiteY10" fmla="*/ 70557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837" h="160362">
                  <a:moveTo>
                    <a:pt x="74220" y="70557"/>
                  </a:moveTo>
                  <a:lnTo>
                    <a:pt x="72652" y="70557"/>
                  </a:lnTo>
                  <a:lnTo>
                    <a:pt x="34025" y="0"/>
                  </a:lnTo>
                  <a:lnTo>
                    <a:pt x="0" y="0"/>
                  </a:lnTo>
                  <a:lnTo>
                    <a:pt x="58469" y="101253"/>
                  </a:lnTo>
                  <a:lnTo>
                    <a:pt x="58469" y="160362"/>
                  </a:lnTo>
                  <a:lnTo>
                    <a:pt x="88471" y="160362"/>
                  </a:lnTo>
                  <a:lnTo>
                    <a:pt x="88471" y="101253"/>
                  </a:lnTo>
                  <a:lnTo>
                    <a:pt x="146838" y="0"/>
                  </a:lnTo>
                  <a:lnTo>
                    <a:pt x="112915" y="0"/>
                  </a:lnTo>
                  <a:lnTo>
                    <a:pt x="74220" y="70557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8060058-9FCF-000A-159A-0D4FDC29D4C4}"/>
                </a:ext>
              </a:extLst>
            </p:cNvPr>
            <p:cNvSpPr/>
            <p:nvPr/>
          </p:nvSpPr>
          <p:spPr>
            <a:xfrm>
              <a:off x="10407320" y="6356718"/>
              <a:ext cx="120738" cy="160438"/>
            </a:xfrm>
            <a:custGeom>
              <a:avLst/>
              <a:gdLst>
                <a:gd name="connsiteX0" fmla="*/ 102722 w 120738"/>
                <a:gd name="connsiteY0" fmla="*/ 82483 h 160438"/>
                <a:gd name="connsiteX1" fmla="*/ 86357 w 120738"/>
                <a:gd name="connsiteY1" fmla="*/ 77339 h 160438"/>
                <a:gd name="connsiteX2" fmla="*/ 86357 w 120738"/>
                <a:gd name="connsiteY2" fmla="*/ 75772 h 160438"/>
                <a:gd name="connsiteX3" fmla="*/ 100676 w 120738"/>
                <a:gd name="connsiteY3" fmla="*/ 69537 h 160438"/>
                <a:gd name="connsiteX4" fmla="*/ 110904 w 120738"/>
                <a:gd name="connsiteY4" fmla="*/ 58192 h 160438"/>
                <a:gd name="connsiteX5" fmla="*/ 114654 w 120738"/>
                <a:gd name="connsiteY5" fmla="*/ 41532 h 160438"/>
                <a:gd name="connsiteX6" fmla="*/ 91471 w 120738"/>
                <a:gd name="connsiteY6" fmla="*/ 5453 h 160438"/>
                <a:gd name="connsiteX7" fmla="*/ 62424 w 120738"/>
                <a:gd name="connsiteY7" fmla="*/ 36 h 160438"/>
                <a:gd name="connsiteX8" fmla="*/ 0 w 120738"/>
                <a:gd name="connsiteY8" fmla="*/ 36 h 160438"/>
                <a:gd name="connsiteX9" fmla="*/ 0 w 120738"/>
                <a:gd name="connsiteY9" fmla="*/ 160399 h 160438"/>
                <a:gd name="connsiteX10" fmla="*/ 65901 w 120738"/>
                <a:gd name="connsiteY10" fmla="*/ 160399 h 160438"/>
                <a:gd name="connsiteX11" fmla="*/ 96380 w 120738"/>
                <a:gd name="connsiteY11" fmla="*/ 154641 h 160438"/>
                <a:gd name="connsiteX12" fmla="*/ 120723 w 120738"/>
                <a:gd name="connsiteY12" fmla="*/ 116552 h 160438"/>
                <a:gd name="connsiteX13" fmla="*/ 115643 w 120738"/>
                <a:gd name="connsiteY13" fmla="*/ 95906 h 160438"/>
                <a:gd name="connsiteX14" fmla="*/ 102722 w 120738"/>
                <a:gd name="connsiteY14" fmla="*/ 82483 h 160438"/>
                <a:gd name="connsiteX15" fmla="*/ 30172 w 120738"/>
                <a:gd name="connsiteY15" fmla="*/ 24805 h 160438"/>
                <a:gd name="connsiteX16" fmla="*/ 58776 w 120738"/>
                <a:gd name="connsiteY16" fmla="*/ 24805 h 160438"/>
                <a:gd name="connsiteX17" fmla="*/ 77766 w 120738"/>
                <a:gd name="connsiteY17" fmla="*/ 30664 h 160438"/>
                <a:gd name="connsiteX18" fmla="*/ 84243 w 120738"/>
                <a:gd name="connsiteY18" fmla="*/ 45689 h 160438"/>
                <a:gd name="connsiteX19" fmla="*/ 80834 w 120738"/>
                <a:gd name="connsiteY19" fmla="*/ 57613 h 160438"/>
                <a:gd name="connsiteX20" fmla="*/ 71459 w 120738"/>
                <a:gd name="connsiteY20" fmla="*/ 65244 h 160438"/>
                <a:gd name="connsiteX21" fmla="*/ 58128 w 120738"/>
                <a:gd name="connsiteY21" fmla="*/ 67936 h 160438"/>
                <a:gd name="connsiteX22" fmla="*/ 30172 w 120738"/>
                <a:gd name="connsiteY22" fmla="*/ 67936 h 160438"/>
                <a:gd name="connsiteX23" fmla="*/ 82948 w 120738"/>
                <a:gd name="connsiteY23" fmla="*/ 129464 h 160438"/>
                <a:gd name="connsiteX24" fmla="*/ 60549 w 120738"/>
                <a:gd name="connsiteY24" fmla="*/ 135426 h 160438"/>
                <a:gd name="connsiteX25" fmla="*/ 30070 w 120738"/>
                <a:gd name="connsiteY25" fmla="*/ 135426 h 160438"/>
                <a:gd name="connsiteX26" fmla="*/ 30070 w 120738"/>
                <a:gd name="connsiteY26" fmla="*/ 89399 h 160438"/>
                <a:gd name="connsiteX27" fmla="*/ 61333 w 120738"/>
                <a:gd name="connsiteY27" fmla="*/ 89399 h 160438"/>
                <a:gd name="connsiteX28" fmla="*/ 76538 w 120738"/>
                <a:gd name="connsiteY28" fmla="*/ 92602 h 160438"/>
                <a:gd name="connsiteX29" fmla="*/ 86357 w 120738"/>
                <a:gd name="connsiteY29" fmla="*/ 101391 h 160438"/>
                <a:gd name="connsiteX30" fmla="*/ 89766 w 120738"/>
                <a:gd name="connsiteY30" fmla="*/ 114065 h 160438"/>
                <a:gd name="connsiteX31" fmla="*/ 82948 w 120738"/>
                <a:gd name="connsiteY31" fmla="*/ 129464 h 16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0738" h="160438">
                  <a:moveTo>
                    <a:pt x="102722" y="82483"/>
                  </a:moveTo>
                  <a:cubicBezTo>
                    <a:pt x="97785" y="79420"/>
                    <a:pt x="92160" y="77651"/>
                    <a:pt x="86357" y="77339"/>
                  </a:cubicBezTo>
                  <a:lnTo>
                    <a:pt x="86357" y="75772"/>
                  </a:lnTo>
                  <a:cubicBezTo>
                    <a:pt x="91471" y="74585"/>
                    <a:pt x="96326" y="72472"/>
                    <a:pt x="100676" y="69537"/>
                  </a:cubicBezTo>
                  <a:cubicBezTo>
                    <a:pt x="104962" y="66648"/>
                    <a:pt x="108473" y="62753"/>
                    <a:pt x="110904" y="58192"/>
                  </a:cubicBezTo>
                  <a:cubicBezTo>
                    <a:pt x="113529" y="53039"/>
                    <a:pt x="114818" y="47311"/>
                    <a:pt x="114654" y="41532"/>
                  </a:cubicBezTo>
                  <a:cubicBezTo>
                    <a:pt x="115135" y="25873"/>
                    <a:pt x="105920" y="11532"/>
                    <a:pt x="91471" y="5453"/>
                  </a:cubicBezTo>
                  <a:cubicBezTo>
                    <a:pt x="82297" y="1560"/>
                    <a:pt x="72386" y="-288"/>
                    <a:pt x="62424" y="36"/>
                  </a:cubicBezTo>
                  <a:lnTo>
                    <a:pt x="0" y="36"/>
                  </a:lnTo>
                  <a:lnTo>
                    <a:pt x="0" y="160399"/>
                  </a:lnTo>
                  <a:lnTo>
                    <a:pt x="65901" y="160399"/>
                  </a:lnTo>
                  <a:cubicBezTo>
                    <a:pt x="76361" y="160748"/>
                    <a:pt x="86770" y="158782"/>
                    <a:pt x="96380" y="154641"/>
                  </a:cubicBezTo>
                  <a:cubicBezTo>
                    <a:pt x="111538" y="148128"/>
                    <a:pt x="121183" y="133033"/>
                    <a:pt x="120723" y="116552"/>
                  </a:cubicBezTo>
                  <a:cubicBezTo>
                    <a:pt x="120900" y="109341"/>
                    <a:pt x="119144" y="102213"/>
                    <a:pt x="115643" y="95906"/>
                  </a:cubicBezTo>
                  <a:cubicBezTo>
                    <a:pt x="112544" y="90410"/>
                    <a:pt x="108098" y="85790"/>
                    <a:pt x="102722" y="82483"/>
                  </a:cubicBezTo>
                  <a:close/>
                  <a:moveTo>
                    <a:pt x="30172" y="24805"/>
                  </a:moveTo>
                  <a:lnTo>
                    <a:pt x="58776" y="24805"/>
                  </a:lnTo>
                  <a:cubicBezTo>
                    <a:pt x="65618" y="24302"/>
                    <a:pt x="72400" y="26394"/>
                    <a:pt x="77766" y="30664"/>
                  </a:cubicBezTo>
                  <a:cubicBezTo>
                    <a:pt x="82031" y="34478"/>
                    <a:pt x="84400" y="39973"/>
                    <a:pt x="84243" y="45689"/>
                  </a:cubicBezTo>
                  <a:cubicBezTo>
                    <a:pt x="84352" y="49918"/>
                    <a:pt x="83163" y="54079"/>
                    <a:pt x="80834" y="57613"/>
                  </a:cubicBezTo>
                  <a:cubicBezTo>
                    <a:pt x="78461" y="60960"/>
                    <a:pt x="75219" y="63598"/>
                    <a:pt x="71459" y="65244"/>
                  </a:cubicBezTo>
                  <a:cubicBezTo>
                    <a:pt x="67265" y="67102"/>
                    <a:pt x="62714" y="68020"/>
                    <a:pt x="58128" y="67936"/>
                  </a:cubicBezTo>
                  <a:lnTo>
                    <a:pt x="30172" y="67936"/>
                  </a:lnTo>
                  <a:close/>
                  <a:moveTo>
                    <a:pt x="82948" y="129464"/>
                  </a:moveTo>
                  <a:cubicBezTo>
                    <a:pt x="78403" y="133439"/>
                    <a:pt x="70937" y="135426"/>
                    <a:pt x="60549" y="135426"/>
                  </a:cubicBezTo>
                  <a:lnTo>
                    <a:pt x="30070" y="135426"/>
                  </a:lnTo>
                  <a:lnTo>
                    <a:pt x="30070" y="89399"/>
                  </a:lnTo>
                  <a:lnTo>
                    <a:pt x="61333" y="89399"/>
                  </a:lnTo>
                  <a:cubicBezTo>
                    <a:pt x="66583" y="89252"/>
                    <a:pt x="71793" y="90350"/>
                    <a:pt x="76538" y="92602"/>
                  </a:cubicBezTo>
                  <a:cubicBezTo>
                    <a:pt x="80565" y="94566"/>
                    <a:pt x="83964" y="97609"/>
                    <a:pt x="86357" y="101391"/>
                  </a:cubicBezTo>
                  <a:cubicBezTo>
                    <a:pt x="88669" y="105209"/>
                    <a:pt x="89852" y="109603"/>
                    <a:pt x="89766" y="114065"/>
                  </a:cubicBezTo>
                  <a:cubicBezTo>
                    <a:pt x="89964" y="119969"/>
                    <a:pt x="87455" y="125640"/>
                    <a:pt x="82948" y="129464"/>
                  </a:cubicBez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B1AFE20-5A32-3722-EAE0-64E516AE5E8F}"/>
                </a:ext>
              </a:extLst>
            </p:cNvPr>
            <p:cNvSpPr/>
            <p:nvPr/>
          </p:nvSpPr>
          <p:spPr>
            <a:xfrm>
              <a:off x="10542157" y="6356754"/>
              <a:ext cx="105755" cy="160362"/>
            </a:xfrm>
            <a:custGeom>
              <a:avLst/>
              <a:gdLst>
                <a:gd name="connsiteX0" fmla="*/ 30138 w 105755"/>
                <a:gd name="connsiteY0" fmla="*/ 92736 h 160362"/>
                <a:gd name="connsiteX1" fmla="*/ 99824 w 105755"/>
                <a:gd name="connsiteY1" fmla="*/ 92736 h 160362"/>
                <a:gd name="connsiteX2" fmla="*/ 99824 w 105755"/>
                <a:gd name="connsiteY2" fmla="*/ 67490 h 160362"/>
                <a:gd name="connsiteX3" fmla="*/ 30138 w 105755"/>
                <a:gd name="connsiteY3" fmla="*/ 67490 h 160362"/>
                <a:gd name="connsiteX4" fmla="*/ 30138 w 105755"/>
                <a:gd name="connsiteY4" fmla="*/ 25143 h 160362"/>
                <a:gd name="connsiteX5" fmla="*/ 105210 w 105755"/>
                <a:gd name="connsiteY5" fmla="*/ 25143 h 160362"/>
                <a:gd name="connsiteX6" fmla="*/ 105210 w 105755"/>
                <a:gd name="connsiteY6" fmla="*/ 0 h 160362"/>
                <a:gd name="connsiteX7" fmla="*/ 0 w 105755"/>
                <a:gd name="connsiteY7" fmla="*/ 0 h 160362"/>
                <a:gd name="connsiteX8" fmla="*/ 0 w 105755"/>
                <a:gd name="connsiteY8" fmla="*/ 160362 h 160362"/>
                <a:gd name="connsiteX9" fmla="*/ 105756 w 105755"/>
                <a:gd name="connsiteY9" fmla="*/ 160362 h 160362"/>
                <a:gd name="connsiteX10" fmla="*/ 105756 w 105755"/>
                <a:gd name="connsiteY10" fmla="*/ 135253 h 160362"/>
                <a:gd name="connsiteX11" fmla="*/ 30138 w 105755"/>
                <a:gd name="connsiteY11" fmla="*/ 135253 h 160362"/>
                <a:gd name="connsiteX12" fmla="*/ 30138 w 105755"/>
                <a:gd name="connsiteY12" fmla="*/ 92736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5755" h="160362">
                  <a:moveTo>
                    <a:pt x="30138" y="92736"/>
                  </a:moveTo>
                  <a:lnTo>
                    <a:pt x="99824" y="92736"/>
                  </a:lnTo>
                  <a:lnTo>
                    <a:pt x="99824" y="67490"/>
                  </a:lnTo>
                  <a:lnTo>
                    <a:pt x="30138" y="67490"/>
                  </a:lnTo>
                  <a:lnTo>
                    <a:pt x="30138" y="25143"/>
                  </a:lnTo>
                  <a:lnTo>
                    <a:pt x="105210" y="25143"/>
                  </a:lnTo>
                  <a:lnTo>
                    <a:pt x="105210" y="0"/>
                  </a:lnTo>
                  <a:lnTo>
                    <a:pt x="0" y="0"/>
                  </a:lnTo>
                  <a:lnTo>
                    <a:pt x="0" y="160362"/>
                  </a:lnTo>
                  <a:lnTo>
                    <a:pt x="105756" y="160362"/>
                  </a:lnTo>
                  <a:lnTo>
                    <a:pt x="105756" y="135253"/>
                  </a:lnTo>
                  <a:lnTo>
                    <a:pt x="30138" y="135253"/>
                  </a:lnTo>
                  <a:lnTo>
                    <a:pt x="30138" y="92736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89F7AF2-1102-9BBE-82F0-B066D768FED6}"/>
                </a:ext>
              </a:extLst>
            </p:cNvPr>
            <p:cNvSpPr/>
            <p:nvPr/>
          </p:nvSpPr>
          <p:spPr>
            <a:xfrm>
              <a:off x="10665846" y="6356586"/>
              <a:ext cx="123586" cy="160530"/>
            </a:xfrm>
            <a:custGeom>
              <a:avLst/>
              <a:gdLst>
                <a:gd name="connsiteX0" fmla="*/ 91676 w 123586"/>
                <a:gd name="connsiteY0" fmla="*/ 96038 h 160530"/>
                <a:gd name="connsiteX1" fmla="*/ 111074 w 123586"/>
                <a:gd name="connsiteY1" fmla="*/ 78561 h 160530"/>
                <a:gd name="connsiteX2" fmla="*/ 117620 w 123586"/>
                <a:gd name="connsiteY2" fmla="*/ 51749 h 160530"/>
                <a:gd name="connsiteX3" fmla="*/ 111108 w 123586"/>
                <a:gd name="connsiteY3" fmla="*/ 24493 h 160530"/>
                <a:gd name="connsiteX4" fmla="*/ 91914 w 123586"/>
                <a:gd name="connsiteY4" fmla="*/ 6471 h 160530"/>
                <a:gd name="connsiteX5" fmla="*/ 60890 w 123586"/>
                <a:gd name="connsiteY5" fmla="*/ 32 h 160530"/>
                <a:gd name="connsiteX6" fmla="*/ 0 w 123586"/>
                <a:gd name="connsiteY6" fmla="*/ 32 h 160530"/>
                <a:gd name="connsiteX7" fmla="*/ 0 w 123586"/>
                <a:gd name="connsiteY7" fmla="*/ 160530 h 160530"/>
                <a:gd name="connsiteX8" fmla="*/ 30172 w 123586"/>
                <a:gd name="connsiteY8" fmla="*/ 160530 h 160530"/>
                <a:gd name="connsiteX9" fmla="*/ 30172 w 123586"/>
                <a:gd name="connsiteY9" fmla="*/ 102205 h 160530"/>
                <a:gd name="connsiteX10" fmla="*/ 58742 w 123586"/>
                <a:gd name="connsiteY10" fmla="*/ 102205 h 160530"/>
                <a:gd name="connsiteX11" fmla="*/ 90039 w 123586"/>
                <a:gd name="connsiteY11" fmla="*/ 160530 h 160530"/>
                <a:gd name="connsiteX12" fmla="*/ 123586 w 123586"/>
                <a:gd name="connsiteY12" fmla="*/ 160530 h 160530"/>
                <a:gd name="connsiteX13" fmla="*/ 88880 w 123586"/>
                <a:gd name="connsiteY13" fmla="*/ 97162 h 160530"/>
                <a:gd name="connsiteX14" fmla="*/ 91676 w 123586"/>
                <a:gd name="connsiteY14" fmla="*/ 96038 h 160530"/>
                <a:gd name="connsiteX15" fmla="*/ 30309 w 123586"/>
                <a:gd name="connsiteY15" fmla="*/ 25107 h 160530"/>
                <a:gd name="connsiteX16" fmla="*/ 56151 w 123586"/>
                <a:gd name="connsiteY16" fmla="*/ 25107 h 160530"/>
                <a:gd name="connsiteX17" fmla="*/ 73606 w 123586"/>
                <a:gd name="connsiteY17" fmla="*/ 28241 h 160530"/>
                <a:gd name="connsiteX18" fmla="*/ 83834 w 123586"/>
                <a:gd name="connsiteY18" fmla="*/ 37337 h 160530"/>
                <a:gd name="connsiteX19" fmla="*/ 86937 w 123586"/>
                <a:gd name="connsiteY19" fmla="*/ 51749 h 160530"/>
                <a:gd name="connsiteX20" fmla="*/ 83527 w 123586"/>
                <a:gd name="connsiteY20" fmla="*/ 65853 h 160530"/>
                <a:gd name="connsiteX21" fmla="*/ 73470 w 123586"/>
                <a:gd name="connsiteY21" fmla="*/ 74575 h 160530"/>
                <a:gd name="connsiteX22" fmla="*/ 56117 w 123586"/>
                <a:gd name="connsiteY22" fmla="*/ 77505 h 160530"/>
                <a:gd name="connsiteX23" fmla="*/ 30104 w 123586"/>
                <a:gd name="connsiteY23" fmla="*/ 77505 h 16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3586" h="160530">
                  <a:moveTo>
                    <a:pt x="91676" y="96038"/>
                  </a:moveTo>
                  <a:cubicBezTo>
                    <a:pt x="99759" y="92302"/>
                    <a:pt x="106523" y="86210"/>
                    <a:pt x="111074" y="78561"/>
                  </a:cubicBezTo>
                  <a:cubicBezTo>
                    <a:pt x="115616" y="70369"/>
                    <a:pt x="117876" y="61110"/>
                    <a:pt x="117620" y="51749"/>
                  </a:cubicBezTo>
                  <a:cubicBezTo>
                    <a:pt x="117852" y="42253"/>
                    <a:pt x="115609" y="32860"/>
                    <a:pt x="111108" y="24493"/>
                  </a:cubicBezTo>
                  <a:cubicBezTo>
                    <a:pt x="106687" y="16681"/>
                    <a:pt x="99991" y="10396"/>
                    <a:pt x="91914" y="6471"/>
                  </a:cubicBezTo>
                  <a:cubicBezTo>
                    <a:pt x="82225" y="1910"/>
                    <a:pt x="71595" y="-296"/>
                    <a:pt x="60890" y="32"/>
                  </a:cubicBezTo>
                  <a:lnTo>
                    <a:pt x="0" y="32"/>
                  </a:lnTo>
                  <a:lnTo>
                    <a:pt x="0" y="160530"/>
                  </a:lnTo>
                  <a:lnTo>
                    <a:pt x="30172" y="160530"/>
                  </a:lnTo>
                  <a:lnTo>
                    <a:pt x="30172" y="102205"/>
                  </a:lnTo>
                  <a:lnTo>
                    <a:pt x="58742" y="102205"/>
                  </a:lnTo>
                  <a:lnTo>
                    <a:pt x="90039" y="160530"/>
                  </a:lnTo>
                  <a:lnTo>
                    <a:pt x="123586" y="160530"/>
                  </a:lnTo>
                  <a:lnTo>
                    <a:pt x="88880" y="97162"/>
                  </a:lnTo>
                  <a:cubicBezTo>
                    <a:pt x="89800" y="96788"/>
                    <a:pt x="90789" y="96481"/>
                    <a:pt x="91676" y="96038"/>
                  </a:cubicBezTo>
                  <a:close/>
                  <a:moveTo>
                    <a:pt x="30309" y="25107"/>
                  </a:moveTo>
                  <a:lnTo>
                    <a:pt x="56151" y="25107"/>
                  </a:lnTo>
                  <a:cubicBezTo>
                    <a:pt x="62127" y="24907"/>
                    <a:pt x="68073" y="25976"/>
                    <a:pt x="73606" y="28241"/>
                  </a:cubicBezTo>
                  <a:cubicBezTo>
                    <a:pt x="77923" y="30070"/>
                    <a:pt x="81516" y="33266"/>
                    <a:pt x="83834" y="37337"/>
                  </a:cubicBezTo>
                  <a:cubicBezTo>
                    <a:pt x="86095" y="41794"/>
                    <a:pt x="87162" y="46758"/>
                    <a:pt x="86937" y="51749"/>
                  </a:cubicBezTo>
                  <a:cubicBezTo>
                    <a:pt x="87073" y="56669"/>
                    <a:pt x="85897" y="61538"/>
                    <a:pt x="83527" y="65853"/>
                  </a:cubicBezTo>
                  <a:cubicBezTo>
                    <a:pt x="81243" y="69800"/>
                    <a:pt x="77701" y="72870"/>
                    <a:pt x="73470" y="74575"/>
                  </a:cubicBezTo>
                  <a:cubicBezTo>
                    <a:pt x="67940" y="76701"/>
                    <a:pt x="62039" y="77697"/>
                    <a:pt x="56117" y="77505"/>
                  </a:cubicBezTo>
                  <a:lnTo>
                    <a:pt x="30104" y="77505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C449E62-8139-DE75-2849-82C97B444FE6}"/>
                </a:ext>
              </a:extLst>
            </p:cNvPr>
            <p:cNvSpPr/>
            <p:nvPr/>
          </p:nvSpPr>
          <p:spPr>
            <a:xfrm>
              <a:off x="10803956" y="6356754"/>
              <a:ext cx="132450" cy="160362"/>
            </a:xfrm>
            <a:custGeom>
              <a:avLst/>
              <a:gdLst>
                <a:gd name="connsiteX0" fmla="*/ 102517 w 132450"/>
                <a:gd name="connsiteY0" fmla="*/ 107453 h 160362"/>
                <a:gd name="connsiteX1" fmla="*/ 101017 w 132450"/>
                <a:gd name="connsiteY1" fmla="*/ 107453 h 160362"/>
                <a:gd name="connsiteX2" fmla="*/ 26967 w 132450"/>
                <a:gd name="connsiteY2" fmla="*/ 0 h 160362"/>
                <a:gd name="connsiteX3" fmla="*/ 0 w 132450"/>
                <a:gd name="connsiteY3" fmla="*/ 0 h 160362"/>
                <a:gd name="connsiteX4" fmla="*/ 0 w 132450"/>
                <a:gd name="connsiteY4" fmla="*/ 160362 h 160362"/>
                <a:gd name="connsiteX5" fmla="*/ 30172 w 132450"/>
                <a:gd name="connsiteY5" fmla="*/ 160362 h 160362"/>
                <a:gd name="connsiteX6" fmla="*/ 30172 w 132450"/>
                <a:gd name="connsiteY6" fmla="*/ 52943 h 160362"/>
                <a:gd name="connsiteX7" fmla="*/ 31502 w 132450"/>
                <a:gd name="connsiteY7" fmla="*/ 52943 h 160362"/>
                <a:gd name="connsiteX8" fmla="*/ 105858 w 132450"/>
                <a:gd name="connsiteY8" fmla="*/ 160362 h 160362"/>
                <a:gd name="connsiteX9" fmla="*/ 132451 w 132450"/>
                <a:gd name="connsiteY9" fmla="*/ 160362 h 160362"/>
                <a:gd name="connsiteX10" fmla="*/ 132451 w 132450"/>
                <a:gd name="connsiteY10" fmla="*/ 0 h 160362"/>
                <a:gd name="connsiteX11" fmla="*/ 102517 w 132450"/>
                <a:gd name="connsiteY11" fmla="*/ 0 h 160362"/>
                <a:gd name="connsiteX12" fmla="*/ 102517 w 132450"/>
                <a:gd name="connsiteY12" fmla="*/ 107453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2450" h="160362">
                  <a:moveTo>
                    <a:pt x="102517" y="107453"/>
                  </a:moveTo>
                  <a:lnTo>
                    <a:pt x="101017" y="107453"/>
                  </a:lnTo>
                  <a:lnTo>
                    <a:pt x="26967" y="0"/>
                  </a:lnTo>
                  <a:lnTo>
                    <a:pt x="0" y="0"/>
                  </a:lnTo>
                  <a:lnTo>
                    <a:pt x="0" y="160362"/>
                  </a:lnTo>
                  <a:lnTo>
                    <a:pt x="30172" y="160362"/>
                  </a:lnTo>
                  <a:lnTo>
                    <a:pt x="30172" y="52943"/>
                  </a:lnTo>
                  <a:lnTo>
                    <a:pt x="31502" y="52943"/>
                  </a:lnTo>
                  <a:lnTo>
                    <a:pt x="105858" y="160362"/>
                  </a:lnTo>
                  <a:lnTo>
                    <a:pt x="132451" y="160362"/>
                  </a:lnTo>
                  <a:lnTo>
                    <a:pt x="132451" y="0"/>
                  </a:lnTo>
                  <a:lnTo>
                    <a:pt x="102517" y="0"/>
                  </a:lnTo>
                  <a:lnTo>
                    <a:pt x="102517" y="107453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C1029FC-0CE1-3ADC-6E1E-5F6D0D870737}"/>
                </a:ext>
              </a:extLst>
            </p:cNvPr>
            <p:cNvSpPr/>
            <p:nvPr/>
          </p:nvSpPr>
          <p:spPr>
            <a:xfrm>
              <a:off x="10956828" y="6356754"/>
              <a:ext cx="105755" cy="160362"/>
            </a:xfrm>
            <a:custGeom>
              <a:avLst/>
              <a:gdLst>
                <a:gd name="connsiteX0" fmla="*/ 30138 w 105755"/>
                <a:gd name="connsiteY0" fmla="*/ 92736 h 160362"/>
                <a:gd name="connsiteX1" fmla="*/ 99824 w 105755"/>
                <a:gd name="connsiteY1" fmla="*/ 92736 h 160362"/>
                <a:gd name="connsiteX2" fmla="*/ 99824 w 105755"/>
                <a:gd name="connsiteY2" fmla="*/ 67490 h 160362"/>
                <a:gd name="connsiteX3" fmla="*/ 30138 w 105755"/>
                <a:gd name="connsiteY3" fmla="*/ 67490 h 160362"/>
                <a:gd name="connsiteX4" fmla="*/ 30138 w 105755"/>
                <a:gd name="connsiteY4" fmla="*/ 25143 h 160362"/>
                <a:gd name="connsiteX5" fmla="*/ 105210 w 105755"/>
                <a:gd name="connsiteY5" fmla="*/ 25143 h 160362"/>
                <a:gd name="connsiteX6" fmla="*/ 105210 w 105755"/>
                <a:gd name="connsiteY6" fmla="*/ 0 h 160362"/>
                <a:gd name="connsiteX7" fmla="*/ 0 w 105755"/>
                <a:gd name="connsiteY7" fmla="*/ 0 h 160362"/>
                <a:gd name="connsiteX8" fmla="*/ 0 w 105755"/>
                <a:gd name="connsiteY8" fmla="*/ 160362 h 160362"/>
                <a:gd name="connsiteX9" fmla="*/ 105756 w 105755"/>
                <a:gd name="connsiteY9" fmla="*/ 160362 h 160362"/>
                <a:gd name="connsiteX10" fmla="*/ 105756 w 105755"/>
                <a:gd name="connsiteY10" fmla="*/ 135253 h 160362"/>
                <a:gd name="connsiteX11" fmla="*/ 30138 w 105755"/>
                <a:gd name="connsiteY11" fmla="*/ 135253 h 160362"/>
                <a:gd name="connsiteX12" fmla="*/ 30138 w 105755"/>
                <a:gd name="connsiteY12" fmla="*/ 92736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5755" h="160362">
                  <a:moveTo>
                    <a:pt x="30138" y="92736"/>
                  </a:moveTo>
                  <a:lnTo>
                    <a:pt x="99824" y="92736"/>
                  </a:lnTo>
                  <a:lnTo>
                    <a:pt x="99824" y="67490"/>
                  </a:lnTo>
                  <a:lnTo>
                    <a:pt x="30138" y="67490"/>
                  </a:lnTo>
                  <a:lnTo>
                    <a:pt x="30138" y="25143"/>
                  </a:lnTo>
                  <a:lnTo>
                    <a:pt x="105210" y="25143"/>
                  </a:lnTo>
                  <a:lnTo>
                    <a:pt x="105210" y="0"/>
                  </a:lnTo>
                  <a:lnTo>
                    <a:pt x="0" y="0"/>
                  </a:lnTo>
                  <a:lnTo>
                    <a:pt x="0" y="160362"/>
                  </a:lnTo>
                  <a:lnTo>
                    <a:pt x="105756" y="160362"/>
                  </a:lnTo>
                  <a:lnTo>
                    <a:pt x="105756" y="135253"/>
                  </a:lnTo>
                  <a:lnTo>
                    <a:pt x="30138" y="135253"/>
                  </a:lnTo>
                  <a:lnTo>
                    <a:pt x="30138" y="92736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B4F286E-7DAA-D874-0361-907A2AA0915B}"/>
                </a:ext>
              </a:extLst>
            </p:cNvPr>
            <p:cNvSpPr/>
            <p:nvPr/>
          </p:nvSpPr>
          <p:spPr>
            <a:xfrm>
              <a:off x="11081642" y="6356754"/>
              <a:ext cx="128904" cy="160362"/>
            </a:xfrm>
            <a:custGeom>
              <a:avLst/>
              <a:gdLst>
                <a:gd name="connsiteX0" fmla="*/ 0 w 128904"/>
                <a:gd name="connsiteY0" fmla="*/ 25143 h 160362"/>
                <a:gd name="connsiteX1" fmla="*/ 49537 w 128904"/>
                <a:gd name="connsiteY1" fmla="*/ 25143 h 160362"/>
                <a:gd name="connsiteX2" fmla="*/ 49537 w 128904"/>
                <a:gd name="connsiteY2" fmla="*/ 160362 h 160362"/>
                <a:gd name="connsiteX3" fmla="*/ 79368 w 128904"/>
                <a:gd name="connsiteY3" fmla="*/ 160362 h 160362"/>
                <a:gd name="connsiteX4" fmla="*/ 79368 w 128904"/>
                <a:gd name="connsiteY4" fmla="*/ 25143 h 160362"/>
                <a:gd name="connsiteX5" fmla="*/ 128905 w 128904"/>
                <a:gd name="connsiteY5" fmla="*/ 25143 h 160362"/>
                <a:gd name="connsiteX6" fmla="*/ 128905 w 128904"/>
                <a:gd name="connsiteY6" fmla="*/ 0 h 160362"/>
                <a:gd name="connsiteX7" fmla="*/ 0 w 128904"/>
                <a:gd name="connsiteY7" fmla="*/ 0 h 160362"/>
                <a:gd name="connsiteX8" fmla="*/ 0 w 128904"/>
                <a:gd name="connsiteY8" fmla="*/ 25143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904" h="160362">
                  <a:moveTo>
                    <a:pt x="0" y="25143"/>
                  </a:moveTo>
                  <a:lnTo>
                    <a:pt x="49537" y="25143"/>
                  </a:lnTo>
                  <a:lnTo>
                    <a:pt x="49537" y="160362"/>
                  </a:lnTo>
                  <a:lnTo>
                    <a:pt x="79368" y="160362"/>
                  </a:lnTo>
                  <a:lnTo>
                    <a:pt x="79368" y="25143"/>
                  </a:lnTo>
                  <a:lnTo>
                    <a:pt x="128905" y="25143"/>
                  </a:lnTo>
                  <a:lnTo>
                    <a:pt x="128905" y="0"/>
                  </a:lnTo>
                  <a:lnTo>
                    <a:pt x="0" y="0"/>
                  </a:lnTo>
                  <a:lnTo>
                    <a:pt x="0" y="25143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AE06BC9-62FF-53EE-6D70-31C1C5C27924}"/>
                </a:ext>
              </a:extLst>
            </p:cNvPr>
            <p:cNvSpPr/>
            <p:nvPr/>
          </p:nvSpPr>
          <p:spPr>
            <a:xfrm>
              <a:off x="11229162" y="6356754"/>
              <a:ext cx="30172" cy="160362"/>
            </a:xfrm>
            <a:custGeom>
              <a:avLst/>
              <a:gdLst>
                <a:gd name="connsiteX0" fmla="*/ 0 w 30172"/>
                <a:gd name="connsiteY0" fmla="*/ 0 h 160362"/>
                <a:gd name="connsiteX1" fmla="*/ 30172 w 30172"/>
                <a:gd name="connsiteY1" fmla="*/ 0 h 160362"/>
                <a:gd name="connsiteX2" fmla="*/ 30172 w 30172"/>
                <a:gd name="connsiteY2" fmla="*/ 160362 h 160362"/>
                <a:gd name="connsiteX3" fmla="*/ 0 w 30172"/>
                <a:gd name="connsiteY3" fmla="*/ 160362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172" h="160362">
                  <a:moveTo>
                    <a:pt x="0" y="0"/>
                  </a:moveTo>
                  <a:lnTo>
                    <a:pt x="30172" y="0"/>
                  </a:lnTo>
                  <a:lnTo>
                    <a:pt x="30172" y="160362"/>
                  </a:lnTo>
                  <a:lnTo>
                    <a:pt x="0" y="160362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A621433-44D6-365A-6EBE-C7E8630D4948}"/>
                </a:ext>
              </a:extLst>
            </p:cNvPr>
            <p:cNvSpPr/>
            <p:nvPr/>
          </p:nvSpPr>
          <p:spPr>
            <a:xfrm>
              <a:off x="11276035" y="6354496"/>
              <a:ext cx="142171" cy="164845"/>
            </a:xfrm>
            <a:custGeom>
              <a:avLst/>
              <a:gdLst>
                <a:gd name="connsiteX0" fmla="*/ 111590 w 142171"/>
                <a:gd name="connsiteY0" fmla="*/ 109064 h 164845"/>
                <a:gd name="connsiteX1" fmla="*/ 106988 w 142171"/>
                <a:gd name="connsiteY1" fmla="*/ 121329 h 164845"/>
                <a:gd name="connsiteX2" fmla="*/ 98669 w 142171"/>
                <a:gd name="connsiteY2" fmla="*/ 130391 h 164845"/>
                <a:gd name="connsiteX3" fmla="*/ 87487 w 142171"/>
                <a:gd name="connsiteY3" fmla="*/ 136013 h 164845"/>
                <a:gd name="connsiteX4" fmla="*/ 74156 w 142171"/>
                <a:gd name="connsiteY4" fmla="*/ 137886 h 164845"/>
                <a:gd name="connsiteX5" fmla="*/ 35870 w 142171"/>
                <a:gd name="connsiteY5" fmla="*/ 112914 h 164845"/>
                <a:gd name="connsiteX6" fmla="*/ 30279 w 142171"/>
                <a:gd name="connsiteY6" fmla="*/ 82456 h 164845"/>
                <a:gd name="connsiteX7" fmla="*/ 35870 w 142171"/>
                <a:gd name="connsiteY7" fmla="*/ 52305 h 164845"/>
                <a:gd name="connsiteX8" fmla="*/ 51382 w 142171"/>
                <a:gd name="connsiteY8" fmla="*/ 33397 h 164845"/>
                <a:gd name="connsiteX9" fmla="*/ 74293 w 142171"/>
                <a:gd name="connsiteY9" fmla="*/ 26958 h 164845"/>
                <a:gd name="connsiteX10" fmla="*/ 87930 w 142171"/>
                <a:gd name="connsiteY10" fmla="*/ 28934 h 164845"/>
                <a:gd name="connsiteX11" fmla="*/ 99112 w 142171"/>
                <a:gd name="connsiteY11" fmla="*/ 34828 h 164845"/>
                <a:gd name="connsiteX12" fmla="*/ 111692 w 142171"/>
                <a:gd name="connsiteY12" fmla="*/ 56768 h 164845"/>
                <a:gd name="connsiteX13" fmla="*/ 142171 w 142171"/>
                <a:gd name="connsiteY13" fmla="*/ 56768 h 164845"/>
                <a:gd name="connsiteX14" fmla="*/ 134535 w 142171"/>
                <a:gd name="connsiteY14" fmla="*/ 32716 h 164845"/>
                <a:gd name="connsiteX15" fmla="*/ 119670 w 142171"/>
                <a:gd name="connsiteY15" fmla="*/ 14898 h 164845"/>
                <a:gd name="connsiteX16" fmla="*/ 98976 w 142171"/>
                <a:gd name="connsiteY16" fmla="*/ 3791 h 164845"/>
                <a:gd name="connsiteX17" fmla="*/ 73850 w 142171"/>
                <a:gd name="connsiteY17" fmla="*/ 10 h 164845"/>
                <a:gd name="connsiteX18" fmla="*/ 36177 w 142171"/>
                <a:gd name="connsiteY18" fmla="*/ 9753 h 164845"/>
                <a:gd name="connsiteX19" fmla="*/ 9755 w 142171"/>
                <a:gd name="connsiteY19" fmla="*/ 37928 h 164845"/>
                <a:gd name="connsiteX20" fmla="*/ 38 w 142171"/>
                <a:gd name="connsiteY20" fmla="*/ 82388 h 164845"/>
                <a:gd name="connsiteX21" fmla="*/ 9687 w 142171"/>
                <a:gd name="connsiteY21" fmla="*/ 126678 h 164845"/>
                <a:gd name="connsiteX22" fmla="*/ 35870 w 142171"/>
                <a:gd name="connsiteY22" fmla="*/ 155023 h 164845"/>
                <a:gd name="connsiteX23" fmla="*/ 73747 w 142171"/>
                <a:gd name="connsiteY23" fmla="*/ 164835 h 164845"/>
                <a:gd name="connsiteX24" fmla="*/ 100203 w 142171"/>
                <a:gd name="connsiteY24" fmla="*/ 160474 h 164845"/>
                <a:gd name="connsiteX25" fmla="*/ 135080 w 142171"/>
                <a:gd name="connsiteY25" fmla="*/ 130596 h 164845"/>
                <a:gd name="connsiteX26" fmla="*/ 141899 w 142171"/>
                <a:gd name="connsiteY26" fmla="*/ 109132 h 164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2171" h="164845">
                  <a:moveTo>
                    <a:pt x="111590" y="109064"/>
                  </a:moveTo>
                  <a:cubicBezTo>
                    <a:pt x="110850" y="113408"/>
                    <a:pt x="109289" y="117571"/>
                    <a:pt x="106988" y="121329"/>
                  </a:cubicBezTo>
                  <a:cubicBezTo>
                    <a:pt x="104796" y="124836"/>
                    <a:pt x="101976" y="127908"/>
                    <a:pt x="98669" y="130391"/>
                  </a:cubicBezTo>
                  <a:cubicBezTo>
                    <a:pt x="95304" y="132911"/>
                    <a:pt x="91516" y="134814"/>
                    <a:pt x="87487" y="136013"/>
                  </a:cubicBezTo>
                  <a:cubicBezTo>
                    <a:pt x="83160" y="137295"/>
                    <a:pt x="78667" y="137926"/>
                    <a:pt x="74156" y="137886"/>
                  </a:cubicBezTo>
                  <a:cubicBezTo>
                    <a:pt x="57424" y="138382"/>
                    <a:pt x="42150" y="128420"/>
                    <a:pt x="35870" y="112914"/>
                  </a:cubicBezTo>
                  <a:cubicBezTo>
                    <a:pt x="31878" y="103269"/>
                    <a:pt x="29972" y="92889"/>
                    <a:pt x="30279" y="82456"/>
                  </a:cubicBezTo>
                  <a:cubicBezTo>
                    <a:pt x="29992" y="72124"/>
                    <a:pt x="31898" y="61849"/>
                    <a:pt x="35870" y="52305"/>
                  </a:cubicBezTo>
                  <a:cubicBezTo>
                    <a:pt x="39088" y="44628"/>
                    <a:pt x="44478" y="38057"/>
                    <a:pt x="51382" y="33397"/>
                  </a:cubicBezTo>
                  <a:cubicBezTo>
                    <a:pt x="58218" y="29041"/>
                    <a:pt x="66189" y="26801"/>
                    <a:pt x="74293" y="26958"/>
                  </a:cubicBezTo>
                  <a:cubicBezTo>
                    <a:pt x="78912" y="26910"/>
                    <a:pt x="83515" y="27576"/>
                    <a:pt x="87930" y="28934"/>
                  </a:cubicBezTo>
                  <a:cubicBezTo>
                    <a:pt x="91990" y="30192"/>
                    <a:pt x="95781" y="32190"/>
                    <a:pt x="99112" y="34828"/>
                  </a:cubicBezTo>
                  <a:cubicBezTo>
                    <a:pt x="105992" y="40237"/>
                    <a:pt x="110503" y="48103"/>
                    <a:pt x="111692" y="56768"/>
                  </a:cubicBezTo>
                  <a:lnTo>
                    <a:pt x="142171" y="56768"/>
                  </a:lnTo>
                  <a:cubicBezTo>
                    <a:pt x="141162" y="48342"/>
                    <a:pt x="138571" y="40182"/>
                    <a:pt x="134535" y="32716"/>
                  </a:cubicBezTo>
                  <a:cubicBezTo>
                    <a:pt x="130798" y="25860"/>
                    <a:pt x="125746" y="19806"/>
                    <a:pt x="119670" y="14898"/>
                  </a:cubicBezTo>
                  <a:cubicBezTo>
                    <a:pt x="113499" y="9979"/>
                    <a:pt x="106487" y="6216"/>
                    <a:pt x="98976" y="3791"/>
                  </a:cubicBezTo>
                  <a:cubicBezTo>
                    <a:pt x="90852" y="1215"/>
                    <a:pt x="82373" y="-61"/>
                    <a:pt x="73850" y="10"/>
                  </a:cubicBezTo>
                  <a:cubicBezTo>
                    <a:pt x="60642" y="-204"/>
                    <a:pt x="47622" y="3163"/>
                    <a:pt x="36177" y="9753"/>
                  </a:cubicBezTo>
                  <a:cubicBezTo>
                    <a:pt x="24868" y="16442"/>
                    <a:pt x="15701" y="26216"/>
                    <a:pt x="9755" y="37928"/>
                  </a:cubicBezTo>
                  <a:cubicBezTo>
                    <a:pt x="2936" y="51734"/>
                    <a:pt x="-401" y="66998"/>
                    <a:pt x="38" y="82388"/>
                  </a:cubicBezTo>
                  <a:cubicBezTo>
                    <a:pt x="-388" y="97715"/>
                    <a:pt x="2923" y="112915"/>
                    <a:pt x="9687" y="126678"/>
                  </a:cubicBezTo>
                  <a:cubicBezTo>
                    <a:pt x="15513" y="138440"/>
                    <a:pt x="24602" y="148280"/>
                    <a:pt x="35870" y="155023"/>
                  </a:cubicBezTo>
                  <a:cubicBezTo>
                    <a:pt x="47370" y="161673"/>
                    <a:pt x="60465" y="165065"/>
                    <a:pt x="73747" y="164835"/>
                  </a:cubicBezTo>
                  <a:cubicBezTo>
                    <a:pt x="82755" y="164949"/>
                    <a:pt x="91711" y="163473"/>
                    <a:pt x="100203" y="160474"/>
                  </a:cubicBezTo>
                  <a:cubicBezTo>
                    <a:pt x="115129" y="155171"/>
                    <a:pt x="127556" y="144526"/>
                    <a:pt x="135080" y="130596"/>
                  </a:cubicBezTo>
                  <a:cubicBezTo>
                    <a:pt x="138633" y="123912"/>
                    <a:pt x="140944" y="116640"/>
                    <a:pt x="141899" y="109132"/>
                  </a:cubicBez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BB7A990-0189-2B84-3405-E3E9CE11B71B}"/>
                </a:ext>
              </a:extLst>
            </p:cNvPr>
            <p:cNvSpPr/>
            <p:nvPr/>
          </p:nvSpPr>
          <p:spPr>
            <a:xfrm>
              <a:off x="11414627" y="6356754"/>
              <a:ext cx="150178" cy="160362"/>
            </a:xfrm>
            <a:custGeom>
              <a:avLst/>
              <a:gdLst>
                <a:gd name="connsiteX0" fmla="*/ 117995 w 150178"/>
                <a:gd name="connsiteY0" fmla="*/ 160362 h 160362"/>
                <a:gd name="connsiteX1" fmla="*/ 150179 w 150178"/>
                <a:gd name="connsiteY1" fmla="*/ 160362 h 160362"/>
                <a:gd name="connsiteX2" fmla="*/ 93857 w 150178"/>
                <a:gd name="connsiteY2" fmla="*/ 0 h 160362"/>
                <a:gd name="connsiteX3" fmla="*/ 56355 w 150178"/>
                <a:gd name="connsiteY3" fmla="*/ 0 h 160362"/>
                <a:gd name="connsiteX4" fmla="*/ 0 w 150178"/>
                <a:gd name="connsiteY4" fmla="*/ 160362 h 160362"/>
                <a:gd name="connsiteX5" fmla="*/ 32184 w 150178"/>
                <a:gd name="connsiteY5" fmla="*/ 160362 h 160362"/>
                <a:gd name="connsiteX6" fmla="*/ 45207 w 150178"/>
                <a:gd name="connsiteY6" fmla="*/ 121456 h 160362"/>
                <a:gd name="connsiteX7" fmla="*/ 105006 w 150178"/>
                <a:gd name="connsiteY7" fmla="*/ 121456 h 160362"/>
                <a:gd name="connsiteX8" fmla="*/ 53219 w 150178"/>
                <a:gd name="connsiteY8" fmla="*/ 97403 h 160362"/>
                <a:gd name="connsiteX9" fmla="*/ 74561 w 150178"/>
                <a:gd name="connsiteY9" fmla="*/ 33762 h 160362"/>
                <a:gd name="connsiteX10" fmla="*/ 75822 w 150178"/>
                <a:gd name="connsiteY10" fmla="*/ 33762 h 160362"/>
                <a:gd name="connsiteX11" fmla="*/ 97062 w 150178"/>
                <a:gd name="connsiteY11" fmla="*/ 97403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0178" h="160362">
                  <a:moveTo>
                    <a:pt x="117995" y="160362"/>
                  </a:moveTo>
                  <a:lnTo>
                    <a:pt x="150179" y="160362"/>
                  </a:lnTo>
                  <a:lnTo>
                    <a:pt x="93857" y="0"/>
                  </a:lnTo>
                  <a:lnTo>
                    <a:pt x="56355" y="0"/>
                  </a:lnTo>
                  <a:lnTo>
                    <a:pt x="0" y="160362"/>
                  </a:lnTo>
                  <a:lnTo>
                    <a:pt x="32184" y="160362"/>
                  </a:lnTo>
                  <a:lnTo>
                    <a:pt x="45207" y="121456"/>
                  </a:lnTo>
                  <a:lnTo>
                    <a:pt x="105006" y="121456"/>
                  </a:lnTo>
                  <a:close/>
                  <a:moveTo>
                    <a:pt x="53219" y="97403"/>
                  </a:moveTo>
                  <a:lnTo>
                    <a:pt x="74561" y="33762"/>
                  </a:lnTo>
                  <a:lnTo>
                    <a:pt x="75822" y="33762"/>
                  </a:lnTo>
                  <a:lnTo>
                    <a:pt x="97062" y="97403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314FDF5E-CA3A-EB05-B904-6780A72A62C1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479920" y="7200000"/>
            <a:ext cx="3191471" cy="365125"/>
          </a:xfrm>
        </p:spPr>
        <p:txBody>
          <a:bodyPr/>
          <a:lstStyle/>
          <a:p>
            <a:fld id="{B886D149-EB83-4106-B6CB-27D5D5C74B59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F0EF231C-D8B0-8F6B-3615-21B5A02E844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763337" y="720000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01C97B3-D7E5-AB84-B37D-02DD37EA9B1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22800" y="7200000"/>
            <a:ext cx="684139" cy="365125"/>
          </a:xfrm>
        </p:spPr>
        <p:txBody>
          <a:bodyPr/>
          <a:lstStyle/>
          <a:p>
            <a:fld id="{EECD3F93-6340-4BF1-B5CF-4D557E511F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181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6F114E-8E58-34CA-65E6-F83254AA03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6094800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7DA6DA-E2F0-BB3A-67E1-7B9A5CAB9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599" y="622800"/>
            <a:ext cx="5266800" cy="655200"/>
          </a:xfrm>
        </p:spPr>
        <p:txBody>
          <a:bodyPr anchor="t" anchorCtr="0"/>
          <a:lstStyle>
            <a:lvl1pPr>
              <a:defRPr sz="3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67F4FF-8F9D-79C0-4A76-A79B46A359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3599" y="1530000"/>
            <a:ext cx="5266800" cy="435240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/>
            </a:lvl1pPr>
            <a:lvl2pPr marL="742950" indent="-285750">
              <a:buFont typeface="Arial" panose="020B0604020202020204" pitchFamily="34" charset="0"/>
              <a:buChar char="•"/>
              <a:defRPr sz="1800"/>
            </a:lvl2pPr>
            <a:lvl3pPr marL="1085850" indent="-171450">
              <a:buFont typeface="Inter" panose="02000503000000020004" pitchFamily="2" charset="0"/>
              <a:buChar char="–"/>
              <a:defRPr sz="18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sz="1800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DCFC226B-2321-A6D5-9C63-98F5FFA4D0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300" y="6019200"/>
            <a:ext cx="10944000" cy="144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5F127-2BDA-B8B3-D657-63B141B439E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479920" y="7200000"/>
            <a:ext cx="3191471" cy="365125"/>
          </a:xfrm>
        </p:spPr>
        <p:txBody>
          <a:bodyPr/>
          <a:lstStyle/>
          <a:p>
            <a:fld id="{B886D149-EB83-4106-B6CB-27D5D5C74B59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C7872-06B5-6912-87DD-440217F0567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763337" y="720000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014F47-614E-E6A4-5654-252DC9D0FF3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22800" y="7200000"/>
            <a:ext cx="684139" cy="365125"/>
          </a:xfrm>
        </p:spPr>
        <p:txBody>
          <a:bodyPr/>
          <a:lstStyle/>
          <a:p>
            <a:fld id="{EECD3F93-6340-4BF1-B5CF-4D557E511F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7709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38587-C511-4DD2-07AB-2D23B30DE1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800" y="1122363"/>
            <a:ext cx="8208000" cy="2387600"/>
          </a:xfrm>
        </p:spPr>
        <p:txBody>
          <a:bodyPr anchor="t" anchorCtr="0"/>
          <a:lstStyle>
            <a:lvl1pPr algn="l">
              <a:defRPr sz="5400"/>
            </a:lvl1pPr>
          </a:lstStyle>
          <a:p>
            <a:r>
              <a:rPr lang="en-US" dirty="0"/>
              <a:t>&lt;Thank the audience&gt;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D4BA85-E5BB-242F-232F-95C8E2B315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2800" y="5180400"/>
            <a:ext cx="8208000" cy="743322"/>
          </a:xfrm>
        </p:spPr>
        <p:txBody>
          <a:bodyPr lIns="0" tIns="0" rIns="0" bIns="0" anchor="b" anchorCtr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&lt;Presenter name and contact&gt;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BF210D-533E-649F-3FB4-F90225E1D667}"/>
              </a:ext>
            </a:extLst>
          </p:cNvPr>
          <p:cNvCxnSpPr>
            <a:cxnSpLocks/>
          </p:cNvCxnSpPr>
          <p:nvPr userDrawn="1"/>
        </p:nvCxnSpPr>
        <p:spPr>
          <a:xfrm>
            <a:off x="0" y="1445651"/>
            <a:ext cx="41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16622D8-D973-4EF3-C408-B13DEE77A2A1}"/>
              </a:ext>
            </a:extLst>
          </p:cNvPr>
          <p:cNvSpPr txBox="1"/>
          <p:nvPr userDrawn="1"/>
        </p:nvSpPr>
        <p:spPr>
          <a:xfrm>
            <a:off x="9400902" y="3260035"/>
            <a:ext cx="2163903" cy="247401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GB" spc="0" dirty="0">
                <a:ea typeface="Inter" panose="02000503000000020004" pitchFamily="2" charset="0"/>
                <a:cs typeface="Inter" panose="02000503000000020004" pitchFamily="2" charset="0"/>
                <a:hlinkClick r:id="rId2"/>
              </a:rPr>
              <a:t>https://cyber.ee/</a:t>
            </a:r>
            <a:endParaRPr lang="en-GB" spc="0" dirty="0"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spc="0" dirty="0">
                <a:ea typeface="Inter" panose="02000503000000020004" pitchFamily="2" charset="0"/>
                <a:cs typeface="Inter" panose="02000503000000020004" pitchFamily="2" charset="0"/>
                <a:hlinkClick r:id="rId3"/>
              </a:rPr>
              <a:t>info@cyber.ee</a:t>
            </a:r>
            <a:endParaRPr lang="en-GB" spc="0" dirty="0"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spc="0" dirty="0" err="1">
                <a:ea typeface="Inter" panose="02000503000000020004" pitchFamily="2" charset="0"/>
                <a:cs typeface="Inter" panose="02000503000000020004" pitchFamily="2" charset="0"/>
                <a:hlinkClick r:id="rId4"/>
              </a:rPr>
              <a:t>cybernetica</a:t>
            </a:r>
            <a:endParaRPr lang="en-GB" spc="0" dirty="0"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spc="0" dirty="0" err="1">
                <a:ea typeface="Inter" panose="02000503000000020004" pitchFamily="2" charset="0"/>
                <a:cs typeface="Inter" panose="02000503000000020004" pitchFamily="2" charset="0"/>
                <a:hlinkClick r:id="rId5"/>
              </a:rPr>
              <a:t>CyberneticaAS</a:t>
            </a:r>
            <a:endParaRPr lang="en-GB" spc="0" dirty="0"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spc="0" dirty="0" err="1">
                <a:ea typeface="Inter" panose="02000503000000020004" pitchFamily="2" charset="0"/>
                <a:cs typeface="Inter" panose="02000503000000020004" pitchFamily="2" charset="0"/>
                <a:hlinkClick r:id="rId6"/>
              </a:rPr>
              <a:t>cybernetica_ee</a:t>
            </a:r>
            <a:endParaRPr lang="en-GB" spc="0" dirty="0"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GB" spc="0" dirty="0" err="1">
                <a:ea typeface="Inter" panose="02000503000000020004" pitchFamily="2" charset="0"/>
                <a:cs typeface="Inter" panose="02000503000000020004" pitchFamily="2" charset="0"/>
                <a:hlinkClick r:id="rId7"/>
              </a:rPr>
              <a:t>Cybernetica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94D3DA6-B95F-2321-3DE4-EBB222DA725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40804" y="3836329"/>
            <a:ext cx="280800" cy="280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4F319F8-551E-E0B3-77E0-855F737508E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40804" y="3429000"/>
            <a:ext cx="280800" cy="2808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6F5E194-DDB2-DAB1-0DC9-7A5581BDE4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40804" y="4621202"/>
            <a:ext cx="280800" cy="2808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28A32F65-D1D6-C1B9-BA81-8ABA776CAC0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940804" y="5052365"/>
            <a:ext cx="280800" cy="2808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A73B2A7-9623-DB96-AB9E-7CC1C82EC8C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940804" y="5453250"/>
            <a:ext cx="280800" cy="2808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49374375-74BB-500B-AB63-22A4BC44E49A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940804" y="4225038"/>
            <a:ext cx="280800" cy="28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601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38587-C511-4DD2-07AB-2D23B30DE1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800" y="1122363"/>
            <a:ext cx="8208000" cy="2387600"/>
          </a:xfrm>
        </p:spPr>
        <p:txBody>
          <a:bodyPr anchor="t" anchorCtr="0"/>
          <a:lstStyle>
            <a:lvl1pPr algn="l">
              <a:defRPr sz="3200"/>
            </a:lvl1pPr>
          </a:lstStyle>
          <a:p>
            <a:r>
              <a:rPr lang="en-US" dirty="0"/>
              <a:t>“&lt;Quote text&gt;”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D4BA85-E5BB-242F-232F-95C8E2B315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57889" y="4730400"/>
            <a:ext cx="6306261" cy="1076400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&lt;Quote author&gt;</a:t>
            </a:r>
            <a:br>
              <a:rPr lang="en-US" dirty="0"/>
            </a:br>
            <a:r>
              <a:rPr lang="en-US" dirty="0"/>
              <a:t>&lt;</a:t>
            </a:r>
            <a:r>
              <a:rPr lang="en-US" dirty="0" err="1"/>
              <a:t>Proffession</a:t>
            </a:r>
            <a:r>
              <a:rPr lang="en-US" dirty="0"/>
              <a:t>&gt;</a:t>
            </a:r>
            <a:br>
              <a:rPr lang="en-US" dirty="0"/>
            </a:br>
            <a:r>
              <a:rPr lang="en-US" dirty="0"/>
              <a:t>&lt;Company&gt;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BF210D-533E-649F-3FB4-F90225E1D667}"/>
              </a:ext>
            </a:extLst>
          </p:cNvPr>
          <p:cNvCxnSpPr>
            <a:cxnSpLocks/>
          </p:cNvCxnSpPr>
          <p:nvPr userDrawn="1"/>
        </p:nvCxnSpPr>
        <p:spPr>
          <a:xfrm>
            <a:off x="0" y="1445651"/>
            <a:ext cx="41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40">
            <a:extLst>
              <a:ext uri="{FF2B5EF4-FFF2-40B4-BE49-F238E27FC236}">
                <a16:creationId xmlns:a16="http://schemas.microsoft.com/office/drawing/2014/main" id="{00514570-0A6F-C2D1-CA22-D60D92F26BF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3887" y="4643022"/>
            <a:ext cx="1236142" cy="1236142"/>
          </a:xfrm>
          <a:custGeom>
            <a:avLst/>
            <a:gdLst>
              <a:gd name="connsiteX0" fmla="*/ 618071 w 1236142"/>
              <a:gd name="connsiteY0" fmla="*/ 0 h 1236142"/>
              <a:gd name="connsiteX1" fmla="*/ 1236142 w 1236142"/>
              <a:gd name="connsiteY1" fmla="*/ 618071 h 1236142"/>
              <a:gd name="connsiteX2" fmla="*/ 618071 w 1236142"/>
              <a:gd name="connsiteY2" fmla="*/ 1236142 h 1236142"/>
              <a:gd name="connsiteX3" fmla="*/ 0 w 1236142"/>
              <a:gd name="connsiteY3" fmla="*/ 618071 h 1236142"/>
              <a:gd name="connsiteX4" fmla="*/ 618071 w 1236142"/>
              <a:gd name="connsiteY4" fmla="*/ 0 h 123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6142" h="1236142">
                <a:moveTo>
                  <a:pt x="618071" y="0"/>
                </a:moveTo>
                <a:cubicBezTo>
                  <a:pt x="959422" y="0"/>
                  <a:pt x="1236142" y="276720"/>
                  <a:pt x="1236142" y="618071"/>
                </a:cubicBezTo>
                <a:cubicBezTo>
                  <a:pt x="1236142" y="959422"/>
                  <a:pt x="959422" y="1236142"/>
                  <a:pt x="618071" y="1236142"/>
                </a:cubicBezTo>
                <a:cubicBezTo>
                  <a:pt x="276720" y="1236142"/>
                  <a:pt x="0" y="959422"/>
                  <a:pt x="0" y="618071"/>
                </a:cubicBezTo>
                <a:cubicBezTo>
                  <a:pt x="0" y="276720"/>
                  <a:pt x="276720" y="0"/>
                  <a:pt x="61807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icon to add photo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31D3D-CCA5-B49B-BDC5-8DB7D804291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3A6F7DC-8BAB-469B-89DC-36538DAFCCD4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5AE14B-117C-EA49-F280-E28FC1C3C43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F6D0EB7-EE89-1499-4FF3-4E49D9C00D3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639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9BBDF-2840-38C7-1628-569DCE454F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&lt;Do not use it&gt;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485585-4C63-CAC1-F32E-8B34E259C2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F1ADF-3128-F50E-9D64-2D1929EA6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2EE73-316C-43B0-BBCD-3AFFC6A5F6D5}" type="datetime1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39498-D5D3-76F4-4C48-294CE64AC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99E70-AB63-727F-4EBF-A2341E920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74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6DB682-E4DE-141B-B1CF-4A4D918670C8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&lt;Do not use it&gt;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84B1E4-160C-6E43-7FC7-640A0E4D73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6C3EC-2195-D855-D4E7-01044C99D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003F-D88B-4D5A-B99E-CFA5DD1692E6}" type="datetime1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04533-AE18-F242-BD93-56A6E5BCB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9142B-51EB-BBFA-2694-962189139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50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A65E8-BEB0-AE46-1041-368E2EB86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4DDA8-1E75-548E-006D-F29159A5A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29A2-5CFB-4FDA-8360-03E314869530}" type="datetime1">
              <a:rPr lang="en-US" smtClean="0"/>
              <a:t>2/7/24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A2E127-E7BA-DF72-EAFF-6ECA8C883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9EA3AB-E737-C3BA-AE04-176813843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B666563-3934-80D4-5711-17075FFABCDD}"/>
              </a:ext>
            </a:extLst>
          </p:cNvPr>
          <p:cNvCxnSpPr>
            <a:cxnSpLocks/>
          </p:cNvCxnSpPr>
          <p:nvPr userDrawn="1"/>
        </p:nvCxnSpPr>
        <p:spPr>
          <a:xfrm>
            <a:off x="0" y="813600"/>
            <a:ext cx="414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16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A65E8-BEB0-AE46-1041-368E2EB86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4DDA8-1E75-548E-006D-F29159A5A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40DFA-9DC7-4532-AC72-DB01E8A40CFB}" type="datetime1">
              <a:rPr lang="en-US" smtClean="0"/>
              <a:t>2/7/24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A2E127-E7BA-DF72-EAFF-6ECA8C883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800" y="625198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9EA3AB-E737-C3BA-AE04-176813843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B666563-3934-80D4-5711-17075FFABCDD}"/>
              </a:ext>
            </a:extLst>
          </p:cNvPr>
          <p:cNvCxnSpPr>
            <a:cxnSpLocks/>
          </p:cNvCxnSpPr>
          <p:nvPr userDrawn="1"/>
        </p:nvCxnSpPr>
        <p:spPr>
          <a:xfrm>
            <a:off x="0" y="813600"/>
            <a:ext cx="414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51A2C059-FCB0-1913-F6A1-CE67F72AF784}"/>
              </a:ext>
            </a:extLst>
          </p:cNvPr>
          <p:cNvSpPr/>
          <p:nvPr userDrawn="1"/>
        </p:nvSpPr>
        <p:spPr>
          <a:xfrm>
            <a:off x="623888" y="2648775"/>
            <a:ext cx="4138912" cy="3085275"/>
          </a:xfrm>
          <a:prstGeom prst="roundRect">
            <a:avLst>
              <a:gd name="adj" fmla="val 7113"/>
            </a:avLst>
          </a:prstGeom>
          <a:solidFill>
            <a:srgbClr val="B7F6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b" anchorCtr="0"/>
          <a:lstStyle/>
          <a:p>
            <a:pPr algn="l"/>
            <a:r>
              <a:rPr lang="en-US" sz="2400" b="0" dirty="0">
                <a:solidFill>
                  <a:schemeClr val="tx1"/>
                </a:solidFill>
              </a:rPr>
              <a:t>&lt;clone boxes;</a:t>
            </a:r>
          </a:p>
          <a:p>
            <a:pPr algn="l"/>
            <a:r>
              <a:rPr lang="en-US" sz="2400" b="0" dirty="0">
                <a:solidFill>
                  <a:schemeClr val="tx1"/>
                </a:solidFill>
              </a:rPr>
              <a:t>set width to 31/# - 0,6;</a:t>
            </a:r>
          </a:p>
          <a:p>
            <a:pPr algn="l"/>
            <a:r>
              <a:rPr lang="en-US" sz="2400" b="0" dirty="0">
                <a:solidFill>
                  <a:schemeClr val="tx1"/>
                </a:solidFill>
              </a:rPr>
              <a:t>distribute horizontally&gt;</a:t>
            </a:r>
            <a:endParaRPr lang="en-EE" sz="2400" b="0" dirty="0">
              <a:solidFill>
                <a:schemeClr val="tx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CFB36C9-9F63-50E0-E841-8D22CFCA7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07180" y="2869888"/>
            <a:ext cx="306178" cy="30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202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167CA3-6635-0BEF-8CE4-120FC95C9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EB5DF-A87A-4247-B1F9-54E20A744F43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E2FC6-4599-3709-776A-485A8CA96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AEC6E-C663-A1D9-895C-2A9467B7D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03EEF6-65F2-8211-71F4-E82E72B09E26}"/>
              </a:ext>
            </a:extLst>
          </p:cNvPr>
          <p:cNvSpPr/>
          <p:nvPr userDrawn="1"/>
        </p:nvSpPr>
        <p:spPr>
          <a:xfrm>
            <a:off x="178905" y="5874026"/>
            <a:ext cx="11882230" cy="26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6A820D-1F92-D637-2160-ED7803AEAFD4}"/>
              </a:ext>
            </a:extLst>
          </p:cNvPr>
          <p:cNvSpPr/>
          <p:nvPr userDrawn="1"/>
        </p:nvSpPr>
        <p:spPr>
          <a:xfrm>
            <a:off x="9531626" y="6192078"/>
            <a:ext cx="2360544" cy="477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87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94E4727-99B4-E8E9-41E5-65773E44A1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8400" y="0"/>
            <a:ext cx="6094800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27FC05-2BBA-AD87-9A2E-0933BDF25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00" y="594000"/>
            <a:ext cx="5267300" cy="655200"/>
          </a:xfrm>
        </p:spPr>
        <p:txBody>
          <a:bodyPr anchor="t" anchorCtr="0"/>
          <a:lstStyle>
            <a:lvl1pPr>
              <a:defRPr sz="3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7DE821-5F1B-C622-F9E2-B82763F3B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800" y="1530000"/>
            <a:ext cx="5267300" cy="4352400"/>
          </a:xfrm>
        </p:spPr>
        <p:txBody>
          <a:bodyPr lIns="0" tIns="0" rIns="0" bIns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/>
            </a:lvl1pPr>
            <a:lvl2pPr marL="742950" indent="-285750">
              <a:buFont typeface="Arial" panose="020B0604020202020204" pitchFamily="34" charset="0"/>
              <a:buChar char="•"/>
              <a:defRPr sz="1800"/>
            </a:lvl2pPr>
            <a:lvl3pPr marL="1200150" indent="-285750">
              <a:buFont typeface="Inter" panose="02000503000000020004" pitchFamily="2" charset="0"/>
              <a:buChar char="–"/>
              <a:defRPr sz="18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C20F2C-0453-1668-F7AC-3E7D3B50C3D3}"/>
              </a:ext>
            </a:extLst>
          </p:cNvPr>
          <p:cNvCxnSpPr>
            <a:cxnSpLocks/>
          </p:cNvCxnSpPr>
          <p:nvPr userDrawn="1"/>
        </p:nvCxnSpPr>
        <p:spPr>
          <a:xfrm>
            <a:off x="0" y="813600"/>
            <a:ext cx="414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0F08D5FA-1048-3AEE-5744-505EE99A2E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01225" y="6327932"/>
            <a:ext cx="1763581" cy="21804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5pPr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69BBE47-B90C-74AD-99BD-6BB24879EC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300" y="6019200"/>
            <a:ext cx="10944000" cy="14400"/>
          </a:xfrm>
          <a:solidFill>
            <a:schemeClr val="accent1"/>
          </a:solidFill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D26211-C91B-1E7A-C97E-1D8153D78AC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479420" y="7200000"/>
            <a:ext cx="3191471" cy="365125"/>
          </a:xfrm>
        </p:spPr>
        <p:txBody>
          <a:bodyPr/>
          <a:lstStyle/>
          <a:p>
            <a:fld id="{779D1B11-07AA-4793-A01A-C75E672310D5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15251-73C3-A0D6-13E5-2F0775B667A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762837" y="720000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E201C-320D-2D3E-A622-18C2505A52C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22300" y="7200000"/>
            <a:ext cx="684139" cy="365125"/>
          </a:xfrm>
        </p:spPr>
        <p:txBody>
          <a:bodyPr/>
          <a:lstStyle/>
          <a:p>
            <a:fld id="{EECD3F93-6340-4BF1-B5CF-4D557E511F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0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0FDE34-A637-204C-5BEB-AFF2686EB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00" y="593738"/>
            <a:ext cx="10944000" cy="6685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E191BD-8B8B-2A83-BF94-5C0839FF3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2800" y="1530589"/>
            <a:ext cx="109440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090A1-198A-EF6E-2076-1D3CF7AB71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79920" y="6253200"/>
            <a:ext cx="319147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779D1B11-07AA-4793-A01A-C75E672310D5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3354C-2487-AA6E-A5D0-2BFA74E653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2800" y="6251985"/>
            <a:ext cx="6841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EECD3F93-6340-4BF1-B5CF-4D557E511F5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FD4D942-5F5B-55D7-B51F-2A576EFF774D}"/>
              </a:ext>
            </a:extLst>
          </p:cNvPr>
          <p:cNvCxnSpPr>
            <a:cxnSpLocks/>
          </p:cNvCxnSpPr>
          <p:nvPr userDrawn="1"/>
        </p:nvCxnSpPr>
        <p:spPr>
          <a:xfrm>
            <a:off x="623888" y="6024277"/>
            <a:ext cx="1094422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B3C7030E-4E61-C0CA-26A3-CB052FF83733}"/>
              </a:ext>
            </a:extLst>
          </p:cNvPr>
          <p:cNvGrpSpPr/>
          <p:nvPr userDrawn="1"/>
        </p:nvGrpSpPr>
        <p:grpSpPr>
          <a:xfrm>
            <a:off x="9802207" y="6327932"/>
            <a:ext cx="1762598" cy="218040"/>
            <a:chOff x="9802207" y="6327932"/>
            <a:chExt cx="1762598" cy="21804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02BF8B8-6132-04C4-694B-CE7CB4167B8B}"/>
                </a:ext>
              </a:extLst>
            </p:cNvPr>
            <p:cNvSpPr/>
            <p:nvPr/>
          </p:nvSpPr>
          <p:spPr>
            <a:xfrm>
              <a:off x="9863574" y="6433545"/>
              <a:ext cx="156826" cy="112427"/>
            </a:xfrm>
            <a:custGeom>
              <a:avLst/>
              <a:gdLst>
                <a:gd name="connsiteX0" fmla="*/ 122734 w 156826"/>
                <a:gd name="connsiteY0" fmla="*/ 78358 h 112427"/>
                <a:gd name="connsiteX1" fmla="*/ 34093 w 156826"/>
                <a:gd name="connsiteY1" fmla="*/ 78358 h 112427"/>
                <a:gd name="connsiteX2" fmla="*/ 34093 w 156826"/>
                <a:gd name="connsiteY2" fmla="*/ 68138 h 112427"/>
                <a:gd name="connsiteX3" fmla="*/ 0 w 156826"/>
                <a:gd name="connsiteY3" fmla="*/ 68138 h 112427"/>
                <a:gd name="connsiteX4" fmla="*/ 0 w 156826"/>
                <a:gd name="connsiteY4" fmla="*/ 78358 h 112427"/>
                <a:gd name="connsiteX5" fmla="*/ 34093 w 156826"/>
                <a:gd name="connsiteY5" fmla="*/ 112427 h 112427"/>
                <a:gd name="connsiteX6" fmla="*/ 122734 w 156826"/>
                <a:gd name="connsiteY6" fmla="*/ 112427 h 112427"/>
                <a:gd name="connsiteX7" fmla="*/ 156827 w 156826"/>
                <a:gd name="connsiteY7" fmla="*/ 78358 h 112427"/>
                <a:gd name="connsiteX8" fmla="*/ 156827 w 156826"/>
                <a:gd name="connsiteY8" fmla="*/ 0 h 112427"/>
                <a:gd name="connsiteX9" fmla="*/ 122734 w 156826"/>
                <a:gd name="connsiteY9" fmla="*/ 34069 h 112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826" h="112427">
                  <a:moveTo>
                    <a:pt x="122734" y="78358"/>
                  </a:moveTo>
                  <a:lnTo>
                    <a:pt x="34093" y="78358"/>
                  </a:lnTo>
                  <a:lnTo>
                    <a:pt x="34093" y="68138"/>
                  </a:lnTo>
                  <a:lnTo>
                    <a:pt x="0" y="68138"/>
                  </a:lnTo>
                  <a:lnTo>
                    <a:pt x="0" y="78358"/>
                  </a:lnTo>
                  <a:cubicBezTo>
                    <a:pt x="0" y="97174"/>
                    <a:pt x="15264" y="112427"/>
                    <a:pt x="34093" y="112427"/>
                  </a:cubicBezTo>
                  <a:lnTo>
                    <a:pt x="122734" y="112427"/>
                  </a:lnTo>
                  <a:cubicBezTo>
                    <a:pt x="141564" y="112427"/>
                    <a:pt x="156827" y="97174"/>
                    <a:pt x="156827" y="78358"/>
                  </a:cubicBezTo>
                  <a:lnTo>
                    <a:pt x="156827" y="0"/>
                  </a:lnTo>
                  <a:lnTo>
                    <a:pt x="122734" y="34069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2D2D8EF-4496-BED8-5689-CBE11F4CD836}"/>
                </a:ext>
              </a:extLst>
            </p:cNvPr>
            <p:cNvSpPr/>
            <p:nvPr/>
          </p:nvSpPr>
          <p:spPr>
            <a:xfrm>
              <a:off x="9802207" y="6327932"/>
              <a:ext cx="156826" cy="115834"/>
            </a:xfrm>
            <a:custGeom>
              <a:avLst/>
              <a:gdLst>
                <a:gd name="connsiteX0" fmla="*/ 122734 w 156826"/>
                <a:gd name="connsiteY0" fmla="*/ 0 h 115834"/>
                <a:gd name="connsiteX1" fmla="*/ 34093 w 156826"/>
                <a:gd name="connsiteY1" fmla="*/ 0 h 115834"/>
                <a:gd name="connsiteX2" fmla="*/ 0 w 156826"/>
                <a:gd name="connsiteY2" fmla="*/ 34069 h 115834"/>
                <a:gd name="connsiteX3" fmla="*/ 0 w 156826"/>
                <a:gd name="connsiteY3" fmla="*/ 115834 h 115834"/>
                <a:gd name="connsiteX4" fmla="*/ 34093 w 156826"/>
                <a:gd name="connsiteY4" fmla="*/ 81765 h 115834"/>
                <a:gd name="connsiteX5" fmla="*/ 34093 w 156826"/>
                <a:gd name="connsiteY5" fmla="*/ 81765 h 115834"/>
                <a:gd name="connsiteX6" fmla="*/ 34093 w 156826"/>
                <a:gd name="connsiteY6" fmla="*/ 34069 h 115834"/>
                <a:gd name="connsiteX7" fmla="*/ 122734 w 156826"/>
                <a:gd name="connsiteY7" fmla="*/ 34069 h 115834"/>
                <a:gd name="connsiteX8" fmla="*/ 122734 w 156826"/>
                <a:gd name="connsiteY8" fmla="*/ 44290 h 115834"/>
                <a:gd name="connsiteX9" fmla="*/ 156827 w 156826"/>
                <a:gd name="connsiteY9" fmla="*/ 44290 h 115834"/>
                <a:gd name="connsiteX10" fmla="*/ 156827 w 156826"/>
                <a:gd name="connsiteY10" fmla="*/ 34069 h 115834"/>
                <a:gd name="connsiteX11" fmla="*/ 122734 w 156826"/>
                <a:gd name="connsiteY11" fmla="*/ 0 h 115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6826" h="115834">
                  <a:moveTo>
                    <a:pt x="122734" y="0"/>
                  </a:moveTo>
                  <a:lnTo>
                    <a:pt x="34093" y="0"/>
                  </a:lnTo>
                  <a:cubicBezTo>
                    <a:pt x="15264" y="0"/>
                    <a:pt x="0" y="15253"/>
                    <a:pt x="0" y="34069"/>
                  </a:cubicBezTo>
                  <a:lnTo>
                    <a:pt x="0" y="115834"/>
                  </a:lnTo>
                  <a:lnTo>
                    <a:pt x="34093" y="81765"/>
                  </a:lnTo>
                  <a:lnTo>
                    <a:pt x="34093" y="81765"/>
                  </a:lnTo>
                  <a:lnTo>
                    <a:pt x="34093" y="34069"/>
                  </a:lnTo>
                  <a:lnTo>
                    <a:pt x="122734" y="34069"/>
                  </a:lnTo>
                  <a:lnTo>
                    <a:pt x="122734" y="44290"/>
                  </a:lnTo>
                  <a:lnTo>
                    <a:pt x="156827" y="44290"/>
                  </a:lnTo>
                  <a:lnTo>
                    <a:pt x="156827" y="34069"/>
                  </a:lnTo>
                  <a:cubicBezTo>
                    <a:pt x="156827" y="15253"/>
                    <a:pt x="141563" y="0"/>
                    <a:pt x="122734" y="0"/>
                  </a:cubicBezTo>
                  <a:close/>
                </a:path>
              </a:pathLst>
            </a:custGeom>
            <a:solidFill>
              <a:schemeClr val="accent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B4433CD-608F-BAC5-AF10-69BB8DAA3953}"/>
                </a:ext>
              </a:extLst>
            </p:cNvPr>
            <p:cNvSpPr/>
            <p:nvPr/>
          </p:nvSpPr>
          <p:spPr>
            <a:xfrm>
              <a:off x="9802207" y="6433545"/>
              <a:ext cx="156826" cy="68137"/>
            </a:xfrm>
            <a:custGeom>
              <a:avLst/>
              <a:gdLst>
                <a:gd name="connsiteX0" fmla="*/ 122734 w 156826"/>
                <a:gd name="connsiteY0" fmla="*/ 6814 h 68137"/>
                <a:gd name="connsiteX1" fmla="*/ 122734 w 156826"/>
                <a:gd name="connsiteY1" fmla="*/ 17034 h 68137"/>
                <a:gd name="connsiteX2" fmla="*/ 34093 w 156826"/>
                <a:gd name="connsiteY2" fmla="*/ 17034 h 68137"/>
                <a:gd name="connsiteX3" fmla="*/ 34093 w 156826"/>
                <a:gd name="connsiteY3" fmla="*/ 0 h 68137"/>
                <a:gd name="connsiteX4" fmla="*/ 0 w 156826"/>
                <a:gd name="connsiteY4" fmla="*/ 34069 h 68137"/>
                <a:gd name="connsiteX5" fmla="*/ 34093 w 156826"/>
                <a:gd name="connsiteY5" fmla="*/ 68138 h 68137"/>
                <a:gd name="connsiteX6" fmla="*/ 34093 w 156826"/>
                <a:gd name="connsiteY6" fmla="*/ 51103 h 68137"/>
                <a:gd name="connsiteX7" fmla="*/ 122734 w 156826"/>
                <a:gd name="connsiteY7" fmla="*/ 51103 h 68137"/>
                <a:gd name="connsiteX8" fmla="*/ 156827 w 156826"/>
                <a:gd name="connsiteY8" fmla="*/ 17034 h 68137"/>
                <a:gd name="connsiteX9" fmla="*/ 156827 w 156826"/>
                <a:gd name="connsiteY9" fmla="*/ 6814 h 6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826" h="68137">
                  <a:moveTo>
                    <a:pt x="122734" y="6814"/>
                  </a:moveTo>
                  <a:lnTo>
                    <a:pt x="122734" y="17034"/>
                  </a:lnTo>
                  <a:lnTo>
                    <a:pt x="34093" y="17034"/>
                  </a:lnTo>
                  <a:lnTo>
                    <a:pt x="34093" y="0"/>
                  </a:lnTo>
                  <a:lnTo>
                    <a:pt x="0" y="34069"/>
                  </a:lnTo>
                  <a:lnTo>
                    <a:pt x="34093" y="68138"/>
                  </a:lnTo>
                  <a:lnTo>
                    <a:pt x="34093" y="51103"/>
                  </a:lnTo>
                  <a:lnTo>
                    <a:pt x="122734" y="51103"/>
                  </a:lnTo>
                  <a:cubicBezTo>
                    <a:pt x="141563" y="51103"/>
                    <a:pt x="156827" y="35850"/>
                    <a:pt x="156827" y="17034"/>
                  </a:cubicBezTo>
                  <a:lnTo>
                    <a:pt x="156827" y="6814"/>
                  </a:lnTo>
                  <a:close/>
                </a:path>
              </a:pathLst>
            </a:custGeom>
            <a:solidFill>
              <a:schemeClr val="accent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3ECF5EB-CFBC-E482-7243-6DCF1D42E339}"/>
                </a:ext>
              </a:extLst>
            </p:cNvPr>
            <p:cNvSpPr/>
            <p:nvPr/>
          </p:nvSpPr>
          <p:spPr>
            <a:xfrm>
              <a:off x="9863574" y="6372221"/>
              <a:ext cx="156826" cy="68137"/>
            </a:xfrm>
            <a:custGeom>
              <a:avLst/>
              <a:gdLst>
                <a:gd name="connsiteX0" fmla="*/ 156827 w 156826"/>
                <a:gd name="connsiteY0" fmla="*/ 34069 h 68137"/>
                <a:gd name="connsiteX1" fmla="*/ 122734 w 156826"/>
                <a:gd name="connsiteY1" fmla="*/ 0 h 68137"/>
                <a:gd name="connsiteX2" fmla="*/ 122734 w 156826"/>
                <a:gd name="connsiteY2" fmla="*/ 17034 h 68137"/>
                <a:gd name="connsiteX3" fmla="*/ 34093 w 156826"/>
                <a:gd name="connsiteY3" fmla="*/ 17034 h 68137"/>
                <a:gd name="connsiteX4" fmla="*/ 0 w 156826"/>
                <a:gd name="connsiteY4" fmla="*/ 51103 h 68137"/>
                <a:gd name="connsiteX5" fmla="*/ 0 w 156826"/>
                <a:gd name="connsiteY5" fmla="*/ 61324 h 68137"/>
                <a:gd name="connsiteX6" fmla="*/ 34093 w 156826"/>
                <a:gd name="connsiteY6" fmla="*/ 61324 h 68137"/>
                <a:gd name="connsiteX7" fmla="*/ 34093 w 156826"/>
                <a:gd name="connsiteY7" fmla="*/ 51103 h 68137"/>
                <a:gd name="connsiteX8" fmla="*/ 122734 w 156826"/>
                <a:gd name="connsiteY8" fmla="*/ 51103 h 68137"/>
                <a:gd name="connsiteX9" fmla="*/ 122734 w 156826"/>
                <a:gd name="connsiteY9" fmla="*/ 68138 h 6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826" h="68137">
                  <a:moveTo>
                    <a:pt x="156827" y="34069"/>
                  </a:moveTo>
                  <a:lnTo>
                    <a:pt x="122734" y="0"/>
                  </a:lnTo>
                  <a:lnTo>
                    <a:pt x="122734" y="17034"/>
                  </a:lnTo>
                  <a:lnTo>
                    <a:pt x="34093" y="17034"/>
                  </a:lnTo>
                  <a:cubicBezTo>
                    <a:pt x="15264" y="17034"/>
                    <a:pt x="0" y="32288"/>
                    <a:pt x="0" y="51103"/>
                  </a:cubicBezTo>
                  <a:lnTo>
                    <a:pt x="0" y="61324"/>
                  </a:lnTo>
                  <a:lnTo>
                    <a:pt x="34093" y="61324"/>
                  </a:lnTo>
                  <a:lnTo>
                    <a:pt x="34093" y="51103"/>
                  </a:lnTo>
                  <a:lnTo>
                    <a:pt x="122734" y="51103"/>
                  </a:lnTo>
                  <a:lnTo>
                    <a:pt x="122734" y="68138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612A631-DA95-9272-959D-362D3615D2C1}"/>
                </a:ext>
              </a:extLst>
            </p:cNvPr>
            <p:cNvSpPr/>
            <p:nvPr/>
          </p:nvSpPr>
          <p:spPr>
            <a:xfrm>
              <a:off x="10107879" y="6354496"/>
              <a:ext cx="142171" cy="164709"/>
            </a:xfrm>
            <a:custGeom>
              <a:avLst/>
              <a:gdLst>
                <a:gd name="connsiteX0" fmla="*/ 51348 w 142171"/>
                <a:gd name="connsiteY0" fmla="*/ 33397 h 164709"/>
                <a:gd name="connsiteX1" fmla="*/ 74259 w 142171"/>
                <a:gd name="connsiteY1" fmla="*/ 26958 h 164709"/>
                <a:gd name="connsiteX2" fmla="*/ 87896 w 142171"/>
                <a:gd name="connsiteY2" fmla="*/ 28934 h 164709"/>
                <a:gd name="connsiteX3" fmla="*/ 99112 w 142171"/>
                <a:gd name="connsiteY3" fmla="*/ 34828 h 164709"/>
                <a:gd name="connsiteX4" fmla="*/ 107294 w 142171"/>
                <a:gd name="connsiteY4" fmla="*/ 44162 h 164709"/>
                <a:gd name="connsiteX5" fmla="*/ 111692 w 142171"/>
                <a:gd name="connsiteY5" fmla="*/ 56768 h 164709"/>
                <a:gd name="connsiteX6" fmla="*/ 142171 w 142171"/>
                <a:gd name="connsiteY6" fmla="*/ 56768 h 164709"/>
                <a:gd name="connsiteX7" fmla="*/ 134535 w 142171"/>
                <a:gd name="connsiteY7" fmla="*/ 32715 h 164709"/>
                <a:gd name="connsiteX8" fmla="*/ 119636 w 142171"/>
                <a:gd name="connsiteY8" fmla="*/ 14897 h 164709"/>
                <a:gd name="connsiteX9" fmla="*/ 98942 w 142171"/>
                <a:gd name="connsiteY9" fmla="*/ 3791 h 164709"/>
                <a:gd name="connsiteX10" fmla="*/ 73849 w 142171"/>
                <a:gd name="connsiteY10" fmla="*/ 9 h 164709"/>
                <a:gd name="connsiteX11" fmla="*/ 36143 w 142171"/>
                <a:gd name="connsiteY11" fmla="*/ 9753 h 164709"/>
                <a:gd name="connsiteX12" fmla="*/ 9755 w 142171"/>
                <a:gd name="connsiteY12" fmla="*/ 37928 h 164709"/>
                <a:gd name="connsiteX13" fmla="*/ 38 w 142171"/>
                <a:gd name="connsiteY13" fmla="*/ 82388 h 164709"/>
                <a:gd name="connsiteX14" fmla="*/ 9653 w 142171"/>
                <a:gd name="connsiteY14" fmla="*/ 126677 h 164709"/>
                <a:gd name="connsiteX15" fmla="*/ 35972 w 142171"/>
                <a:gd name="connsiteY15" fmla="*/ 154886 h 164709"/>
                <a:gd name="connsiteX16" fmla="*/ 73849 w 142171"/>
                <a:gd name="connsiteY16" fmla="*/ 164698 h 164709"/>
                <a:gd name="connsiteX17" fmla="*/ 100271 w 142171"/>
                <a:gd name="connsiteY17" fmla="*/ 160337 h 164709"/>
                <a:gd name="connsiteX18" fmla="*/ 120932 w 142171"/>
                <a:gd name="connsiteY18" fmla="*/ 148277 h 164709"/>
                <a:gd name="connsiteX19" fmla="*/ 135148 w 142171"/>
                <a:gd name="connsiteY19" fmla="*/ 130459 h 164709"/>
                <a:gd name="connsiteX20" fmla="*/ 142171 w 142171"/>
                <a:gd name="connsiteY20" fmla="*/ 108996 h 164709"/>
                <a:gd name="connsiteX21" fmla="*/ 111692 w 142171"/>
                <a:gd name="connsiteY21" fmla="*/ 108996 h 164709"/>
                <a:gd name="connsiteX22" fmla="*/ 107056 w 142171"/>
                <a:gd name="connsiteY22" fmla="*/ 121260 h 164709"/>
                <a:gd name="connsiteX23" fmla="*/ 98771 w 142171"/>
                <a:gd name="connsiteY23" fmla="*/ 130323 h 164709"/>
                <a:gd name="connsiteX24" fmla="*/ 87589 w 142171"/>
                <a:gd name="connsiteY24" fmla="*/ 135944 h 164709"/>
                <a:gd name="connsiteX25" fmla="*/ 74224 w 142171"/>
                <a:gd name="connsiteY25" fmla="*/ 137818 h 164709"/>
                <a:gd name="connsiteX26" fmla="*/ 36040 w 142171"/>
                <a:gd name="connsiteY26" fmla="*/ 112845 h 164709"/>
                <a:gd name="connsiteX27" fmla="*/ 30449 w 142171"/>
                <a:gd name="connsiteY27" fmla="*/ 82388 h 164709"/>
                <a:gd name="connsiteX28" fmla="*/ 36006 w 142171"/>
                <a:gd name="connsiteY28" fmla="*/ 52237 h 164709"/>
                <a:gd name="connsiteX29" fmla="*/ 51348 w 142171"/>
                <a:gd name="connsiteY29" fmla="*/ 33397 h 164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42171" h="164709">
                  <a:moveTo>
                    <a:pt x="51348" y="33397"/>
                  </a:moveTo>
                  <a:cubicBezTo>
                    <a:pt x="58177" y="29029"/>
                    <a:pt x="66151" y="26788"/>
                    <a:pt x="74259" y="26958"/>
                  </a:cubicBezTo>
                  <a:cubicBezTo>
                    <a:pt x="78878" y="26902"/>
                    <a:pt x="83481" y="27569"/>
                    <a:pt x="87896" y="28934"/>
                  </a:cubicBezTo>
                  <a:cubicBezTo>
                    <a:pt x="91966" y="30191"/>
                    <a:pt x="95768" y="32189"/>
                    <a:pt x="99112" y="34828"/>
                  </a:cubicBezTo>
                  <a:cubicBezTo>
                    <a:pt x="102395" y="37406"/>
                    <a:pt x="105170" y="40571"/>
                    <a:pt x="107294" y="44162"/>
                  </a:cubicBezTo>
                  <a:cubicBezTo>
                    <a:pt x="109572" y="48037"/>
                    <a:pt x="111065" y="52319"/>
                    <a:pt x="111692" y="56768"/>
                  </a:cubicBezTo>
                  <a:lnTo>
                    <a:pt x="142171" y="56768"/>
                  </a:lnTo>
                  <a:cubicBezTo>
                    <a:pt x="141162" y="48342"/>
                    <a:pt x="138571" y="40181"/>
                    <a:pt x="134535" y="32715"/>
                  </a:cubicBezTo>
                  <a:cubicBezTo>
                    <a:pt x="130795" y="25851"/>
                    <a:pt x="125732" y="19795"/>
                    <a:pt x="119636" y="14897"/>
                  </a:cubicBezTo>
                  <a:cubicBezTo>
                    <a:pt x="113472" y="9966"/>
                    <a:pt x="106459" y="6202"/>
                    <a:pt x="98942" y="3791"/>
                  </a:cubicBezTo>
                  <a:cubicBezTo>
                    <a:pt x="90831" y="1215"/>
                    <a:pt x="82362" y="-62"/>
                    <a:pt x="73849" y="9"/>
                  </a:cubicBezTo>
                  <a:cubicBezTo>
                    <a:pt x="60632" y="-200"/>
                    <a:pt x="47601" y="3167"/>
                    <a:pt x="36143" y="9753"/>
                  </a:cubicBezTo>
                  <a:cubicBezTo>
                    <a:pt x="24851" y="16454"/>
                    <a:pt x="15701" y="26226"/>
                    <a:pt x="9755" y="37928"/>
                  </a:cubicBezTo>
                  <a:cubicBezTo>
                    <a:pt x="2936" y="51734"/>
                    <a:pt x="-401" y="66998"/>
                    <a:pt x="38" y="82388"/>
                  </a:cubicBezTo>
                  <a:cubicBezTo>
                    <a:pt x="-381" y="97710"/>
                    <a:pt x="2916" y="112906"/>
                    <a:pt x="9653" y="126677"/>
                  </a:cubicBezTo>
                  <a:cubicBezTo>
                    <a:pt x="15551" y="138399"/>
                    <a:pt x="24684" y="148188"/>
                    <a:pt x="35972" y="154886"/>
                  </a:cubicBezTo>
                  <a:cubicBezTo>
                    <a:pt x="47472" y="161536"/>
                    <a:pt x="60567" y="164928"/>
                    <a:pt x="73849" y="164698"/>
                  </a:cubicBezTo>
                  <a:cubicBezTo>
                    <a:pt x="82847" y="164813"/>
                    <a:pt x="91789" y="163336"/>
                    <a:pt x="100271" y="160337"/>
                  </a:cubicBezTo>
                  <a:cubicBezTo>
                    <a:pt x="107854" y="157644"/>
                    <a:pt x="114860" y="153553"/>
                    <a:pt x="120932" y="148277"/>
                  </a:cubicBezTo>
                  <a:cubicBezTo>
                    <a:pt x="126710" y="143245"/>
                    <a:pt x="131528" y="137208"/>
                    <a:pt x="135148" y="130459"/>
                  </a:cubicBezTo>
                  <a:cubicBezTo>
                    <a:pt x="138772" y="123789"/>
                    <a:pt x="141152" y="116516"/>
                    <a:pt x="142171" y="108996"/>
                  </a:cubicBezTo>
                  <a:lnTo>
                    <a:pt x="111692" y="108996"/>
                  </a:lnTo>
                  <a:cubicBezTo>
                    <a:pt x="110942" y="113341"/>
                    <a:pt x="109367" y="117504"/>
                    <a:pt x="107056" y="121260"/>
                  </a:cubicBezTo>
                  <a:cubicBezTo>
                    <a:pt x="104877" y="124765"/>
                    <a:pt x="102068" y="127838"/>
                    <a:pt x="98771" y="130323"/>
                  </a:cubicBezTo>
                  <a:cubicBezTo>
                    <a:pt x="95406" y="132842"/>
                    <a:pt x="91619" y="134746"/>
                    <a:pt x="87589" y="135944"/>
                  </a:cubicBezTo>
                  <a:cubicBezTo>
                    <a:pt x="83252" y="137226"/>
                    <a:pt x="78749" y="137857"/>
                    <a:pt x="74224" y="137818"/>
                  </a:cubicBezTo>
                  <a:cubicBezTo>
                    <a:pt x="57529" y="138270"/>
                    <a:pt x="42307" y="128315"/>
                    <a:pt x="36040" y="112845"/>
                  </a:cubicBezTo>
                  <a:cubicBezTo>
                    <a:pt x="32035" y="103205"/>
                    <a:pt x="30125" y="92822"/>
                    <a:pt x="30449" y="82388"/>
                  </a:cubicBezTo>
                  <a:cubicBezTo>
                    <a:pt x="30153" y="72058"/>
                    <a:pt x="32045" y="61783"/>
                    <a:pt x="36006" y="52237"/>
                  </a:cubicBezTo>
                  <a:cubicBezTo>
                    <a:pt x="39177" y="44600"/>
                    <a:pt x="44509" y="38052"/>
                    <a:pt x="51348" y="33397"/>
                  </a:cubicBez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3F2608A-317C-7796-3B94-F5B2B3F5A71A}"/>
                </a:ext>
              </a:extLst>
            </p:cNvPr>
            <p:cNvSpPr/>
            <p:nvPr/>
          </p:nvSpPr>
          <p:spPr>
            <a:xfrm>
              <a:off x="10246743" y="6356754"/>
              <a:ext cx="146837" cy="160362"/>
            </a:xfrm>
            <a:custGeom>
              <a:avLst/>
              <a:gdLst>
                <a:gd name="connsiteX0" fmla="*/ 74220 w 146837"/>
                <a:gd name="connsiteY0" fmla="*/ 70557 h 160362"/>
                <a:gd name="connsiteX1" fmla="*/ 72652 w 146837"/>
                <a:gd name="connsiteY1" fmla="*/ 70557 h 160362"/>
                <a:gd name="connsiteX2" fmla="*/ 34025 w 146837"/>
                <a:gd name="connsiteY2" fmla="*/ 0 h 160362"/>
                <a:gd name="connsiteX3" fmla="*/ 0 w 146837"/>
                <a:gd name="connsiteY3" fmla="*/ 0 h 160362"/>
                <a:gd name="connsiteX4" fmla="*/ 58469 w 146837"/>
                <a:gd name="connsiteY4" fmla="*/ 101253 h 160362"/>
                <a:gd name="connsiteX5" fmla="*/ 58469 w 146837"/>
                <a:gd name="connsiteY5" fmla="*/ 160362 h 160362"/>
                <a:gd name="connsiteX6" fmla="*/ 88471 w 146837"/>
                <a:gd name="connsiteY6" fmla="*/ 160362 h 160362"/>
                <a:gd name="connsiteX7" fmla="*/ 88471 w 146837"/>
                <a:gd name="connsiteY7" fmla="*/ 101253 h 160362"/>
                <a:gd name="connsiteX8" fmla="*/ 146838 w 146837"/>
                <a:gd name="connsiteY8" fmla="*/ 0 h 160362"/>
                <a:gd name="connsiteX9" fmla="*/ 112915 w 146837"/>
                <a:gd name="connsiteY9" fmla="*/ 0 h 160362"/>
                <a:gd name="connsiteX10" fmla="*/ 74220 w 146837"/>
                <a:gd name="connsiteY10" fmla="*/ 70557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837" h="160362">
                  <a:moveTo>
                    <a:pt x="74220" y="70557"/>
                  </a:moveTo>
                  <a:lnTo>
                    <a:pt x="72652" y="70557"/>
                  </a:lnTo>
                  <a:lnTo>
                    <a:pt x="34025" y="0"/>
                  </a:lnTo>
                  <a:lnTo>
                    <a:pt x="0" y="0"/>
                  </a:lnTo>
                  <a:lnTo>
                    <a:pt x="58469" y="101253"/>
                  </a:lnTo>
                  <a:lnTo>
                    <a:pt x="58469" y="160362"/>
                  </a:lnTo>
                  <a:lnTo>
                    <a:pt x="88471" y="160362"/>
                  </a:lnTo>
                  <a:lnTo>
                    <a:pt x="88471" y="101253"/>
                  </a:lnTo>
                  <a:lnTo>
                    <a:pt x="146838" y="0"/>
                  </a:lnTo>
                  <a:lnTo>
                    <a:pt x="112915" y="0"/>
                  </a:lnTo>
                  <a:lnTo>
                    <a:pt x="74220" y="70557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2927139-3E6E-0859-FEE8-4025D00AF006}"/>
                </a:ext>
              </a:extLst>
            </p:cNvPr>
            <p:cNvSpPr/>
            <p:nvPr/>
          </p:nvSpPr>
          <p:spPr>
            <a:xfrm>
              <a:off x="10407320" y="6356718"/>
              <a:ext cx="120738" cy="160438"/>
            </a:xfrm>
            <a:custGeom>
              <a:avLst/>
              <a:gdLst>
                <a:gd name="connsiteX0" fmla="*/ 102722 w 120738"/>
                <a:gd name="connsiteY0" fmla="*/ 82483 h 160438"/>
                <a:gd name="connsiteX1" fmla="*/ 86357 w 120738"/>
                <a:gd name="connsiteY1" fmla="*/ 77339 h 160438"/>
                <a:gd name="connsiteX2" fmla="*/ 86357 w 120738"/>
                <a:gd name="connsiteY2" fmla="*/ 75772 h 160438"/>
                <a:gd name="connsiteX3" fmla="*/ 100676 w 120738"/>
                <a:gd name="connsiteY3" fmla="*/ 69537 h 160438"/>
                <a:gd name="connsiteX4" fmla="*/ 110904 w 120738"/>
                <a:gd name="connsiteY4" fmla="*/ 58192 h 160438"/>
                <a:gd name="connsiteX5" fmla="*/ 114654 w 120738"/>
                <a:gd name="connsiteY5" fmla="*/ 41532 h 160438"/>
                <a:gd name="connsiteX6" fmla="*/ 91471 w 120738"/>
                <a:gd name="connsiteY6" fmla="*/ 5453 h 160438"/>
                <a:gd name="connsiteX7" fmla="*/ 62424 w 120738"/>
                <a:gd name="connsiteY7" fmla="*/ 36 h 160438"/>
                <a:gd name="connsiteX8" fmla="*/ 0 w 120738"/>
                <a:gd name="connsiteY8" fmla="*/ 36 h 160438"/>
                <a:gd name="connsiteX9" fmla="*/ 0 w 120738"/>
                <a:gd name="connsiteY9" fmla="*/ 160399 h 160438"/>
                <a:gd name="connsiteX10" fmla="*/ 65901 w 120738"/>
                <a:gd name="connsiteY10" fmla="*/ 160399 h 160438"/>
                <a:gd name="connsiteX11" fmla="*/ 96380 w 120738"/>
                <a:gd name="connsiteY11" fmla="*/ 154641 h 160438"/>
                <a:gd name="connsiteX12" fmla="*/ 120723 w 120738"/>
                <a:gd name="connsiteY12" fmla="*/ 116552 h 160438"/>
                <a:gd name="connsiteX13" fmla="*/ 115643 w 120738"/>
                <a:gd name="connsiteY13" fmla="*/ 95906 h 160438"/>
                <a:gd name="connsiteX14" fmla="*/ 102722 w 120738"/>
                <a:gd name="connsiteY14" fmla="*/ 82483 h 160438"/>
                <a:gd name="connsiteX15" fmla="*/ 30172 w 120738"/>
                <a:gd name="connsiteY15" fmla="*/ 24805 h 160438"/>
                <a:gd name="connsiteX16" fmla="*/ 58776 w 120738"/>
                <a:gd name="connsiteY16" fmla="*/ 24805 h 160438"/>
                <a:gd name="connsiteX17" fmla="*/ 77766 w 120738"/>
                <a:gd name="connsiteY17" fmla="*/ 30664 h 160438"/>
                <a:gd name="connsiteX18" fmla="*/ 84243 w 120738"/>
                <a:gd name="connsiteY18" fmla="*/ 45689 h 160438"/>
                <a:gd name="connsiteX19" fmla="*/ 80834 w 120738"/>
                <a:gd name="connsiteY19" fmla="*/ 57613 h 160438"/>
                <a:gd name="connsiteX20" fmla="*/ 71459 w 120738"/>
                <a:gd name="connsiteY20" fmla="*/ 65244 h 160438"/>
                <a:gd name="connsiteX21" fmla="*/ 58128 w 120738"/>
                <a:gd name="connsiteY21" fmla="*/ 67936 h 160438"/>
                <a:gd name="connsiteX22" fmla="*/ 30172 w 120738"/>
                <a:gd name="connsiteY22" fmla="*/ 67936 h 160438"/>
                <a:gd name="connsiteX23" fmla="*/ 82948 w 120738"/>
                <a:gd name="connsiteY23" fmla="*/ 129464 h 160438"/>
                <a:gd name="connsiteX24" fmla="*/ 60549 w 120738"/>
                <a:gd name="connsiteY24" fmla="*/ 135426 h 160438"/>
                <a:gd name="connsiteX25" fmla="*/ 30070 w 120738"/>
                <a:gd name="connsiteY25" fmla="*/ 135426 h 160438"/>
                <a:gd name="connsiteX26" fmla="*/ 30070 w 120738"/>
                <a:gd name="connsiteY26" fmla="*/ 89399 h 160438"/>
                <a:gd name="connsiteX27" fmla="*/ 61333 w 120738"/>
                <a:gd name="connsiteY27" fmla="*/ 89399 h 160438"/>
                <a:gd name="connsiteX28" fmla="*/ 76538 w 120738"/>
                <a:gd name="connsiteY28" fmla="*/ 92602 h 160438"/>
                <a:gd name="connsiteX29" fmla="*/ 86357 w 120738"/>
                <a:gd name="connsiteY29" fmla="*/ 101391 h 160438"/>
                <a:gd name="connsiteX30" fmla="*/ 89766 w 120738"/>
                <a:gd name="connsiteY30" fmla="*/ 114065 h 160438"/>
                <a:gd name="connsiteX31" fmla="*/ 82948 w 120738"/>
                <a:gd name="connsiteY31" fmla="*/ 129464 h 16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0738" h="160438">
                  <a:moveTo>
                    <a:pt x="102722" y="82483"/>
                  </a:moveTo>
                  <a:cubicBezTo>
                    <a:pt x="97785" y="79420"/>
                    <a:pt x="92160" y="77651"/>
                    <a:pt x="86357" y="77339"/>
                  </a:cubicBezTo>
                  <a:lnTo>
                    <a:pt x="86357" y="75772"/>
                  </a:lnTo>
                  <a:cubicBezTo>
                    <a:pt x="91471" y="74585"/>
                    <a:pt x="96326" y="72472"/>
                    <a:pt x="100676" y="69537"/>
                  </a:cubicBezTo>
                  <a:cubicBezTo>
                    <a:pt x="104962" y="66648"/>
                    <a:pt x="108473" y="62753"/>
                    <a:pt x="110904" y="58192"/>
                  </a:cubicBezTo>
                  <a:cubicBezTo>
                    <a:pt x="113529" y="53039"/>
                    <a:pt x="114818" y="47311"/>
                    <a:pt x="114654" y="41532"/>
                  </a:cubicBezTo>
                  <a:cubicBezTo>
                    <a:pt x="115135" y="25873"/>
                    <a:pt x="105920" y="11532"/>
                    <a:pt x="91471" y="5453"/>
                  </a:cubicBezTo>
                  <a:cubicBezTo>
                    <a:pt x="82297" y="1560"/>
                    <a:pt x="72386" y="-288"/>
                    <a:pt x="62424" y="36"/>
                  </a:cubicBezTo>
                  <a:lnTo>
                    <a:pt x="0" y="36"/>
                  </a:lnTo>
                  <a:lnTo>
                    <a:pt x="0" y="160399"/>
                  </a:lnTo>
                  <a:lnTo>
                    <a:pt x="65901" y="160399"/>
                  </a:lnTo>
                  <a:cubicBezTo>
                    <a:pt x="76361" y="160748"/>
                    <a:pt x="86770" y="158782"/>
                    <a:pt x="96380" y="154641"/>
                  </a:cubicBezTo>
                  <a:cubicBezTo>
                    <a:pt x="111538" y="148128"/>
                    <a:pt x="121183" y="133033"/>
                    <a:pt x="120723" y="116552"/>
                  </a:cubicBezTo>
                  <a:cubicBezTo>
                    <a:pt x="120900" y="109341"/>
                    <a:pt x="119144" y="102213"/>
                    <a:pt x="115643" y="95906"/>
                  </a:cubicBezTo>
                  <a:cubicBezTo>
                    <a:pt x="112544" y="90410"/>
                    <a:pt x="108098" y="85790"/>
                    <a:pt x="102722" y="82483"/>
                  </a:cubicBezTo>
                  <a:close/>
                  <a:moveTo>
                    <a:pt x="30172" y="24805"/>
                  </a:moveTo>
                  <a:lnTo>
                    <a:pt x="58776" y="24805"/>
                  </a:lnTo>
                  <a:cubicBezTo>
                    <a:pt x="65618" y="24302"/>
                    <a:pt x="72400" y="26394"/>
                    <a:pt x="77766" y="30664"/>
                  </a:cubicBezTo>
                  <a:cubicBezTo>
                    <a:pt x="82031" y="34478"/>
                    <a:pt x="84400" y="39973"/>
                    <a:pt x="84243" y="45689"/>
                  </a:cubicBezTo>
                  <a:cubicBezTo>
                    <a:pt x="84352" y="49918"/>
                    <a:pt x="83163" y="54079"/>
                    <a:pt x="80834" y="57613"/>
                  </a:cubicBezTo>
                  <a:cubicBezTo>
                    <a:pt x="78461" y="60960"/>
                    <a:pt x="75219" y="63598"/>
                    <a:pt x="71459" y="65244"/>
                  </a:cubicBezTo>
                  <a:cubicBezTo>
                    <a:pt x="67265" y="67102"/>
                    <a:pt x="62714" y="68020"/>
                    <a:pt x="58128" y="67936"/>
                  </a:cubicBezTo>
                  <a:lnTo>
                    <a:pt x="30172" y="67936"/>
                  </a:lnTo>
                  <a:close/>
                  <a:moveTo>
                    <a:pt x="82948" y="129464"/>
                  </a:moveTo>
                  <a:cubicBezTo>
                    <a:pt x="78403" y="133439"/>
                    <a:pt x="70937" y="135426"/>
                    <a:pt x="60549" y="135426"/>
                  </a:cubicBezTo>
                  <a:lnTo>
                    <a:pt x="30070" y="135426"/>
                  </a:lnTo>
                  <a:lnTo>
                    <a:pt x="30070" y="89399"/>
                  </a:lnTo>
                  <a:lnTo>
                    <a:pt x="61333" y="89399"/>
                  </a:lnTo>
                  <a:cubicBezTo>
                    <a:pt x="66583" y="89252"/>
                    <a:pt x="71793" y="90350"/>
                    <a:pt x="76538" y="92602"/>
                  </a:cubicBezTo>
                  <a:cubicBezTo>
                    <a:pt x="80565" y="94566"/>
                    <a:pt x="83964" y="97609"/>
                    <a:pt x="86357" y="101391"/>
                  </a:cubicBezTo>
                  <a:cubicBezTo>
                    <a:pt x="88669" y="105209"/>
                    <a:pt x="89852" y="109603"/>
                    <a:pt x="89766" y="114065"/>
                  </a:cubicBezTo>
                  <a:cubicBezTo>
                    <a:pt x="89964" y="119969"/>
                    <a:pt x="87455" y="125640"/>
                    <a:pt x="82948" y="129464"/>
                  </a:cubicBez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C7AD53A-CB01-346C-F0CD-4317F2A4D483}"/>
                </a:ext>
              </a:extLst>
            </p:cNvPr>
            <p:cNvSpPr/>
            <p:nvPr/>
          </p:nvSpPr>
          <p:spPr>
            <a:xfrm>
              <a:off x="10542157" y="6356754"/>
              <a:ext cx="105755" cy="160362"/>
            </a:xfrm>
            <a:custGeom>
              <a:avLst/>
              <a:gdLst>
                <a:gd name="connsiteX0" fmla="*/ 30138 w 105755"/>
                <a:gd name="connsiteY0" fmla="*/ 92736 h 160362"/>
                <a:gd name="connsiteX1" fmla="*/ 99824 w 105755"/>
                <a:gd name="connsiteY1" fmla="*/ 92736 h 160362"/>
                <a:gd name="connsiteX2" fmla="*/ 99824 w 105755"/>
                <a:gd name="connsiteY2" fmla="*/ 67490 h 160362"/>
                <a:gd name="connsiteX3" fmla="*/ 30138 w 105755"/>
                <a:gd name="connsiteY3" fmla="*/ 67490 h 160362"/>
                <a:gd name="connsiteX4" fmla="*/ 30138 w 105755"/>
                <a:gd name="connsiteY4" fmla="*/ 25143 h 160362"/>
                <a:gd name="connsiteX5" fmla="*/ 105210 w 105755"/>
                <a:gd name="connsiteY5" fmla="*/ 25143 h 160362"/>
                <a:gd name="connsiteX6" fmla="*/ 105210 w 105755"/>
                <a:gd name="connsiteY6" fmla="*/ 0 h 160362"/>
                <a:gd name="connsiteX7" fmla="*/ 0 w 105755"/>
                <a:gd name="connsiteY7" fmla="*/ 0 h 160362"/>
                <a:gd name="connsiteX8" fmla="*/ 0 w 105755"/>
                <a:gd name="connsiteY8" fmla="*/ 160362 h 160362"/>
                <a:gd name="connsiteX9" fmla="*/ 105756 w 105755"/>
                <a:gd name="connsiteY9" fmla="*/ 160362 h 160362"/>
                <a:gd name="connsiteX10" fmla="*/ 105756 w 105755"/>
                <a:gd name="connsiteY10" fmla="*/ 135253 h 160362"/>
                <a:gd name="connsiteX11" fmla="*/ 30138 w 105755"/>
                <a:gd name="connsiteY11" fmla="*/ 135253 h 160362"/>
                <a:gd name="connsiteX12" fmla="*/ 30138 w 105755"/>
                <a:gd name="connsiteY12" fmla="*/ 92736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5755" h="160362">
                  <a:moveTo>
                    <a:pt x="30138" y="92736"/>
                  </a:moveTo>
                  <a:lnTo>
                    <a:pt x="99824" y="92736"/>
                  </a:lnTo>
                  <a:lnTo>
                    <a:pt x="99824" y="67490"/>
                  </a:lnTo>
                  <a:lnTo>
                    <a:pt x="30138" y="67490"/>
                  </a:lnTo>
                  <a:lnTo>
                    <a:pt x="30138" y="25143"/>
                  </a:lnTo>
                  <a:lnTo>
                    <a:pt x="105210" y="25143"/>
                  </a:lnTo>
                  <a:lnTo>
                    <a:pt x="105210" y="0"/>
                  </a:lnTo>
                  <a:lnTo>
                    <a:pt x="0" y="0"/>
                  </a:lnTo>
                  <a:lnTo>
                    <a:pt x="0" y="160362"/>
                  </a:lnTo>
                  <a:lnTo>
                    <a:pt x="105756" y="160362"/>
                  </a:lnTo>
                  <a:lnTo>
                    <a:pt x="105756" y="135253"/>
                  </a:lnTo>
                  <a:lnTo>
                    <a:pt x="30138" y="135253"/>
                  </a:lnTo>
                  <a:lnTo>
                    <a:pt x="30138" y="92736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09A29E-567C-F674-3AC6-9C86B8957296}"/>
                </a:ext>
              </a:extLst>
            </p:cNvPr>
            <p:cNvSpPr/>
            <p:nvPr/>
          </p:nvSpPr>
          <p:spPr>
            <a:xfrm>
              <a:off x="10665846" y="6356586"/>
              <a:ext cx="123586" cy="160530"/>
            </a:xfrm>
            <a:custGeom>
              <a:avLst/>
              <a:gdLst>
                <a:gd name="connsiteX0" fmla="*/ 91676 w 123586"/>
                <a:gd name="connsiteY0" fmla="*/ 96038 h 160530"/>
                <a:gd name="connsiteX1" fmla="*/ 111074 w 123586"/>
                <a:gd name="connsiteY1" fmla="*/ 78561 h 160530"/>
                <a:gd name="connsiteX2" fmla="*/ 117620 w 123586"/>
                <a:gd name="connsiteY2" fmla="*/ 51749 h 160530"/>
                <a:gd name="connsiteX3" fmla="*/ 111108 w 123586"/>
                <a:gd name="connsiteY3" fmla="*/ 24493 h 160530"/>
                <a:gd name="connsiteX4" fmla="*/ 91914 w 123586"/>
                <a:gd name="connsiteY4" fmla="*/ 6471 h 160530"/>
                <a:gd name="connsiteX5" fmla="*/ 60890 w 123586"/>
                <a:gd name="connsiteY5" fmla="*/ 32 h 160530"/>
                <a:gd name="connsiteX6" fmla="*/ 0 w 123586"/>
                <a:gd name="connsiteY6" fmla="*/ 32 h 160530"/>
                <a:gd name="connsiteX7" fmla="*/ 0 w 123586"/>
                <a:gd name="connsiteY7" fmla="*/ 160530 h 160530"/>
                <a:gd name="connsiteX8" fmla="*/ 30172 w 123586"/>
                <a:gd name="connsiteY8" fmla="*/ 160530 h 160530"/>
                <a:gd name="connsiteX9" fmla="*/ 30172 w 123586"/>
                <a:gd name="connsiteY9" fmla="*/ 102205 h 160530"/>
                <a:gd name="connsiteX10" fmla="*/ 58742 w 123586"/>
                <a:gd name="connsiteY10" fmla="*/ 102205 h 160530"/>
                <a:gd name="connsiteX11" fmla="*/ 90039 w 123586"/>
                <a:gd name="connsiteY11" fmla="*/ 160530 h 160530"/>
                <a:gd name="connsiteX12" fmla="*/ 123586 w 123586"/>
                <a:gd name="connsiteY12" fmla="*/ 160530 h 160530"/>
                <a:gd name="connsiteX13" fmla="*/ 88880 w 123586"/>
                <a:gd name="connsiteY13" fmla="*/ 97162 h 160530"/>
                <a:gd name="connsiteX14" fmla="*/ 91676 w 123586"/>
                <a:gd name="connsiteY14" fmla="*/ 96038 h 160530"/>
                <a:gd name="connsiteX15" fmla="*/ 30309 w 123586"/>
                <a:gd name="connsiteY15" fmla="*/ 25107 h 160530"/>
                <a:gd name="connsiteX16" fmla="*/ 56151 w 123586"/>
                <a:gd name="connsiteY16" fmla="*/ 25107 h 160530"/>
                <a:gd name="connsiteX17" fmla="*/ 73606 w 123586"/>
                <a:gd name="connsiteY17" fmla="*/ 28241 h 160530"/>
                <a:gd name="connsiteX18" fmla="*/ 83834 w 123586"/>
                <a:gd name="connsiteY18" fmla="*/ 37337 h 160530"/>
                <a:gd name="connsiteX19" fmla="*/ 86937 w 123586"/>
                <a:gd name="connsiteY19" fmla="*/ 51749 h 160530"/>
                <a:gd name="connsiteX20" fmla="*/ 83527 w 123586"/>
                <a:gd name="connsiteY20" fmla="*/ 65853 h 160530"/>
                <a:gd name="connsiteX21" fmla="*/ 73470 w 123586"/>
                <a:gd name="connsiteY21" fmla="*/ 74575 h 160530"/>
                <a:gd name="connsiteX22" fmla="*/ 56117 w 123586"/>
                <a:gd name="connsiteY22" fmla="*/ 77505 h 160530"/>
                <a:gd name="connsiteX23" fmla="*/ 30104 w 123586"/>
                <a:gd name="connsiteY23" fmla="*/ 77505 h 16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3586" h="160530">
                  <a:moveTo>
                    <a:pt x="91676" y="96038"/>
                  </a:moveTo>
                  <a:cubicBezTo>
                    <a:pt x="99759" y="92302"/>
                    <a:pt x="106523" y="86210"/>
                    <a:pt x="111074" y="78561"/>
                  </a:cubicBezTo>
                  <a:cubicBezTo>
                    <a:pt x="115616" y="70369"/>
                    <a:pt x="117876" y="61110"/>
                    <a:pt x="117620" y="51749"/>
                  </a:cubicBezTo>
                  <a:cubicBezTo>
                    <a:pt x="117852" y="42253"/>
                    <a:pt x="115609" y="32860"/>
                    <a:pt x="111108" y="24493"/>
                  </a:cubicBezTo>
                  <a:cubicBezTo>
                    <a:pt x="106687" y="16681"/>
                    <a:pt x="99991" y="10396"/>
                    <a:pt x="91914" y="6471"/>
                  </a:cubicBezTo>
                  <a:cubicBezTo>
                    <a:pt x="82225" y="1910"/>
                    <a:pt x="71595" y="-296"/>
                    <a:pt x="60890" y="32"/>
                  </a:cubicBezTo>
                  <a:lnTo>
                    <a:pt x="0" y="32"/>
                  </a:lnTo>
                  <a:lnTo>
                    <a:pt x="0" y="160530"/>
                  </a:lnTo>
                  <a:lnTo>
                    <a:pt x="30172" y="160530"/>
                  </a:lnTo>
                  <a:lnTo>
                    <a:pt x="30172" y="102205"/>
                  </a:lnTo>
                  <a:lnTo>
                    <a:pt x="58742" y="102205"/>
                  </a:lnTo>
                  <a:lnTo>
                    <a:pt x="90039" y="160530"/>
                  </a:lnTo>
                  <a:lnTo>
                    <a:pt x="123586" y="160530"/>
                  </a:lnTo>
                  <a:lnTo>
                    <a:pt x="88880" y="97162"/>
                  </a:lnTo>
                  <a:cubicBezTo>
                    <a:pt x="89800" y="96788"/>
                    <a:pt x="90789" y="96481"/>
                    <a:pt x="91676" y="96038"/>
                  </a:cubicBezTo>
                  <a:close/>
                  <a:moveTo>
                    <a:pt x="30309" y="25107"/>
                  </a:moveTo>
                  <a:lnTo>
                    <a:pt x="56151" y="25107"/>
                  </a:lnTo>
                  <a:cubicBezTo>
                    <a:pt x="62127" y="24907"/>
                    <a:pt x="68073" y="25976"/>
                    <a:pt x="73606" y="28241"/>
                  </a:cubicBezTo>
                  <a:cubicBezTo>
                    <a:pt x="77923" y="30070"/>
                    <a:pt x="81516" y="33266"/>
                    <a:pt x="83834" y="37337"/>
                  </a:cubicBezTo>
                  <a:cubicBezTo>
                    <a:pt x="86095" y="41794"/>
                    <a:pt x="87162" y="46758"/>
                    <a:pt x="86937" y="51749"/>
                  </a:cubicBezTo>
                  <a:cubicBezTo>
                    <a:pt x="87073" y="56669"/>
                    <a:pt x="85897" y="61538"/>
                    <a:pt x="83527" y="65853"/>
                  </a:cubicBezTo>
                  <a:cubicBezTo>
                    <a:pt x="81243" y="69800"/>
                    <a:pt x="77701" y="72870"/>
                    <a:pt x="73470" y="74575"/>
                  </a:cubicBezTo>
                  <a:cubicBezTo>
                    <a:pt x="67940" y="76701"/>
                    <a:pt x="62039" y="77697"/>
                    <a:pt x="56117" y="77505"/>
                  </a:cubicBezTo>
                  <a:lnTo>
                    <a:pt x="30104" y="77505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DADB50A-1E9A-87F4-38D5-DAE392EA1A5E}"/>
                </a:ext>
              </a:extLst>
            </p:cNvPr>
            <p:cNvSpPr/>
            <p:nvPr/>
          </p:nvSpPr>
          <p:spPr>
            <a:xfrm>
              <a:off x="10803956" y="6356754"/>
              <a:ext cx="132450" cy="160362"/>
            </a:xfrm>
            <a:custGeom>
              <a:avLst/>
              <a:gdLst>
                <a:gd name="connsiteX0" fmla="*/ 102517 w 132450"/>
                <a:gd name="connsiteY0" fmla="*/ 107453 h 160362"/>
                <a:gd name="connsiteX1" fmla="*/ 101017 w 132450"/>
                <a:gd name="connsiteY1" fmla="*/ 107453 h 160362"/>
                <a:gd name="connsiteX2" fmla="*/ 26967 w 132450"/>
                <a:gd name="connsiteY2" fmla="*/ 0 h 160362"/>
                <a:gd name="connsiteX3" fmla="*/ 0 w 132450"/>
                <a:gd name="connsiteY3" fmla="*/ 0 h 160362"/>
                <a:gd name="connsiteX4" fmla="*/ 0 w 132450"/>
                <a:gd name="connsiteY4" fmla="*/ 160362 h 160362"/>
                <a:gd name="connsiteX5" fmla="*/ 30172 w 132450"/>
                <a:gd name="connsiteY5" fmla="*/ 160362 h 160362"/>
                <a:gd name="connsiteX6" fmla="*/ 30172 w 132450"/>
                <a:gd name="connsiteY6" fmla="*/ 52943 h 160362"/>
                <a:gd name="connsiteX7" fmla="*/ 31502 w 132450"/>
                <a:gd name="connsiteY7" fmla="*/ 52943 h 160362"/>
                <a:gd name="connsiteX8" fmla="*/ 105858 w 132450"/>
                <a:gd name="connsiteY8" fmla="*/ 160362 h 160362"/>
                <a:gd name="connsiteX9" fmla="*/ 132451 w 132450"/>
                <a:gd name="connsiteY9" fmla="*/ 160362 h 160362"/>
                <a:gd name="connsiteX10" fmla="*/ 132451 w 132450"/>
                <a:gd name="connsiteY10" fmla="*/ 0 h 160362"/>
                <a:gd name="connsiteX11" fmla="*/ 102517 w 132450"/>
                <a:gd name="connsiteY11" fmla="*/ 0 h 160362"/>
                <a:gd name="connsiteX12" fmla="*/ 102517 w 132450"/>
                <a:gd name="connsiteY12" fmla="*/ 107453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2450" h="160362">
                  <a:moveTo>
                    <a:pt x="102517" y="107453"/>
                  </a:moveTo>
                  <a:lnTo>
                    <a:pt x="101017" y="107453"/>
                  </a:lnTo>
                  <a:lnTo>
                    <a:pt x="26967" y="0"/>
                  </a:lnTo>
                  <a:lnTo>
                    <a:pt x="0" y="0"/>
                  </a:lnTo>
                  <a:lnTo>
                    <a:pt x="0" y="160362"/>
                  </a:lnTo>
                  <a:lnTo>
                    <a:pt x="30172" y="160362"/>
                  </a:lnTo>
                  <a:lnTo>
                    <a:pt x="30172" y="52943"/>
                  </a:lnTo>
                  <a:lnTo>
                    <a:pt x="31502" y="52943"/>
                  </a:lnTo>
                  <a:lnTo>
                    <a:pt x="105858" y="160362"/>
                  </a:lnTo>
                  <a:lnTo>
                    <a:pt x="132451" y="160362"/>
                  </a:lnTo>
                  <a:lnTo>
                    <a:pt x="132451" y="0"/>
                  </a:lnTo>
                  <a:lnTo>
                    <a:pt x="102517" y="0"/>
                  </a:lnTo>
                  <a:lnTo>
                    <a:pt x="102517" y="107453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FEDAA57-41BC-C8F2-8C9A-ADEDAA34F48B}"/>
                </a:ext>
              </a:extLst>
            </p:cNvPr>
            <p:cNvSpPr/>
            <p:nvPr/>
          </p:nvSpPr>
          <p:spPr>
            <a:xfrm>
              <a:off x="10956828" y="6356754"/>
              <a:ext cx="105755" cy="160362"/>
            </a:xfrm>
            <a:custGeom>
              <a:avLst/>
              <a:gdLst>
                <a:gd name="connsiteX0" fmla="*/ 30138 w 105755"/>
                <a:gd name="connsiteY0" fmla="*/ 92736 h 160362"/>
                <a:gd name="connsiteX1" fmla="*/ 99824 w 105755"/>
                <a:gd name="connsiteY1" fmla="*/ 92736 h 160362"/>
                <a:gd name="connsiteX2" fmla="*/ 99824 w 105755"/>
                <a:gd name="connsiteY2" fmla="*/ 67490 h 160362"/>
                <a:gd name="connsiteX3" fmla="*/ 30138 w 105755"/>
                <a:gd name="connsiteY3" fmla="*/ 67490 h 160362"/>
                <a:gd name="connsiteX4" fmla="*/ 30138 w 105755"/>
                <a:gd name="connsiteY4" fmla="*/ 25143 h 160362"/>
                <a:gd name="connsiteX5" fmla="*/ 105210 w 105755"/>
                <a:gd name="connsiteY5" fmla="*/ 25143 h 160362"/>
                <a:gd name="connsiteX6" fmla="*/ 105210 w 105755"/>
                <a:gd name="connsiteY6" fmla="*/ 0 h 160362"/>
                <a:gd name="connsiteX7" fmla="*/ 0 w 105755"/>
                <a:gd name="connsiteY7" fmla="*/ 0 h 160362"/>
                <a:gd name="connsiteX8" fmla="*/ 0 w 105755"/>
                <a:gd name="connsiteY8" fmla="*/ 160362 h 160362"/>
                <a:gd name="connsiteX9" fmla="*/ 105756 w 105755"/>
                <a:gd name="connsiteY9" fmla="*/ 160362 h 160362"/>
                <a:gd name="connsiteX10" fmla="*/ 105756 w 105755"/>
                <a:gd name="connsiteY10" fmla="*/ 135253 h 160362"/>
                <a:gd name="connsiteX11" fmla="*/ 30138 w 105755"/>
                <a:gd name="connsiteY11" fmla="*/ 135253 h 160362"/>
                <a:gd name="connsiteX12" fmla="*/ 30138 w 105755"/>
                <a:gd name="connsiteY12" fmla="*/ 92736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5755" h="160362">
                  <a:moveTo>
                    <a:pt x="30138" y="92736"/>
                  </a:moveTo>
                  <a:lnTo>
                    <a:pt x="99824" y="92736"/>
                  </a:lnTo>
                  <a:lnTo>
                    <a:pt x="99824" y="67490"/>
                  </a:lnTo>
                  <a:lnTo>
                    <a:pt x="30138" y="67490"/>
                  </a:lnTo>
                  <a:lnTo>
                    <a:pt x="30138" y="25143"/>
                  </a:lnTo>
                  <a:lnTo>
                    <a:pt x="105210" y="25143"/>
                  </a:lnTo>
                  <a:lnTo>
                    <a:pt x="105210" y="0"/>
                  </a:lnTo>
                  <a:lnTo>
                    <a:pt x="0" y="0"/>
                  </a:lnTo>
                  <a:lnTo>
                    <a:pt x="0" y="160362"/>
                  </a:lnTo>
                  <a:lnTo>
                    <a:pt x="105756" y="160362"/>
                  </a:lnTo>
                  <a:lnTo>
                    <a:pt x="105756" y="135253"/>
                  </a:lnTo>
                  <a:lnTo>
                    <a:pt x="30138" y="135253"/>
                  </a:lnTo>
                  <a:lnTo>
                    <a:pt x="30138" y="92736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4DA50C-1E73-2978-3E9C-F3D88E1AE07E}"/>
                </a:ext>
              </a:extLst>
            </p:cNvPr>
            <p:cNvSpPr/>
            <p:nvPr/>
          </p:nvSpPr>
          <p:spPr>
            <a:xfrm>
              <a:off x="11081642" y="6356754"/>
              <a:ext cx="128904" cy="160362"/>
            </a:xfrm>
            <a:custGeom>
              <a:avLst/>
              <a:gdLst>
                <a:gd name="connsiteX0" fmla="*/ 0 w 128904"/>
                <a:gd name="connsiteY0" fmla="*/ 25143 h 160362"/>
                <a:gd name="connsiteX1" fmla="*/ 49537 w 128904"/>
                <a:gd name="connsiteY1" fmla="*/ 25143 h 160362"/>
                <a:gd name="connsiteX2" fmla="*/ 49537 w 128904"/>
                <a:gd name="connsiteY2" fmla="*/ 160362 h 160362"/>
                <a:gd name="connsiteX3" fmla="*/ 79368 w 128904"/>
                <a:gd name="connsiteY3" fmla="*/ 160362 h 160362"/>
                <a:gd name="connsiteX4" fmla="*/ 79368 w 128904"/>
                <a:gd name="connsiteY4" fmla="*/ 25143 h 160362"/>
                <a:gd name="connsiteX5" fmla="*/ 128905 w 128904"/>
                <a:gd name="connsiteY5" fmla="*/ 25143 h 160362"/>
                <a:gd name="connsiteX6" fmla="*/ 128905 w 128904"/>
                <a:gd name="connsiteY6" fmla="*/ 0 h 160362"/>
                <a:gd name="connsiteX7" fmla="*/ 0 w 128904"/>
                <a:gd name="connsiteY7" fmla="*/ 0 h 160362"/>
                <a:gd name="connsiteX8" fmla="*/ 0 w 128904"/>
                <a:gd name="connsiteY8" fmla="*/ 25143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904" h="160362">
                  <a:moveTo>
                    <a:pt x="0" y="25143"/>
                  </a:moveTo>
                  <a:lnTo>
                    <a:pt x="49537" y="25143"/>
                  </a:lnTo>
                  <a:lnTo>
                    <a:pt x="49537" y="160362"/>
                  </a:lnTo>
                  <a:lnTo>
                    <a:pt x="79368" y="160362"/>
                  </a:lnTo>
                  <a:lnTo>
                    <a:pt x="79368" y="25143"/>
                  </a:lnTo>
                  <a:lnTo>
                    <a:pt x="128905" y="25143"/>
                  </a:lnTo>
                  <a:lnTo>
                    <a:pt x="128905" y="0"/>
                  </a:lnTo>
                  <a:lnTo>
                    <a:pt x="0" y="0"/>
                  </a:lnTo>
                  <a:lnTo>
                    <a:pt x="0" y="25143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CCE0BDF-7CA6-A2B5-86C9-054A2C71E0F0}"/>
                </a:ext>
              </a:extLst>
            </p:cNvPr>
            <p:cNvSpPr/>
            <p:nvPr/>
          </p:nvSpPr>
          <p:spPr>
            <a:xfrm>
              <a:off x="11229162" y="6356754"/>
              <a:ext cx="30172" cy="160362"/>
            </a:xfrm>
            <a:custGeom>
              <a:avLst/>
              <a:gdLst>
                <a:gd name="connsiteX0" fmla="*/ 0 w 30172"/>
                <a:gd name="connsiteY0" fmla="*/ 0 h 160362"/>
                <a:gd name="connsiteX1" fmla="*/ 30172 w 30172"/>
                <a:gd name="connsiteY1" fmla="*/ 0 h 160362"/>
                <a:gd name="connsiteX2" fmla="*/ 30172 w 30172"/>
                <a:gd name="connsiteY2" fmla="*/ 160362 h 160362"/>
                <a:gd name="connsiteX3" fmla="*/ 0 w 30172"/>
                <a:gd name="connsiteY3" fmla="*/ 160362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172" h="160362">
                  <a:moveTo>
                    <a:pt x="0" y="0"/>
                  </a:moveTo>
                  <a:lnTo>
                    <a:pt x="30172" y="0"/>
                  </a:lnTo>
                  <a:lnTo>
                    <a:pt x="30172" y="160362"/>
                  </a:lnTo>
                  <a:lnTo>
                    <a:pt x="0" y="160362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5A9EBC1-522B-11EA-D436-A7F7C765A1CB}"/>
                </a:ext>
              </a:extLst>
            </p:cNvPr>
            <p:cNvSpPr/>
            <p:nvPr/>
          </p:nvSpPr>
          <p:spPr>
            <a:xfrm>
              <a:off x="11276035" y="6354496"/>
              <a:ext cx="142171" cy="164845"/>
            </a:xfrm>
            <a:custGeom>
              <a:avLst/>
              <a:gdLst>
                <a:gd name="connsiteX0" fmla="*/ 111590 w 142171"/>
                <a:gd name="connsiteY0" fmla="*/ 109064 h 164845"/>
                <a:gd name="connsiteX1" fmla="*/ 106988 w 142171"/>
                <a:gd name="connsiteY1" fmla="*/ 121329 h 164845"/>
                <a:gd name="connsiteX2" fmla="*/ 98669 w 142171"/>
                <a:gd name="connsiteY2" fmla="*/ 130391 h 164845"/>
                <a:gd name="connsiteX3" fmla="*/ 87487 w 142171"/>
                <a:gd name="connsiteY3" fmla="*/ 136013 h 164845"/>
                <a:gd name="connsiteX4" fmla="*/ 74156 w 142171"/>
                <a:gd name="connsiteY4" fmla="*/ 137886 h 164845"/>
                <a:gd name="connsiteX5" fmla="*/ 35870 w 142171"/>
                <a:gd name="connsiteY5" fmla="*/ 112914 h 164845"/>
                <a:gd name="connsiteX6" fmla="*/ 30279 w 142171"/>
                <a:gd name="connsiteY6" fmla="*/ 82456 h 164845"/>
                <a:gd name="connsiteX7" fmla="*/ 35870 w 142171"/>
                <a:gd name="connsiteY7" fmla="*/ 52305 h 164845"/>
                <a:gd name="connsiteX8" fmla="*/ 51382 w 142171"/>
                <a:gd name="connsiteY8" fmla="*/ 33397 h 164845"/>
                <a:gd name="connsiteX9" fmla="*/ 74293 w 142171"/>
                <a:gd name="connsiteY9" fmla="*/ 26958 h 164845"/>
                <a:gd name="connsiteX10" fmla="*/ 87930 w 142171"/>
                <a:gd name="connsiteY10" fmla="*/ 28934 h 164845"/>
                <a:gd name="connsiteX11" fmla="*/ 99112 w 142171"/>
                <a:gd name="connsiteY11" fmla="*/ 34828 h 164845"/>
                <a:gd name="connsiteX12" fmla="*/ 111692 w 142171"/>
                <a:gd name="connsiteY12" fmla="*/ 56768 h 164845"/>
                <a:gd name="connsiteX13" fmla="*/ 142171 w 142171"/>
                <a:gd name="connsiteY13" fmla="*/ 56768 h 164845"/>
                <a:gd name="connsiteX14" fmla="*/ 134535 w 142171"/>
                <a:gd name="connsiteY14" fmla="*/ 32716 h 164845"/>
                <a:gd name="connsiteX15" fmla="*/ 119670 w 142171"/>
                <a:gd name="connsiteY15" fmla="*/ 14898 h 164845"/>
                <a:gd name="connsiteX16" fmla="*/ 98976 w 142171"/>
                <a:gd name="connsiteY16" fmla="*/ 3791 h 164845"/>
                <a:gd name="connsiteX17" fmla="*/ 73850 w 142171"/>
                <a:gd name="connsiteY17" fmla="*/ 10 h 164845"/>
                <a:gd name="connsiteX18" fmla="*/ 36177 w 142171"/>
                <a:gd name="connsiteY18" fmla="*/ 9753 h 164845"/>
                <a:gd name="connsiteX19" fmla="*/ 9755 w 142171"/>
                <a:gd name="connsiteY19" fmla="*/ 37928 h 164845"/>
                <a:gd name="connsiteX20" fmla="*/ 38 w 142171"/>
                <a:gd name="connsiteY20" fmla="*/ 82388 h 164845"/>
                <a:gd name="connsiteX21" fmla="*/ 9687 w 142171"/>
                <a:gd name="connsiteY21" fmla="*/ 126678 h 164845"/>
                <a:gd name="connsiteX22" fmla="*/ 35870 w 142171"/>
                <a:gd name="connsiteY22" fmla="*/ 155023 h 164845"/>
                <a:gd name="connsiteX23" fmla="*/ 73747 w 142171"/>
                <a:gd name="connsiteY23" fmla="*/ 164835 h 164845"/>
                <a:gd name="connsiteX24" fmla="*/ 100203 w 142171"/>
                <a:gd name="connsiteY24" fmla="*/ 160474 h 164845"/>
                <a:gd name="connsiteX25" fmla="*/ 135080 w 142171"/>
                <a:gd name="connsiteY25" fmla="*/ 130596 h 164845"/>
                <a:gd name="connsiteX26" fmla="*/ 141899 w 142171"/>
                <a:gd name="connsiteY26" fmla="*/ 109132 h 164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2171" h="164845">
                  <a:moveTo>
                    <a:pt x="111590" y="109064"/>
                  </a:moveTo>
                  <a:cubicBezTo>
                    <a:pt x="110850" y="113408"/>
                    <a:pt x="109289" y="117571"/>
                    <a:pt x="106988" y="121329"/>
                  </a:cubicBezTo>
                  <a:cubicBezTo>
                    <a:pt x="104796" y="124836"/>
                    <a:pt x="101976" y="127908"/>
                    <a:pt x="98669" y="130391"/>
                  </a:cubicBezTo>
                  <a:cubicBezTo>
                    <a:pt x="95304" y="132911"/>
                    <a:pt x="91516" y="134814"/>
                    <a:pt x="87487" y="136013"/>
                  </a:cubicBezTo>
                  <a:cubicBezTo>
                    <a:pt x="83160" y="137295"/>
                    <a:pt x="78667" y="137926"/>
                    <a:pt x="74156" y="137886"/>
                  </a:cubicBezTo>
                  <a:cubicBezTo>
                    <a:pt x="57424" y="138382"/>
                    <a:pt x="42150" y="128420"/>
                    <a:pt x="35870" y="112914"/>
                  </a:cubicBezTo>
                  <a:cubicBezTo>
                    <a:pt x="31878" y="103269"/>
                    <a:pt x="29972" y="92889"/>
                    <a:pt x="30279" y="82456"/>
                  </a:cubicBezTo>
                  <a:cubicBezTo>
                    <a:pt x="29992" y="72124"/>
                    <a:pt x="31898" y="61849"/>
                    <a:pt x="35870" y="52305"/>
                  </a:cubicBezTo>
                  <a:cubicBezTo>
                    <a:pt x="39088" y="44628"/>
                    <a:pt x="44478" y="38057"/>
                    <a:pt x="51382" y="33397"/>
                  </a:cubicBezTo>
                  <a:cubicBezTo>
                    <a:pt x="58218" y="29041"/>
                    <a:pt x="66189" y="26801"/>
                    <a:pt x="74293" y="26958"/>
                  </a:cubicBezTo>
                  <a:cubicBezTo>
                    <a:pt x="78912" y="26910"/>
                    <a:pt x="83515" y="27576"/>
                    <a:pt x="87930" y="28934"/>
                  </a:cubicBezTo>
                  <a:cubicBezTo>
                    <a:pt x="91990" y="30192"/>
                    <a:pt x="95781" y="32190"/>
                    <a:pt x="99112" y="34828"/>
                  </a:cubicBezTo>
                  <a:cubicBezTo>
                    <a:pt x="105992" y="40237"/>
                    <a:pt x="110503" y="48103"/>
                    <a:pt x="111692" y="56768"/>
                  </a:cubicBezTo>
                  <a:lnTo>
                    <a:pt x="142171" y="56768"/>
                  </a:lnTo>
                  <a:cubicBezTo>
                    <a:pt x="141162" y="48342"/>
                    <a:pt x="138571" y="40182"/>
                    <a:pt x="134535" y="32716"/>
                  </a:cubicBezTo>
                  <a:cubicBezTo>
                    <a:pt x="130798" y="25860"/>
                    <a:pt x="125746" y="19806"/>
                    <a:pt x="119670" y="14898"/>
                  </a:cubicBezTo>
                  <a:cubicBezTo>
                    <a:pt x="113499" y="9979"/>
                    <a:pt x="106487" y="6216"/>
                    <a:pt x="98976" y="3791"/>
                  </a:cubicBezTo>
                  <a:cubicBezTo>
                    <a:pt x="90852" y="1215"/>
                    <a:pt x="82373" y="-61"/>
                    <a:pt x="73850" y="10"/>
                  </a:cubicBezTo>
                  <a:cubicBezTo>
                    <a:pt x="60642" y="-204"/>
                    <a:pt x="47622" y="3163"/>
                    <a:pt x="36177" y="9753"/>
                  </a:cubicBezTo>
                  <a:cubicBezTo>
                    <a:pt x="24868" y="16442"/>
                    <a:pt x="15701" y="26216"/>
                    <a:pt x="9755" y="37928"/>
                  </a:cubicBezTo>
                  <a:cubicBezTo>
                    <a:pt x="2936" y="51734"/>
                    <a:pt x="-401" y="66998"/>
                    <a:pt x="38" y="82388"/>
                  </a:cubicBezTo>
                  <a:cubicBezTo>
                    <a:pt x="-388" y="97715"/>
                    <a:pt x="2923" y="112915"/>
                    <a:pt x="9687" y="126678"/>
                  </a:cubicBezTo>
                  <a:cubicBezTo>
                    <a:pt x="15513" y="138440"/>
                    <a:pt x="24602" y="148280"/>
                    <a:pt x="35870" y="155023"/>
                  </a:cubicBezTo>
                  <a:cubicBezTo>
                    <a:pt x="47370" y="161673"/>
                    <a:pt x="60465" y="165065"/>
                    <a:pt x="73747" y="164835"/>
                  </a:cubicBezTo>
                  <a:cubicBezTo>
                    <a:pt x="82755" y="164949"/>
                    <a:pt x="91711" y="163473"/>
                    <a:pt x="100203" y="160474"/>
                  </a:cubicBezTo>
                  <a:cubicBezTo>
                    <a:pt x="115129" y="155171"/>
                    <a:pt x="127556" y="144526"/>
                    <a:pt x="135080" y="130596"/>
                  </a:cubicBezTo>
                  <a:cubicBezTo>
                    <a:pt x="138633" y="123912"/>
                    <a:pt x="140944" y="116640"/>
                    <a:pt x="141899" y="109132"/>
                  </a:cubicBez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AB3656A-FB8B-97D6-716B-3223E23F68AC}"/>
                </a:ext>
              </a:extLst>
            </p:cNvPr>
            <p:cNvSpPr/>
            <p:nvPr/>
          </p:nvSpPr>
          <p:spPr>
            <a:xfrm>
              <a:off x="11414627" y="6356754"/>
              <a:ext cx="150178" cy="160362"/>
            </a:xfrm>
            <a:custGeom>
              <a:avLst/>
              <a:gdLst>
                <a:gd name="connsiteX0" fmla="*/ 117995 w 150178"/>
                <a:gd name="connsiteY0" fmla="*/ 160362 h 160362"/>
                <a:gd name="connsiteX1" fmla="*/ 150179 w 150178"/>
                <a:gd name="connsiteY1" fmla="*/ 160362 h 160362"/>
                <a:gd name="connsiteX2" fmla="*/ 93857 w 150178"/>
                <a:gd name="connsiteY2" fmla="*/ 0 h 160362"/>
                <a:gd name="connsiteX3" fmla="*/ 56355 w 150178"/>
                <a:gd name="connsiteY3" fmla="*/ 0 h 160362"/>
                <a:gd name="connsiteX4" fmla="*/ 0 w 150178"/>
                <a:gd name="connsiteY4" fmla="*/ 160362 h 160362"/>
                <a:gd name="connsiteX5" fmla="*/ 32184 w 150178"/>
                <a:gd name="connsiteY5" fmla="*/ 160362 h 160362"/>
                <a:gd name="connsiteX6" fmla="*/ 45207 w 150178"/>
                <a:gd name="connsiteY6" fmla="*/ 121456 h 160362"/>
                <a:gd name="connsiteX7" fmla="*/ 105006 w 150178"/>
                <a:gd name="connsiteY7" fmla="*/ 121456 h 160362"/>
                <a:gd name="connsiteX8" fmla="*/ 53219 w 150178"/>
                <a:gd name="connsiteY8" fmla="*/ 97403 h 160362"/>
                <a:gd name="connsiteX9" fmla="*/ 74561 w 150178"/>
                <a:gd name="connsiteY9" fmla="*/ 33762 h 160362"/>
                <a:gd name="connsiteX10" fmla="*/ 75822 w 150178"/>
                <a:gd name="connsiteY10" fmla="*/ 33762 h 160362"/>
                <a:gd name="connsiteX11" fmla="*/ 97062 w 150178"/>
                <a:gd name="connsiteY11" fmla="*/ 97403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0178" h="160362">
                  <a:moveTo>
                    <a:pt x="117995" y="160362"/>
                  </a:moveTo>
                  <a:lnTo>
                    <a:pt x="150179" y="160362"/>
                  </a:lnTo>
                  <a:lnTo>
                    <a:pt x="93857" y="0"/>
                  </a:lnTo>
                  <a:lnTo>
                    <a:pt x="56355" y="0"/>
                  </a:lnTo>
                  <a:lnTo>
                    <a:pt x="0" y="160362"/>
                  </a:lnTo>
                  <a:lnTo>
                    <a:pt x="32184" y="160362"/>
                  </a:lnTo>
                  <a:lnTo>
                    <a:pt x="45207" y="121456"/>
                  </a:lnTo>
                  <a:lnTo>
                    <a:pt x="105006" y="121456"/>
                  </a:lnTo>
                  <a:close/>
                  <a:moveTo>
                    <a:pt x="53219" y="97403"/>
                  </a:moveTo>
                  <a:lnTo>
                    <a:pt x="74561" y="33762"/>
                  </a:lnTo>
                  <a:lnTo>
                    <a:pt x="75822" y="33762"/>
                  </a:lnTo>
                  <a:lnTo>
                    <a:pt x="97062" y="97403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05B95951-D354-8E44-A230-AB677F5EB1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63337" y="62532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39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90" r:id="rId7"/>
    <p:sldLayoutId id="2147483655" r:id="rId8"/>
    <p:sldLayoutId id="2147483656" r:id="rId9"/>
    <p:sldLayoutId id="2147483657" r:id="rId10"/>
    <p:sldLayoutId id="2147483660" r:id="rId11"/>
    <p:sldLayoutId id="2147483661" r:id="rId12"/>
    <p:sldLayoutId id="2147483658" r:id="rId13"/>
    <p:sldLayoutId id="2147483659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Inter" panose="02000503000000020004" pitchFamily="2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65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0FDE34-A637-204C-5BEB-AFF2686EB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00" y="593738"/>
            <a:ext cx="10944000" cy="6685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E191BD-8B8B-2A83-BF94-5C0839FF3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2800" y="1530589"/>
            <a:ext cx="109440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090A1-198A-EF6E-2076-1D3CF7AB71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79920" y="6253200"/>
            <a:ext cx="319147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3DA830E6-A54A-4091-8B7F-C22A9FC61BE3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3354C-2487-AA6E-A5D0-2BFA74E653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2800" y="6251985"/>
            <a:ext cx="6841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EECD3F93-6340-4BF1-B5CF-4D557E511F5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FD4D942-5F5B-55D7-B51F-2A576EFF774D}"/>
              </a:ext>
            </a:extLst>
          </p:cNvPr>
          <p:cNvCxnSpPr>
            <a:cxnSpLocks/>
          </p:cNvCxnSpPr>
          <p:nvPr userDrawn="1"/>
        </p:nvCxnSpPr>
        <p:spPr>
          <a:xfrm>
            <a:off x="623888" y="6024277"/>
            <a:ext cx="1094422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05B95951-D354-8E44-A230-AB677F5EB1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63337" y="62532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077EE6D2-79BA-E727-1C3E-90C7E8DDB116}"/>
              </a:ext>
            </a:extLst>
          </p:cNvPr>
          <p:cNvSpPr txBox="1">
            <a:spLocks/>
          </p:cNvSpPr>
          <p:nvPr userDrawn="1"/>
        </p:nvSpPr>
        <p:spPr>
          <a:xfrm>
            <a:off x="9801225" y="6327932"/>
            <a:ext cx="1763581" cy="218040"/>
          </a:xfrm>
          <a:prstGeom prst="rect">
            <a:avLst/>
          </a:pr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968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91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Inter" panose="02000503000000020004" pitchFamily="2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65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0FDE34-A637-204C-5BEB-AFF2686EB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00" y="593738"/>
            <a:ext cx="10944000" cy="6685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E191BD-8B8B-2A83-BF94-5C0839FF3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2800" y="1530589"/>
            <a:ext cx="109440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090A1-198A-EF6E-2076-1D3CF7AB71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79920" y="6253200"/>
            <a:ext cx="319147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0702F484-0F7F-484A-848F-51F32E4FA633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3354C-2487-AA6E-A5D0-2BFA74E653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2800" y="6251985"/>
            <a:ext cx="6841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EECD3F93-6340-4BF1-B5CF-4D557E511F5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FD4D942-5F5B-55D7-B51F-2A576EFF774D}"/>
              </a:ext>
            </a:extLst>
          </p:cNvPr>
          <p:cNvCxnSpPr>
            <a:cxnSpLocks/>
          </p:cNvCxnSpPr>
          <p:nvPr userDrawn="1"/>
        </p:nvCxnSpPr>
        <p:spPr>
          <a:xfrm>
            <a:off x="623888" y="6024277"/>
            <a:ext cx="1094422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05B95951-D354-8E44-A230-AB677F5EB1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63337" y="62532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84B9DE6-0D80-ECC1-5D2E-05805F8368A3}"/>
              </a:ext>
            </a:extLst>
          </p:cNvPr>
          <p:cNvGrpSpPr/>
          <p:nvPr userDrawn="1"/>
        </p:nvGrpSpPr>
        <p:grpSpPr>
          <a:xfrm>
            <a:off x="9802207" y="6327932"/>
            <a:ext cx="1762598" cy="218040"/>
            <a:chOff x="9802207" y="6327932"/>
            <a:chExt cx="1762598" cy="218040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D2EB330-712E-3D9A-6B1C-3B8513647DEF}"/>
                </a:ext>
              </a:extLst>
            </p:cNvPr>
            <p:cNvSpPr/>
            <p:nvPr/>
          </p:nvSpPr>
          <p:spPr>
            <a:xfrm>
              <a:off x="9863574" y="6433545"/>
              <a:ext cx="156826" cy="112427"/>
            </a:xfrm>
            <a:custGeom>
              <a:avLst/>
              <a:gdLst>
                <a:gd name="connsiteX0" fmla="*/ 122734 w 156826"/>
                <a:gd name="connsiteY0" fmla="*/ 78358 h 112427"/>
                <a:gd name="connsiteX1" fmla="*/ 34093 w 156826"/>
                <a:gd name="connsiteY1" fmla="*/ 78358 h 112427"/>
                <a:gd name="connsiteX2" fmla="*/ 34093 w 156826"/>
                <a:gd name="connsiteY2" fmla="*/ 68138 h 112427"/>
                <a:gd name="connsiteX3" fmla="*/ 0 w 156826"/>
                <a:gd name="connsiteY3" fmla="*/ 68138 h 112427"/>
                <a:gd name="connsiteX4" fmla="*/ 0 w 156826"/>
                <a:gd name="connsiteY4" fmla="*/ 78358 h 112427"/>
                <a:gd name="connsiteX5" fmla="*/ 34093 w 156826"/>
                <a:gd name="connsiteY5" fmla="*/ 112427 h 112427"/>
                <a:gd name="connsiteX6" fmla="*/ 122734 w 156826"/>
                <a:gd name="connsiteY6" fmla="*/ 112427 h 112427"/>
                <a:gd name="connsiteX7" fmla="*/ 156827 w 156826"/>
                <a:gd name="connsiteY7" fmla="*/ 78358 h 112427"/>
                <a:gd name="connsiteX8" fmla="*/ 156827 w 156826"/>
                <a:gd name="connsiteY8" fmla="*/ 0 h 112427"/>
                <a:gd name="connsiteX9" fmla="*/ 122734 w 156826"/>
                <a:gd name="connsiteY9" fmla="*/ 34069 h 112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826" h="112427">
                  <a:moveTo>
                    <a:pt x="122734" y="78358"/>
                  </a:moveTo>
                  <a:lnTo>
                    <a:pt x="34093" y="78358"/>
                  </a:lnTo>
                  <a:lnTo>
                    <a:pt x="34093" y="68138"/>
                  </a:lnTo>
                  <a:lnTo>
                    <a:pt x="0" y="68138"/>
                  </a:lnTo>
                  <a:lnTo>
                    <a:pt x="0" y="78358"/>
                  </a:lnTo>
                  <a:cubicBezTo>
                    <a:pt x="0" y="97174"/>
                    <a:pt x="15264" y="112427"/>
                    <a:pt x="34093" y="112427"/>
                  </a:cubicBezTo>
                  <a:lnTo>
                    <a:pt x="122734" y="112427"/>
                  </a:lnTo>
                  <a:cubicBezTo>
                    <a:pt x="141564" y="112427"/>
                    <a:pt x="156827" y="97174"/>
                    <a:pt x="156827" y="78358"/>
                  </a:cubicBezTo>
                  <a:lnTo>
                    <a:pt x="156827" y="0"/>
                  </a:lnTo>
                  <a:lnTo>
                    <a:pt x="122734" y="34069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6D63494-04DA-DF89-1FF0-28F90D62FD53}"/>
                </a:ext>
              </a:extLst>
            </p:cNvPr>
            <p:cNvSpPr/>
            <p:nvPr/>
          </p:nvSpPr>
          <p:spPr>
            <a:xfrm>
              <a:off x="9802207" y="6327932"/>
              <a:ext cx="156826" cy="115834"/>
            </a:xfrm>
            <a:custGeom>
              <a:avLst/>
              <a:gdLst>
                <a:gd name="connsiteX0" fmla="*/ 122734 w 156826"/>
                <a:gd name="connsiteY0" fmla="*/ 0 h 115834"/>
                <a:gd name="connsiteX1" fmla="*/ 34093 w 156826"/>
                <a:gd name="connsiteY1" fmla="*/ 0 h 115834"/>
                <a:gd name="connsiteX2" fmla="*/ 0 w 156826"/>
                <a:gd name="connsiteY2" fmla="*/ 34069 h 115834"/>
                <a:gd name="connsiteX3" fmla="*/ 0 w 156826"/>
                <a:gd name="connsiteY3" fmla="*/ 115834 h 115834"/>
                <a:gd name="connsiteX4" fmla="*/ 34093 w 156826"/>
                <a:gd name="connsiteY4" fmla="*/ 81765 h 115834"/>
                <a:gd name="connsiteX5" fmla="*/ 34093 w 156826"/>
                <a:gd name="connsiteY5" fmla="*/ 81765 h 115834"/>
                <a:gd name="connsiteX6" fmla="*/ 34093 w 156826"/>
                <a:gd name="connsiteY6" fmla="*/ 34069 h 115834"/>
                <a:gd name="connsiteX7" fmla="*/ 122734 w 156826"/>
                <a:gd name="connsiteY7" fmla="*/ 34069 h 115834"/>
                <a:gd name="connsiteX8" fmla="*/ 122734 w 156826"/>
                <a:gd name="connsiteY8" fmla="*/ 44290 h 115834"/>
                <a:gd name="connsiteX9" fmla="*/ 156827 w 156826"/>
                <a:gd name="connsiteY9" fmla="*/ 44290 h 115834"/>
                <a:gd name="connsiteX10" fmla="*/ 156827 w 156826"/>
                <a:gd name="connsiteY10" fmla="*/ 34069 h 115834"/>
                <a:gd name="connsiteX11" fmla="*/ 122734 w 156826"/>
                <a:gd name="connsiteY11" fmla="*/ 0 h 115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6826" h="115834">
                  <a:moveTo>
                    <a:pt x="122734" y="0"/>
                  </a:moveTo>
                  <a:lnTo>
                    <a:pt x="34093" y="0"/>
                  </a:lnTo>
                  <a:cubicBezTo>
                    <a:pt x="15264" y="0"/>
                    <a:pt x="0" y="15253"/>
                    <a:pt x="0" y="34069"/>
                  </a:cubicBezTo>
                  <a:lnTo>
                    <a:pt x="0" y="115834"/>
                  </a:lnTo>
                  <a:lnTo>
                    <a:pt x="34093" y="81765"/>
                  </a:lnTo>
                  <a:lnTo>
                    <a:pt x="34093" y="81765"/>
                  </a:lnTo>
                  <a:lnTo>
                    <a:pt x="34093" y="34069"/>
                  </a:lnTo>
                  <a:lnTo>
                    <a:pt x="122734" y="34069"/>
                  </a:lnTo>
                  <a:lnTo>
                    <a:pt x="122734" y="44290"/>
                  </a:lnTo>
                  <a:lnTo>
                    <a:pt x="156827" y="44290"/>
                  </a:lnTo>
                  <a:lnTo>
                    <a:pt x="156827" y="34069"/>
                  </a:lnTo>
                  <a:cubicBezTo>
                    <a:pt x="156827" y="15253"/>
                    <a:pt x="141563" y="0"/>
                    <a:pt x="122734" y="0"/>
                  </a:cubicBez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6694923-418C-0F42-724E-D78DE4311F4F}"/>
                </a:ext>
              </a:extLst>
            </p:cNvPr>
            <p:cNvSpPr/>
            <p:nvPr/>
          </p:nvSpPr>
          <p:spPr>
            <a:xfrm>
              <a:off x="9802207" y="6433545"/>
              <a:ext cx="156826" cy="68137"/>
            </a:xfrm>
            <a:custGeom>
              <a:avLst/>
              <a:gdLst>
                <a:gd name="connsiteX0" fmla="*/ 122734 w 156826"/>
                <a:gd name="connsiteY0" fmla="*/ 6814 h 68137"/>
                <a:gd name="connsiteX1" fmla="*/ 122734 w 156826"/>
                <a:gd name="connsiteY1" fmla="*/ 17034 h 68137"/>
                <a:gd name="connsiteX2" fmla="*/ 34093 w 156826"/>
                <a:gd name="connsiteY2" fmla="*/ 17034 h 68137"/>
                <a:gd name="connsiteX3" fmla="*/ 34093 w 156826"/>
                <a:gd name="connsiteY3" fmla="*/ 0 h 68137"/>
                <a:gd name="connsiteX4" fmla="*/ 0 w 156826"/>
                <a:gd name="connsiteY4" fmla="*/ 34069 h 68137"/>
                <a:gd name="connsiteX5" fmla="*/ 34093 w 156826"/>
                <a:gd name="connsiteY5" fmla="*/ 68138 h 68137"/>
                <a:gd name="connsiteX6" fmla="*/ 34093 w 156826"/>
                <a:gd name="connsiteY6" fmla="*/ 51103 h 68137"/>
                <a:gd name="connsiteX7" fmla="*/ 122734 w 156826"/>
                <a:gd name="connsiteY7" fmla="*/ 51103 h 68137"/>
                <a:gd name="connsiteX8" fmla="*/ 156827 w 156826"/>
                <a:gd name="connsiteY8" fmla="*/ 17034 h 68137"/>
                <a:gd name="connsiteX9" fmla="*/ 156827 w 156826"/>
                <a:gd name="connsiteY9" fmla="*/ 6814 h 6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826" h="68137">
                  <a:moveTo>
                    <a:pt x="122734" y="6814"/>
                  </a:moveTo>
                  <a:lnTo>
                    <a:pt x="122734" y="17034"/>
                  </a:lnTo>
                  <a:lnTo>
                    <a:pt x="34093" y="17034"/>
                  </a:lnTo>
                  <a:lnTo>
                    <a:pt x="34093" y="0"/>
                  </a:lnTo>
                  <a:lnTo>
                    <a:pt x="0" y="34069"/>
                  </a:lnTo>
                  <a:lnTo>
                    <a:pt x="34093" y="68138"/>
                  </a:lnTo>
                  <a:lnTo>
                    <a:pt x="34093" y="51103"/>
                  </a:lnTo>
                  <a:lnTo>
                    <a:pt x="122734" y="51103"/>
                  </a:lnTo>
                  <a:cubicBezTo>
                    <a:pt x="141563" y="51103"/>
                    <a:pt x="156827" y="35850"/>
                    <a:pt x="156827" y="17034"/>
                  </a:cubicBezTo>
                  <a:lnTo>
                    <a:pt x="156827" y="6814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188F347-1D76-E195-0A81-3DDBB8E4E10B}"/>
                </a:ext>
              </a:extLst>
            </p:cNvPr>
            <p:cNvSpPr/>
            <p:nvPr/>
          </p:nvSpPr>
          <p:spPr>
            <a:xfrm>
              <a:off x="9863574" y="6372221"/>
              <a:ext cx="156826" cy="68137"/>
            </a:xfrm>
            <a:custGeom>
              <a:avLst/>
              <a:gdLst>
                <a:gd name="connsiteX0" fmla="*/ 156827 w 156826"/>
                <a:gd name="connsiteY0" fmla="*/ 34069 h 68137"/>
                <a:gd name="connsiteX1" fmla="*/ 122734 w 156826"/>
                <a:gd name="connsiteY1" fmla="*/ 0 h 68137"/>
                <a:gd name="connsiteX2" fmla="*/ 122734 w 156826"/>
                <a:gd name="connsiteY2" fmla="*/ 17034 h 68137"/>
                <a:gd name="connsiteX3" fmla="*/ 34093 w 156826"/>
                <a:gd name="connsiteY3" fmla="*/ 17034 h 68137"/>
                <a:gd name="connsiteX4" fmla="*/ 0 w 156826"/>
                <a:gd name="connsiteY4" fmla="*/ 51103 h 68137"/>
                <a:gd name="connsiteX5" fmla="*/ 0 w 156826"/>
                <a:gd name="connsiteY5" fmla="*/ 61324 h 68137"/>
                <a:gd name="connsiteX6" fmla="*/ 34093 w 156826"/>
                <a:gd name="connsiteY6" fmla="*/ 61324 h 68137"/>
                <a:gd name="connsiteX7" fmla="*/ 34093 w 156826"/>
                <a:gd name="connsiteY7" fmla="*/ 51103 h 68137"/>
                <a:gd name="connsiteX8" fmla="*/ 122734 w 156826"/>
                <a:gd name="connsiteY8" fmla="*/ 51103 h 68137"/>
                <a:gd name="connsiteX9" fmla="*/ 122734 w 156826"/>
                <a:gd name="connsiteY9" fmla="*/ 68138 h 6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826" h="68137">
                  <a:moveTo>
                    <a:pt x="156827" y="34069"/>
                  </a:moveTo>
                  <a:lnTo>
                    <a:pt x="122734" y="0"/>
                  </a:lnTo>
                  <a:lnTo>
                    <a:pt x="122734" y="17034"/>
                  </a:lnTo>
                  <a:lnTo>
                    <a:pt x="34093" y="17034"/>
                  </a:lnTo>
                  <a:cubicBezTo>
                    <a:pt x="15264" y="17034"/>
                    <a:pt x="0" y="32288"/>
                    <a:pt x="0" y="51103"/>
                  </a:cubicBezTo>
                  <a:lnTo>
                    <a:pt x="0" y="61324"/>
                  </a:lnTo>
                  <a:lnTo>
                    <a:pt x="34093" y="61324"/>
                  </a:lnTo>
                  <a:lnTo>
                    <a:pt x="34093" y="51103"/>
                  </a:lnTo>
                  <a:lnTo>
                    <a:pt x="122734" y="51103"/>
                  </a:lnTo>
                  <a:lnTo>
                    <a:pt x="122734" y="68138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2C10A17-461A-B428-B981-01ED99FD39AB}"/>
                </a:ext>
              </a:extLst>
            </p:cNvPr>
            <p:cNvSpPr/>
            <p:nvPr/>
          </p:nvSpPr>
          <p:spPr>
            <a:xfrm>
              <a:off x="10107879" y="6354496"/>
              <a:ext cx="142171" cy="164709"/>
            </a:xfrm>
            <a:custGeom>
              <a:avLst/>
              <a:gdLst>
                <a:gd name="connsiteX0" fmla="*/ 51348 w 142171"/>
                <a:gd name="connsiteY0" fmla="*/ 33397 h 164709"/>
                <a:gd name="connsiteX1" fmla="*/ 74259 w 142171"/>
                <a:gd name="connsiteY1" fmla="*/ 26958 h 164709"/>
                <a:gd name="connsiteX2" fmla="*/ 87896 w 142171"/>
                <a:gd name="connsiteY2" fmla="*/ 28934 h 164709"/>
                <a:gd name="connsiteX3" fmla="*/ 99112 w 142171"/>
                <a:gd name="connsiteY3" fmla="*/ 34828 h 164709"/>
                <a:gd name="connsiteX4" fmla="*/ 107294 w 142171"/>
                <a:gd name="connsiteY4" fmla="*/ 44162 h 164709"/>
                <a:gd name="connsiteX5" fmla="*/ 111692 w 142171"/>
                <a:gd name="connsiteY5" fmla="*/ 56768 h 164709"/>
                <a:gd name="connsiteX6" fmla="*/ 142171 w 142171"/>
                <a:gd name="connsiteY6" fmla="*/ 56768 h 164709"/>
                <a:gd name="connsiteX7" fmla="*/ 134535 w 142171"/>
                <a:gd name="connsiteY7" fmla="*/ 32715 h 164709"/>
                <a:gd name="connsiteX8" fmla="*/ 119636 w 142171"/>
                <a:gd name="connsiteY8" fmla="*/ 14897 h 164709"/>
                <a:gd name="connsiteX9" fmla="*/ 98942 w 142171"/>
                <a:gd name="connsiteY9" fmla="*/ 3791 h 164709"/>
                <a:gd name="connsiteX10" fmla="*/ 73849 w 142171"/>
                <a:gd name="connsiteY10" fmla="*/ 9 h 164709"/>
                <a:gd name="connsiteX11" fmla="*/ 36143 w 142171"/>
                <a:gd name="connsiteY11" fmla="*/ 9753 h 164709"/>
                <a:gd name="connsiteX12" fmla="*/ 9755 w 142171"/>
                <a:gd name="connsiteY12" fmla="*/ 37928 h 164709"/>
                <a:gd name="connsiteX13" fmla="*/ 38 w 142171"/>
                <a:gd name="connsiteY13" fmla="*/ 82388 h 164709"/>
                <a:gd name="connsiteX14" fmla="*/ 9653 w 142171"/>
                <a:gd name="connsiteY14" fmla="*/ 126677 h 164709"/>
                <a:gd name="connsiteX15" fmla="*/ 35972 w 142171"/>
                <a:gd name="connsiteY15" fmla="*/ 154886 h 164709"/>
                <a:gd name="connsiteX16" fmla="*/ 73849 w 142171"/>
                <a:gd name="connsiteY16" fmla="*/ 164698 h 164709"/>
                <a:gd name="connsiteX17" fmla="*/ 100271 w 142171"/>
                <a:gd name="connsiteY17" fmla="*/ 160337 h 164709"/>
                <a:gd name="connsiteX18" fmla="*/ 120932 w 142171"/>
                <a:gd name="connsiteY18" fmla="*/ 148277 h 164709"/>
                <a:gd name="connsiteX19" fmla="*/ 135148 w 142171"/>
                <a:gd name="connsiteY19" fmla="*/ 130459 h 164709"/>
                <a:gd name="connsiteX20" fmla="*/ 142171 w 142171"/>
                <a:gd name="connsiteY20" fmla="*/ 108996 h 164709"/>
                <a:gd name="connsiteX21" fmla="*/ 111692 w 142171"/>
                <a:gd name="connsiteY21" fmla="*/ 108996 h 164709"/>
                <a:gd name="connsiteX22" fmla="*/ 107056 w 142171"/>
                <a:gd name="connsiteY22" fmla="*/ 121260 h 164709"/>
                <a:gd name="connsiteX23" fmla="*/ 98771 w 142171"/>
                <a:gd name="connsiteY23" fmla="*/ 130323 h 164709"/>
                <a:gd name="connsiteX24" fmla="*/ 87589 w 142171"/>
                <a:gd name="connsiteY24" fmla="*/ 135944 h 164709"/>
                <a:gd name="connsiteX25" fmla="*/ 74224 w 142171"/>
                <a:gd name="connsiteY25" fmla="*/ 137818 h 164709"/>
                <a:gd name="connsiteX26" fmla="*/ 36040 w 142171"/>
                <a:gd name="connsiteY26" fmla="*/ 112845 h 164709"/>
                <a:gd name="connsiteX27" fmla="*/ 30449 w 142171"/>
                <a:gd name="connsiteY27" fmla="*/ 82388 h 164709"/>
                <a:gd name="connsiteX28" fmla="*/ 36006 w 142171"/>
                <a:gd name="connsiteY28" fmla="*/ 52237 h 164709"/>
                <a:gd name="connsiteX29" fmla="*/ 51348 w 142171"/>
                <a:gd name="connsiteY29" fmla="*/ 33397 h 164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42171" h="164709">
                  <a:moveTo>
                    <a:pt x="51348" y="33397"/>
                  </a:moveTo>
                  <a:cubicBezTo>
                    <a:pt x="58177" y="29029"/>
                    <a:pt x="66151" y="26788"/>
                    <a:pt x="74259" y="26958"/>
                  </a:cubicBezTo>
                  <a:cubicBezTo>
                    <a:pt x="78878" y="26902"/>
                    <a:pt x="83481" y="27569"/>
                    <a:pt x="87896" y="28934"/>
                  </a:cubicBezTo>
                  <a:cubicBezTo>
                    <a:pt x="91966" y="30191"/>
                    <a:pt x="95768" y="32189"/>
                    <a:pt x="99112" y="34828"/>
                  </a:cubicBezTo>
                  <a:cubicBezTo>
                    <a:pt x="102395" y="37406"/>
                    <a:pt x="105170" y="40571"/>
                    <a:pt x="107294" y="44162"/>
                  </a:cubicBezTo>
                  <a:cubicBezTo>
                    <a:pt x="109572" y="48037"/>
                    <a:pt x="111065" y="52319"/>
                    <a:pt x="111692" y="56768"/>
                  </a:cubicBezTo>
                  <a:lnTo>
                    <a:pt x="142171" y="56768"/>
                  </a:lnTo>
                  <a:cubicBezTo>
                    <a:pt x="141162" y="48342"/>
                    <a:pt x="138571" y="40181"/>
                    <a:pt x="134535" y="32715"/>
                  </a:cubicBezTo>
                  <a:cubicBezTo>
                    <a:pt x="130795" y="25851"/>
                    <a:pt x="125732" y="19795"/>
                    <a:pt x="119636" y="14897"/>
                  </a:cubicBezTo>
                  <a:cubicBezTo>
                    <a:pt x="113472" y="9966"/>
                    <a:pt x="106459" y="6202"/>
                    <a:pt x="98942" y="3791"/>
                  </a:cubicBezTo>
                  <a:cubicBezTo>
                    <a:pt x="90831" y="1215"/>
                    <a:pt x="82362" y="-62"/>
                    <a:pt x="73849" y="9"/>
                  </a:cubicBezTo>
                  <a:cubicBezTo>
                    <a:pt x="60632" y="-200"/>
                    <a:pt x="47601" y="3167"/>
                    <a:pt x="36143" y="9753"/>
                  </a:cubicBezTo>
                  <a:cubicBezTo>
                    <a:pt x="24851" y="16454"/>
                    <a:pt x="15701" y="26226"/>
                    <a:pt x="9755" y="37928"/>
                  </a:cubicBezTo>
                  <a:cubicBezTo>
                    <a:pt x="2936" y="51734"/>
                    <a:pt x="-401" y="66998"/>
                    <a:pt x="38" y="82388"/>
                  </a:cubicBezTo>
                  <a:cubicBezTo>
                    <a:pt x="-381" y="97710"/>
                    <a:pt x="2916" y="112906"/>
                    <a:pt x="9653" y="126677"/>
                  </a:cubicBezTo>
                  <a:cubicBezTo>
                    <a:pt x="15551" y="138399"/>
                    <a:pt x="24684" y="148188"/>
                    <a:pt x="35972" y="154886"/>
                  </a:cubicBezTo>
                  <a:cubicBezTo>
                    <a:pt x="47472" y="161536"/>
                    <a:pt x="60567" y="164928"/>
                    <a:pt x="73849" y="164698"/>
                  </a:cubicBezTo>
                  <a:cubicBezTo>
                    <a:pt x="82847" y="164813"/>
                    <a:pt x="91789" y="163336"/>
                    <a:pt x="100271" y="160337"/>
                  </a:cubicBezTo>
                  <a:cubicBezTo>
                    <a:pt x="107854" y="157644"/>
                    <a:pt x="114860" y="153553"/>
                    <a:pt x="120932" y="148277"/>
                  </a:cubicBezTo>
                  <a:cubicBezTo>
                    <a:pt x="126710" y="143245"/>
                    <a:pt x="131528" y="137208"/>
                    <a:pt x="135148" y="130459"/>
                  </a:cubicBezTo>
                  <a:cubicBezTo>
                    <a:pt x="138772" y="123789"/>
                    <a:pt x="141152" y="116516"/>
                    <a:pt x="142171" y="108996"/>
                  </a:cubicBezTo>
                  <a:lnTo>
                    <a:pt x="111692" y="108996"/>
                  </a:lnTo>
                  <a:cubicBezTo>
                    <a:pt x="110942" y="113341"/>
                    <a:pt x="109367" y="117504"/>
                    <a:pt x="107056" y="121260"/>
                  </a:cubicBezTo>
                  <a:cubicBezTo>
                    <a:pt x="104877" y="124765"/>
                    <a:pt x="102068" y="127838"/>
                    <a:pt x="98771" y="130323"/>
                  </a:cubicBezTo>
                  <a:cubicBezTo>
                    <a:pt x="95406" y="132842"/>
                    <a:pt x="91619" y="134746"/>
                    <a:pt x="87589" y="135944"/>
                  </a:cubicBezTo>
                  <a:cubicBezTo>
                    <a:pt x="83252" y="137226"/>
                    <a:pt x="78749" y="137857"/>
                    <a:pt x="74224" y="137818"/>
                  </a:cubicBezTo>
                  <a:cubicBezTo>
                    <a:pt x="57529" y="138270"/>
                    <a:pt x="42307" y="128315"/>
                    <a:pt x="36040" y="112845"/>
                  </a:cubicBezTo>
                  <a:cubicBezTo>
                    <a:pt x="32035" y="103205"/>
                    <a:pt x="30125" y="92822"/>
                    <a:pt x="30449" y="82388"/>
                  </a:cubicBezTo>
                  <a:cubicBezTo>
                    <a:pt x="30153" y="72058"/>
                    <a:pt x="32045" y="61783"/>
                    <a:pt x="36006" y="52237"/>
                  </a:cubicBezTo>
                  <a:cubicBezTo>
                    <a:pt x="39177" y="44600"/>
                    <a:pt x="44509" y="38052"/>
                    <a:pt x="51348" y="33397"/>
                  </a:cubicBez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FEF3387-3164-D036-5AFB-CBEB53E7FF0A}"/>
                </a:ext>
              </a:extLst>
            </p:cNvPr>
            <p:cNvSpPr/>
            <p:nvPr/>
          </p:nvSpPr>
          <p:spPr>
            <a:xfrm>
              <a:off x="10246743" y="6356754"/>
              <a:ext cx="146837" cy="160362"/>
            </a:xfrm>
            <a:custGeom>
              <a:avLst/>
              <a:gdLst>
                <a:gd name="connsiteX0" fmla="*/ 74220 w 146837"/>
                <a:gd name="connsiteY0" fmla="*/ 70557 h 160362"/>
                <a:gd name="connsiteX1" fmla="*/ 72652 w 146837"/>
                <a:gd name="connsiteY1" fmla="*/ 70557 h 160362"/>
                <a:gd name="connsiteX2" fmla="*/ 34025 w 146837"/>
                <a:gd name="connsiteY2" fmla="*/ 0 h 160362"/>
                <a:gd name="connsiteX3" fmla="*/ 0 w 146837"/>
                <a:gd name="connsiteY3" fmla="*/ 0 h 160362"/>
                <a:gd name="connsiteX4" fmla="*/ 58469 w 146837"/>
                <a:gd name="connsiteY4" fmla="*/ 101253 h 160362"/>
                <a:gd name="connsiteX5" fmla="*/ 58469 w 146837"/>
                <a:gd name="connsiteY5" fmla="*/ 160362 h 160362"/>
                <a:gd name="connsiteX6" fmla="*/ 88471 w 146837"/>
                <a:gd name="connsiteY6" fmla="*/ 160362 h 160362"/>
                <a:gd name="connsiteX7" fmla="*/ 88471 w 146837"/>
                <a:gd name="connsiteY7" fmla="*/ 101253 h 160362"/>
                <a:gd name="connsiteX8" fmla="*/ 146838 w 146837"/>
                <a:gd name="connsiteY8" fmla="*/ 0 h 160362"/>
                <a:gd name="connsiteX9" fmla="*/ 112915 w 146837"/>
                <a:gd name="connsiteY9" fmla="*/ 0 h 160362"/>
                <a:gd name="connsiteX10" fmla="*/ 74220 w 146837"/>
                <a:gd name="connsiteY10" fmla="*/ 70557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837" h="160362">
                  <a:moveTo>
                    <a:pt x="74220" y="70557"/>
                  </a:moveTo>
                  <a:lnTo>
                    <a:pt x="72652" y="70557"/>
                  </a:lnTo>
                  <a:lnTo>
                    <a:pt x="34025" y="0"/>
                  </a:lnTo>
                  <a:lnTo>
                    <a:pt x="0" y="0"/>
                  </a:lnTo>
                  <a:lnTo>
                    <a:pt x="58469" y="101253"/>
                  </a:lnTo>
                  <a:lnTo>
                    <a:pt x="58469" y="160362"/>
                  </a:lnTo>
                  <a:lnTo>
                    <a:pt x="88471" y="160362"/>
                  </a:lnTo>
                  <a:lnTo>
                    <a:pt x="88471" y="101253"/>
                  </a:lnTo>
                  <a:lnTo>
                    <a:pt x="146838" y="0"/>
                  </a:lnTo>
                  <a:lnTo>
                    <a:pt x="112915" y="0"/>
                  </a:lnTo>
                  <a:lnTo>
                    <a:pt x="74220" y="70557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66D6B24-B3B3-3DE1-B439-57D3E61BF004}"/>
                </a:ext>
              </a:extLst>
            </p:cNvPr>
            <p:cNvSpPr/>
            <p:nvPr/>
          </p:nvSpPr>
          <p:spPr>
            <a:xfrm>
              <a:off x="10407320" y="6356718"/>
              <a:ext cx="120738" cy="160438"/>
            </a:xfrm>
            <a:custGeom>
              <a:avLst/>
              <a:gdLst>
                <a:gd name="connsiteX0" fmla="*/ 102722 w 120738"/>
                <a:gd name="connsiteY0" fmla="*/ 82483 h 160438"/>
                <a:gd name="connsiteX1" fmla="*/ 86357 w 120738"/>
                <a:gd name="connsiteY1" fmla="*/ 77339 h 160438"/>
                <a:gd name="connsiteX2" fmla="*/ 86357 w 120738"/>
                <a:gd name="connsiteY2" fmla="*/ 75772 h 160438"/>
                <a:gd name="connsiteX3" fmla="*/ 100676 w 120738"/>
                <a:gd name="connsiteY3" fmla="*/ 69537 h 160438"/>
                <a:gd name="connsiteX4" fmla="*/ 110904 w 120738"/>
                <a:gd name="connsiteY4" fmla="*/ 58192 h 160438"/>
                <a:gd name="connsiteX5" fmla="*/ 114654 w 120738"/>
                <a:gd name="connsiteY5" fmla="*/ 41532 h 160438"/>
                <a:gd name="connsiteX6" fmla="*/ 91471 w 120738"/>
                <a:gd name="connsiteY6" fmla="*/ 5453 h 160438"/>
                <a:gd name="connsiteX7" fmla="*/ 62424 w 120738"/>
                <a:gd name="connsiteY7" fmla="*/ 36 h 160438"/>
                <a:gd name="connsiteX8" fmla="*/ 0 w 120738"/>
                <a:gd name="connsiteY8" fmla="*/ 36 h 160438"/>
                <a:gd name="connsiteX9" fmla="*/ 0 w 120738"/>
                <a:gd name="connsiteY9" fmla="*/ 160399 h 160438"/>
                <a:gd name="connsiteX10" fmla="*/ 65901 w 120738"/>
                <a:gd name="connsiteY10" fmla="*/ 160399 h 160438"/>
                <a:gd name="connsiteX11" fmla="*/ 96380 w 120738"/>
                <a:gd name="connsiteY11" fmla="*/ 154641 h 160438"/>
                <a:gd name="connsiteX12" fmla="*/ 120723 w 120738"/>
                <a:gd name="connsiteY12" fmla="*/ 116552 h 160438"/>
                <a:gd name="connsiteX13" fmla="*/ 115643 w 120738"/>
                <a:gd name="connsiteY13" fmla="*/ 95906 h 160438"/>
                <a:gd name="connsiteX14" fmla="*/ 102722 w 120738"/>
                <a:gd name="connsiteY14" fmla="*/ 82483 h 160438"/>
                <a:gd name="connsiteX15" fmla="*/ 30172 w 120738"/>
                <a:gd name="connsiteY15" fmla="*/ 24805 h 160438"/>
                <a:gd name="connsiteX16" fmla="*/ 58776 w 120738"/>
                <a:gd name="connsiteY16" fmla="*/ 24805 h 160438"/>
                <a:gd name="connsiteX17" fmla="*/ 77766 w 120738"/>
                <a:gd name="connsiteY17" fmla="*/ 30664 h 160438"/>
                <a:gd name="connsiteX18" fmla="*/ 84243 w 120738"/>
                <a:gd name="connsiteY18" fmla="*/ 45689 h 160438"/>
                <a:gd name="connsiteX19" fmla="*/ 80834 w 120738"/>
                <a:gd name="connsiteY19" fmla="*/ 57613 h 160438"/>
                <a:gd name="connsiteX20" fmla="*/ 71459 w 120738"/>
                <a:gd name="connsiteY20" fmla="*/ 65244 h 160438"/>
                <a:gd name="connsiteX21" fmla="*/ 58128 w 120738"/>
                <a:gd name="connsiteY21" fmla="*/ 67936 h 160438"/>
                <a:gd name="connsiteX22" fmla="*/ 30172 w 120738"/>
                <a:gd name="connsiteY22" fmla="*/ 67936 h 160438"/>
                <a:gd name="connsiteX23" fmla="*/ 82948 w 120738"/>
                <a:gd name="connsiteY23" fmla="*/ 129464 h 160438"/>
                <a:gd name="connsiteX24" fmla="*/ 60549 w 120738"/>
                <a:gd name="connsiteY24" fmla="*/ 135426 h 160438"/>
                <a:gd name="connsiteX25" fmla="*/ 30070 w 120738"/>
                <a:gd name="connsiteY25" fmla="*/ 135426 h 160438"/>
                <a:gd name="connsiteX26" fmla="*/ 30070 w 120738"/>
                <a:gd name="connsiteY26" fmla="*/ 89399 h 160438"/>
                <a:gd name="connsiteX27" fmla="*/ 61333 w 120738"/>
                <a:gd name="connsiteY27" fmla="*/ 89399 h 160438"/>
                <a:gd name="connsiteX28" fmla="*/ 76538 w 120738"/>
                <a:gd name="connsiteY28" fmla="*/ 92602 h 160438"/>
                <a:gd name="connsiteX29" fmla="*/ 86357 w 120738"/>
                <a:gd name="connsiteY29" fmla="*/ 101391 h 160438"/>
                <a:gd name="connsiteX30" fmla="*/ 89766 w 120738"/>
                <a:gd name="connsiteY30" fmla="*/ 114065 h 160438"/>
                <a:gd name="connsiteX31" fmla="*/ 82948 w 120738"/>
                <a:gd name="connsiteY31" fmla="*/ 129464 h 16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0738" h="160438">
                  <a:moveTo>
                    <a:pt x="102722" y="82483"/>
                  </a:moveTo>
                  <a:cubicBezTo>
                    <a:pt x="97785" y="79420"/>
                    <a:pt x="92160" y="77651"/>
                    <a:pt x="86357" y="77339"/>
                  </a:cubicBezTo>
                  <a:lnTo>
                    <a:pt x="86357" y="75772"/>
                  </a:lnTo>
                  <a:cubicBezTo>
                    <a:pt x="91471" y="74585"/>
                    <a:pt x="96326" y="72472"/>
                    <a:pt x="100676" y="69537"/>
                  </a:cubicBezTo>
                  <a:cubicBezTo>
                    <a:pt x="104962" y="66648"/>
                    <a:pt x="108473" y="62753"/>
                    <a:pt x="110904" y="58192"/>
                  </a:cubicBezTo>
                  <a:cubicBezTo>
                    <a:pt x="113529" y="53039"/>
                    <a:pt x="114818" y="47311"/>
                    <a:pt x="114654" y="41532"/>
                  </a:cubicBezTo>
                  <a:cubicBezTo>
                    <a:pt x="115135" y="25873"/>
                    <a:pt x="105920" y="11532"/>
                    <a:pt x="91471" y="5453"/>
                  </a:cubicBezTo>
                  <a:cubicBezTo>
                    <a:pt x="82297" y="1560"/>
                    <a:pt x="72386" y="-288"/>
                    <a:pt x="62424" y="36"/>
                  </a:cubicBezTo>
                  <a:lnTo>
                    <a:pt x="0" y="36"/>
                  </a:lnTo>
                  <a:lnTo>
                    <a:pt x="0" y="160399"/>
                  </a:lnTo>
                  <a:lnTo>
                    <a:pt x="65901" y="160399"/>
                  </a:lnTo>
                  <a:cubicBezTo>
                    <a:pt x="76361" y="160748"/>
                    <a:pt x="86770" y="158782"/>
                    <a:pt x="96380" y="154641"/>
                  </a:cubicBezTo>
                  <a:cubicBezTo>
                    <a:pt x="111538" y="148128"/>
                    <a:pt x="121183" y="133033"/>
                    <a:pt x="120723" y="116552"/>
                  </a:cubicBezTo>
                  <a:cubicBezTo>
                    <a:pt x="120900" y="109341"/>
                    <a:pt x="119144" y="102213"/>
                    <a:pt x="115643" y="95906"/>
                  </a:cubicBezTo>
                  <a:cubicBezTo>
                    <a:pt x="112544" y="90410"/>
                    <a:pt x="108098" y="85790"/>
                    <a:pt x="102722" y="82483"/>
                  </a:cubicBezTo>
                  <a:close/>
                  <a:moveTo>
                    <a:pt x="30172" y="24805"/>
                  </a:moveTo>
                  <a:lnTo>
                    <a:pt x="58776" y="24805"/>
                  </a:lnTo>
                  <a:cubicBezTo>
                    <a:pt x="65618" y="24302"/>
                    <a:pt x="72400" y="26394"/>
                    <a:pt x="77766" y="30664"/>
                  </a:cubicBezTo>
                  <a:cubicBezTo>
                    <a:pt x="82031" y="34478"/>
                    <a:pt x="84400" y="39973"/>
                    <a:pt x="84243" y="45689"/>
                  </a:cubicBezTo>
                  <a:cubicBezTo>
                    <a:pt x="84352" y="49918"/>
                    <a:pt x="83163" y="54079"/>
                    <a:pt x="80834" y="57613"/>
                  </a:cubicBezTo>
                  <a:cubicBezTo>
                    <a:pt x="78461" y="60960"/>
                    <a:pt x="75219" y="63598"/>
                    <a:pt x="71459" y="65244"/>
                  </a:cubicBezTo>
                  <a:cubicBezTo>
                    <a:pt x="67265" y="67102"/>
                    <a:pt x="62714" y="68020"/>
                    <a:pt x="58128" y="67936"/>
                  </a:cubicBezTo>
                  <a:lnTo>
                    <a:pt x="30172" y="67936"/>
                  </a:lnTo>
                  <a:close/>
                  <a:moveTo>
                    <a:pt x="82948" y="129464"/>
                  </a:moveTo>
                  <a:cubicBezTo>
                    <a:pt x="78403" y="133439"/>
                    <a:pt x="70937" y="135426"/>
                    <a:pt x="60549" y="135426"/>
                  </a:cubicBezTo>
                  <a:lnTo>
                    <a:pt x="30070" y="135426"/>
                  </a:lnTo>
                  <a:lnTo>
                    <a:pt x="30070" y="89399"/>
                  </a:lnTo>
                  <a:lnTo>
                    <a:pt x="61333" y="89399"/>
                  </a:lnTo>
                  <a:cubicBezTo>
                    <a:pt x="66583" y="89252"/>
                    <a:pt x="71793" y="90350"/>
                    <a:pt x="76538" y="92602"/>
                  </a:cubicBezTo>
                  <a:cubicBezTo>
                    <a:pt x="80565" y="94566"/>
                    <a:pt x="83964" y="97609"/>
                    <a:pt x="86357" y="101391"/>
                  </a:cubicBezTo>
                  <a:cubicBezTo>
                    <a:pt x="88669" y="105209"/>
                    <a:pt x="89852" y="109603"/>
                    <a:pt x="89766" y="114065"/>
                  </a:cubicBezTo>
                  <a:cubicBezTo>
                    <a:pt x="89964" y="119969"/>
                    <a:pt x="87455" y="125640"/>
                    <a:pt x="82948" y="129464"/>
                  </a:cubicBez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D6DD52B-2C3C-2634-5AA7-BB3B75F9C12D}"/>
                </a:ext>
              </a:extLst>
            </p:cNvPr>
            <p:cNvSpPr/>
            <p:nvPr/>
          </p:nvSpPr>
          <p:spPr>
            <a:xfrm>
              <a:off x="10542157" y="6356754"/>
              <a:ext cx="105755" cy="160362"/>
            </a:xfrm>
            <a:custGeom>
              <a:avLst/>
              <a:gdLst>
                <a:gd name="connsiteX0" fmla="*/ 30138 w 105755"/>
                <a:gd name="connsiteY0" fmla="*/ 92736 h 160362"/>
                <a:gd name="connsiteX1" fmla="*/ 99824 w 105755"/>
                <a:gd name="connsiteY1" fmla="*/ 92736 h 160362"/>
                <a:gd name="connsiteX2" fmla="*/ 99824 w 105755"/>
                <a:gd name="connsiteY2" fmla="*/ 67490 h 160362"/>
                <a:gd name="connsiteX3" fmla="*/ 30138 w 105755"/>
                <a:gd name="connsiteY3" fmla="*/ 67490 h 160362"/>
                <a:gd name="connsiteX4" fmla="*/ 30138 w 105755"/>
                <a:gd name="connsiteY4" fmla="*/ 25143 h 160362"/>
                <a:gd name="connsiteX5" fmla="*/ 105210 w 105755"/>
                <a:gd name="connsiteY5" fmla="*/ 25143 h 160362"/>
                <a:gd name="connsiteX6" fmla="*/ 105210 w 105755"/>
                <a:gd name="connsiteY6" fmla="*/ 0 h 160362"/>
                <a:gd name="connsiteX7" fmla="*/ 0 w 105755"/>
                <a:gd name="connsiteY7" fmla="*/ 0 h 160362"/>
                <a:gd name="connsiteX8" fmla="*/ 0 w 105755"/>
                <a:gd name="connsiteY8" fmla="*/ 160362 h 160362"/>
                <a:gd name="connsiteX9" fmla="*/ 105756 w 105755"/>
                <a:gd name="connsiteY9" fmla="*/ 160362 h 160362"/>
                <a:gd name="connsiteX10" fmla="*/ 105756 w 105755"/>
                <a:gd name="connsiteY10" fmla="*/ 135253 h 160362"/>
                <a:gd name="connsiteX11" fmla="*/ 30138 w 105755"/>
                <a:gd name="connsiteY11" fmla="*/ 135253 h 160362"/>
                <a:gd name="connsiteX12" fmla="*/ 30138 w 105755"/>
                <a:gd name="connsiteY12" fmla="*/ 92736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5755" h="160362">
                  <a:moveTo>
                    <a:pt x="30138" y="92736"/>
                  </a:moveTo>
                  <a:lnTo>
                    <a:pt x="99824" y="92736"/>
                  </a:lnTo>
                  <a:lnTo>
                    <a:pt x="99824" y="67490"/>
                  </a:lnTo>
                  <a:lnTo>
                    <a:pt x="30138" y="67490"/>
                  </a:lnTo>
                  <a:lnTo>
                    <a:pt x="30138" y="25143"/>
                  </a:lnTo>
                  <a:lnTo>
                    <a:pt x="105210" y="25143"/>
                  </a:lnTo>
                  <a:lnTo>
                    <a:pt x="105210" y="0"/>
                  </a:lnTo>
                  <a:lnTo>
                    <a:pt x="0" y="0"/>
                  </a:lnTo>
                  <a:lnTo>
                    <a:pt x="0" y="160362"/>
                  </a:lnTo>
                  <a:lnTo>
                    <a:pt x="105756" y="160362"/>
                  </a:lnTo>
                  <a:lnTo>
                    <a:pt x="105756" y="135253"/>
                  </a:lnTo>
                  <a:lnTo>
                    <a:pt x="30138" y="135253"/>
                  </a:lnTo>
                  <a:lnTo>
                    <a:pt x="30138" y="92736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A9047B2-381B-4C2B-DDB2-EA3E569A7A13}"/>
                </a:ext>
              </a:extLst>
            </p:cNvPr>
            <p:cNvSpPr/>
            <p:nvPr/>
          </p:nvSpPr>
          <p:spPr>
            <a:xfrm>
              <a:off x="10665846" y="6356586"/>
              <a:ext cx="123586" cy="160530"/>
            </a:xfrm>
            <a:custGeom>
              <a:avLst/>
              <a:gdLst>
                <a:gd name="connsiteX0" fmla="*/ 91676 w 123586"/>
                <a:gd name="connsiteY0" fmla="*/ 96038 h 160530"/>
                <a:gd name="connsiteX1" fmla="*/ 111074 w 123586"/>
                <a:gd name="connsiteY1" fmla="*/ 78561 h 160530"/>
                <a:gd name="connsiteX2" fmla="*/ 117620 w 123586"/>
                <a:gd name="connsiteY2" fmla="*/ 51749 h 160530"/>
                <a:gd name="connsiteX3" fmla="*/ 111108 w 123586"/>
                <a:gd name="connsiteY3" fmla="*/ 24493 h 160530"/>
                <a:gd name="connsiteX4" fmla="*/ 91914 w 123586"/>
                <a:gd name="connsiteY4" fmla="*/ 6471 h 160530"/>
                <a:gd name="connsiteX5" fmla="*/ 60890 w 123586"/>
                <a:gd name="connsiteY5" fmla="*/ 32 h 160530"/>
                <a:gd name="connsiteX6" fmla="*/ 0 w 123586"/>
                <a:gd name="connsiteY6" fmla="*/ 32 h 160530"/>
                <a:gd name="connsiteX7" fmla="*/ 0 w 123586"/>
                <a:gd name="connsiteY7" fmla="*/ 160530 h 160530"/>
                <a:gd name="connsiteX8" fmla="*/ 30172 w 123586"/>
                <a:gd name="connsiteY8" fmla="*/ 160530 h 160530"/>
                <a:gd name="connsiteX9" fmla="*/ 30172 w 123586"/>
                <a:gd name="connsiteY9" fmla="*/ 102205 h 160530"/>
                <a:gd name="connsiteX10" fmla="*/ 58742 w 123586"/>
                <a:gd name="connsiteY10" fmla="*/ 102205 h 160530"/>
                <a:gd name="connsiteX11" fmla="*/ 90039 w 123586"/>
                <a:gd name="connsiteY11" fmla="*/ 160530 h 160530"/>
                <a:gd name="connsiteX12" fmla="*/ 123586 w 123586"/>
                <a:gd name="connsiteY12" fmla="*/ 160530 h 160530"/>
                <a:gd name="connsiteX13" fmla="*/ 88880 w 123586"/>
                <a:gd name="connsiteY13" fmla="*/ 97162 h 160530"/>
                <a:gd name="connsiteX14" fmla="*/ 91676 w 123586"/>
                <a:gd name="connsiteY14" fmla="*/ 96038 h 160530"/>
                <a:gd name="connsiteX15" fmla="*/ 30309 w 123586"/>
                <a:gd name="connsiteY15" fmla="*/ 25107 h 160530"/>
                <a:gd name="connsiteX16" fmla="*/ 56151 w 123586"/>
                <a:gd name="connsiteY16" fmla="*/ 25107 h 160530"/>
                <a:gd name="connsiteX17" fmla="*/ 73606 w 123586"/>
                <a:gd name="connsiteY17" fmla="*/ 28241 h 160530"/>
                <a:gd name="connsiteX18" fmla="*/ 83834 w 123586"/>
                <a:gd name="connsiteY18" fmla="*/ 37337 h 160530"/>
                <a:gd name="connsiteX19" fmla="*/ 86937 w 123586"/>
                <a:gd name="connsiteY19" fmla="*/ 51749 h 160530"/>
                <a:gd name="connsiteX20" fmla="*/ 83527 w 123586"/>
                <a:gd name="connsiteY20" fmla="*/ 65853 h 160530"/>
                <a:gd name="connsiteX21" fmla="*/ 73470 w 123586"/>
                <a:gd name="connsiteY21" fmla="*/ 74575 h 160530"/>
                <a:gd name="connsiteX22" fmla="*/ 56117 w 123586"/>
                <a:gd name="connsiteY22" fmla="*/ 77505 h 160530"/>
                <a:gd name="connsiteX23" fmla="*/ 30104 w 123586"/>
                <a:gd name="connsiteY23" fmla="*/ 77505 h 16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3586" h="160530">
                  <a:moveTo>
                    <a:pt x="91676" y="96038"/>
                  </a:moveTo>
                  <a:cubicBezTo>
                    <a:pt x="99759" y="92302"/>
                    <a:pt x="106523" y="86210"/>
                    <a:pt x="111074" y="78561"/>
                  </a:cubicBezTo>
                  <a:cubicBezTo>
                    <a:pt x="115616" y="70369"/>
                    <a:pt x="117876" y="61110"/>
                    <a:pt x="117620" y="51749"/>
                  </a:cubicBezTo>
                  <a:cubicBezTo>
                    <a:pt x="117852" y="42253"/>
                    <a:pt x="115609" y="32860"/>
                    <a:pt x="111108" y="24493"/>
                  </a:cubicBezTo>
                  <a:cubicBezTo>
                    <a:pt x="106687" y="16681"/>
                    <a:pt x="99991" y="10396"/>
                    <a:pt x="91914" y="6471"/>
                  </a:cubicBezTo>
                  <a:cubicBezTo>
                    <a:pt x="82225" y="1910"/>
                    <a:pt x="71595" y="-296"/>
                    <a:pt x="60890" y="32"/>
                  </a:cubicBezTo>
                  <a:lnTo>
                    <a:pt x="0" y="32"/>
                  </a:lnTo>
                  <a:lnTo>
                    <a:pt x="0" y="160530"/>
                  </a:lnTo>
                  <a:lnTo>
                    <a:pt x="30172" y="160530"/>
                  </a:lnTo>
                  <a:lnTo>
                    <a:pt x="30172" y="102205"/>
                  </a:lnTo>
                  <a:lnTo>
                    <a:pt x="58742" y="102205"/>
                  </a:lnTo>
                  <a:lnTo>
                    <a:pt x="90039" y="160530"/>
                  </a:lnTo>
                  <a:lnTo>
                    <a:pt x="123586" y="160530"/>
                  </a:lnTo>
                  <a:lnTo>
                    <a:pt x="88880" y="97162"/>
                  </a:lnTo>
                  <a:cubicBezTo>
                    <a:pt x="89800" y="96788"/>
                    <a:pt x="90789" y="96481"/>
                    <a:pt x="91676" y="96038"/>
                  </a:cubicBezTo>
                  <a:close/>
                  <a:moveTo>
                    <a:pt x="30309" y="25107"/>
                  </a:moveTo>
                  <a:lnTo>
                    <a:pt x="56151" y="25107"/>
                  </a:lnTo>
                  <a:cubicBezTo>
                    <a:pt x="62127" y="24907"/>
                    <a:pt x="68073" y="25976"/>
                    <a:pt x="73606" y="28241"/>
                  </a:cubicBezTo>
                  <a:cubicBezTo>
                    <a:pt x="77923" y="30070"/>
                    <a:pt x="81516" y="33266"/>
                    <a:pt x="83834" y="37337"/>
                  </a:cubicBezTo>
                  <a:cubicBezTo>
                    <a:pt x="86095" y="41794"/>
                    <a:pt x="87162" y="46758"/>
                    <a:pt x="86937" y="51749"/>
                  </a:cubicBezTo>
                  <a:cubicBezTo>
                    <a:pt x="87073" y="56669"/>
                    <a:pt x="85897" y="61538"/>
                    <a:pt x="83527" y="65853"/>
                  </a:cubicBezTo>
                  <a:cubicBezTo>
                    <a:pt x="81243" y="69800"/>
                    <a:pt x="77701" y="72870"/>
                    <a:pt x="73470" y="74575"/>
                  </a:cubicBezTo>
                  <a:cubicBezTo>
                    <a:pt x="67940" y="76701"/>
                    <a:pt x="62039" y="77697"/>
                    <a:pt x="56117" y="77505"/>
                  </a:cubicBezTo>
                  <a:lnTo>
                    <a:pt x="30104" y="77505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2CFB6CD-3A6A-B614-7FB8-270F53CD59A9}"/>
                </a:ext>
              </a:extLst>
            </p:cNvPr>
            <p:cNvSpPr/>
            <p:nvPr/>
          </p:nvSpPr>
          <p:spPr>
            <a:xfrm>
              <a:off x="10803956" y="6356754"/>
              <a:ext cx="132450" cy="160362"/>
            </a:xfrm>
            <a:custGeom>
              <a:avLst/>
              <a:gdLst>
                <a:gd name="connsiteX0" fmla="*/ 102517 w 132450"/>
                <a:gd name="connsiteY0" fmla="*/ 107453 h 160362"/>
                <a:gd name="connsiteX1" fmla="*/ 101017 w 132450"/>
                <a:gd name="connsiteY1" fmla="*/ 107453 h 160362"/>
                <a:gd name="connsiteX2" fmla="*/ 26967 w 132450"/>
                <a:gd name="connsiteY2" fmla="*/ 0 h 160362"/>
                <a:gd name="connsiteX3" fmla="*/ 0 w 132450"/>
                <a:gd name="connsiteY3" fmla="*/ 0 h 160362"/>
                <a:gd name="connsiteX4" fmla="*/ 0 w 132450"/>
                <a:gd name="connsiteY4" fmla="*/ 160362 h 160362"/>
                <a:gd name="connsiteX5" fmla="*/ 30172 w 132450"/>
                <a:gd name="connsiteY5" fmla="*/ 160362 h 160362"/>
                <a:gd name="connsiteX6" fmla="*/ 30172 w 132450"/>
                <a:gd name="connsiteY6" fmla="*/ 52943 h 160362"/>
                <a:gd name="connsiteX7" fmla="*/ 31502 w 132450"/>
                <a:gd name="connsiteY7" fmla="*/ 52943 h 160362"/>
                <a:gd name="connsiteX8" fmla="*/ 105858 w 132450"/>
                <a:gd name="connsiteY8" fmla="*/ 160362 h 160362"/>
                <a:gd name="connsiteX9" fmla="*/ 132451 w 132450"/>
                <a:gd name="connsiteY9" fmla="*/ 160362 h 160362"/>
                <a:gd name="connsiteX10" fmla="*/ 132451 w 132450"/>
                <a:gd name="connsiteY10" fmla="*/ 0 h 160362"/>
                <a:gd name="connsiteX11" fmla="*/ 102517 w 132450"/>
                <a:gd name="connsiteY11" fmla="*/ 0 h 160362"/>
                <a:gd name="connsiteX12" fmla="*/ 102517 w 132450"/>
                <a:gd name="connsiteY12" fmla="*/ 107453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2450" h="160362">
                  <a:moveTo>
                    <a:pt x="102517" y="107453"/>
                  </a:moveTo>
                  <a:lnTo>
                    <a:pt x="101017" y="107453"/>
                  </a:lnTo>
                  <a:lnTo>
                    <a:pt x="26967" y="0"/>
                  </a:lnTo>
                  <a:lnTo>
                    <a:pt x="0" y="0"/>
                  </a:lnTo>
                  <a:lnTo>
                    <a:pt x="0" y="160362"/>
                  </a:lnTo>
                  <a:lnTo>
                    <a:pt x="30172" y="160362"/>
                  </a:lnTo>
                  <a:lnTo>
                    <a:pt x="30172" y="52943"/>
                  </a:lnTo>
                  <a:lnTo>
                    <a:pt x="31502" y="52943"/>
                  </a:lnTo>
                  <a:lnTo>
                    <a:pt x="105858" y="160362"/>
                  </a:lnTo>
                  <a:lnTo>
                    <a:pt x="132451" y="160362"/>
                  </a:lnTo>
                  <a:lnTo>
                    <a:pt x="132451" y="0"/>
                  </a:lnTo>
                  <a:lnTo>
                    <a:pt x="102517" y="0"/>
                  </a:lnTo>
                  <a:lnTo>
                    <a:pt x="102517" y="107453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9963836-96F5-FA87-08ED-5EB3A1AC70F2}"/>
                </a:ext>
              </a:extLst>
            </p:cNvPr>
            <p:cNvSpPr/>
            <p:nvPr/>
          </p:nvSpPr>
          <p:spPr>
            <a:xfrm>
              <a:off x="10956828" y="6356754"/>
              <a:ext cx="105755" cy="160362"/>
            </a:xfrm>
            <a:custGeom>
              <a:avLst/>
              <a:gdLst>
                <a:gd name="connsiteX0" fmla="*/ 30138 w 105755"/>
                <a:gd name="connsiteY0" fmla="*/ 92736 h 160362"/>
                <a:gd name="connsiteX1" fmla="*/ 99824 w 105755"/>
                <a:gd name="connsiteY1" fmla="*/ 92736 h 160362"/>
                <a:gd name="connsiteX2" fmla="*/ 99824 w 105755"/>
                <a:gd name="connsiteY2" fmla="*/ 67490 h 160362"/>
                <a:gd name="connsiteX3" fmla="*/ 30138 w 105755"/>
                <a:gd name="connsiteY3" fmla="*/ 67490 h 160362"/>
                <a:gd name="connsiteX4" fmla="*/ 30138 w 105755"/>
                <a:gd name="connsiteY4" fmla="*/ 25143 h 160362"/>
                <a:gd name="connsiteX5" fmla="*/ 105210 w 105755"/>
                <a:gd name="connsiteY5" fmla="*/ 25143 h 160362"/>
                <a:gd name="connsiteX6" fmla="*/ 105210 w 105755"/>
                <a:gd name="connsiteY6" fmla="*/ 0 h 160362"/>
                <a:gd name="connsiteX7" fmla="*/ 0 w 105755"/>
                <a:gd name="connsiteY7" fmla="*/ 0 h 160362"/>
                <a:gd name="connsiteX8" fmla="*/ 0 w 105755"/>
                <a:gd name="connsiteY8" fmla="*/ 160362 h 160362"/>
                <a:gd name="connsiteX9" fmla="*/ 105756 w 105755"/>
                <a:gd name="connsiteY9" fmla="*/ 160362 h 160362"/>
                <a:gd name="connsiteX10" fmla="*/ 105756 w 105755"/>
                <a:gd name="connsiteY10" fmla="*/ 135253 h 160362"/>
                <a:gd name="connsiteX11" fmla="*/ 30138 w 105755"/>
                <a:gd name="connsiteY11" fmla="*/ 135253 h 160362"/>
                <a:gd name="connsiteX12" fmla="*/ 30138 w 105755"/>
                <a:gd name="connsiteY12" fmla="*/ 92736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5755" h="160362">
                  <a:moveTo>
                    <a:pt x="30138" y="92736"/>
                  </a:moveTo>
                  <a:lnTo>
                    <a:pt x="99824" y="92736"/>
                  </a:lnTo>
                  <a:lnTo>
                    <a:pt x="99824" y="67490"/>
                  </a:lnTo>
                  <a:lnTo>
                    <a:pt x="30138" y="67490"/>
                  </a:lnTo>
                  <a:lnTo>
                    <a:pt x="30138" y="25143"/>
                  </a:lnTo>
                  <a:lnTo>
                    <a:pt x="105210" y="25143"/>
                  </a:lnTo>
                  <a:lnTo>
                    <a:pt x="105210" y="0"/>
                  </a:lnTo>
                  <a:lnTo>
                    <a:pt x="0" y="0"/>
                  </a:lnTo>
                  <a:lnTo>
                    <a:pt x="0" y="160362"/>
                  </a:lnTo>
                  <a:lnTo>
                    <a:pt x="105756" y="160362"/>
                  </a:lnTo>
                  <a:lnTo>
                    <a:pt x="105756" y="135253"/>
                  </a:lnTo>
                  <a:lnTo>
                    <a:pt x="30138" y="135253"/>
                  </a:lnTo>
                  <a:lnTo>
                    <a:pt x="30138" y="92736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B461E19-FD17-8C18-095A-87E3684B39BE}"/>
                </a:ext>
              </a:extLst>
            </p:cNvPr>
            <p:cNvSpPr/>
            <p:nvPr/>
          </p:nvSpPr>
          <p:spPr>
            <a:xfrm>
              <a:off x="11081642" y="6356754"/>
              <a:ext cx="128904" cy="160362"/>
            </a:xfrm>
            <a:custGeom>
              <a:avLst/>
              <a:gdLst>
                <a:gd name="connsiteX0" fmla="*/ 0 w 128904"/>
                <a:gd name="connsiteY0" fmla="*/ 25143 h 160362"/>
                <a:gd name="connsiteX1" fmla="*/ 49537 w 128904"/>
                <a:gd name="connsiteY1" fmla="*/ 25143 h 160362"/>
                <a:gd name="connsiteX2" fmla="*/ 49537 w 128904"/>
                <a:gd name="connsiteY2" fmla="*/ 160362 h 160362"/>
                <a:gd name="connsiteX3" fmla="*/ 79368 w 128904"/>
                <a:gd name="connsiteY3" fmla="*/ 160362 h 160362"/>
                <a:gd name="connsiteX4" fmla="*/ 79368 w 128904"/>
                <a:gd name="connsiteY4" fmla="*/ 25143 h 160362"/>
                <a:gd name="connsiteX5" fmla="*/ 128905 w 128904"/>
                <a:gd name="connsiteY5" fmla="*/ 25143 h 160362"/>
                <a:gd name="connsiteX6" fmla="*/ 128905 w 128904"/>
                <a:gd name="connsiteY6" fmla="*/ 0 h 160362"/>
                <a:gd name="connsiteX7" fmla="*/ 0 w 128904"/>
                <a:gd name="connsiteY7" fmla="*/ 0 h 160362"/>
                <a:gd name="connsiteX8" fmla="*/ 0 w 128904"/>
                <a:gd name="connsiteY8" fmla="*/ 25143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904" h="160362">
                  <a:moveTo>
                    <a:pt x="0" y="25143"/>
                  </a:moveTo>
                  <a:lnTo>
                    <a:pt x="49537" y="25143"/>
                  </a:lnTo>
                  <a:lnTo>
                    <a:pt x="49537" y="160362"/>
                  </a:lnTo>
                  <a:lnTo>
                    <a:pt x="79368" y="160362"/>
                  </a:lnTo>
                  <a:lnTo>
                    <a:pt x="79368" y="25143"/>
                  </a:lnTo>
                  <a:lnTo>
                    <a:pt x="128905" y="25143"/>
                  </a:lnTo>
                  <a:lnTo>
                    <a:pt x="128905" y="0"/>
                  </a:lnTo>
                  <a:lnTo>
                    <a:pt x="0" y="0"/>
                  </a:lnTo>
                  <a:lnTo>
                    <a:pt x="0" y="25143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F3715E1-E834-FE7D-DE3A-8AC59BC98681}"/>
                </a:ext>
              </a:extLst>
            </p:cNvPr>
            <p:cNvSpPr/>
            <p:nvPr/>
          </p:nvSpPr>
          <p:spPr>
            <a:xfrm>
              <a:off x="11229162" y="6356754"/>
              <a:ext cx="30172" cy="160362"/>
            </a:xfrm>
            <a:custGeom>
              <a:avLst/>
              <a:gdLst>
                <a:gd name="connsiteX0" fmla="*/ 0 w 30172"/>
                <a:gd name="connsiteY0" fmla="*/ 0 h 160362"/>
                <a:gd name="connsiteX1" fmla="*/ 30172 w 30172"/>
                <a:gd name="connsiteY1" fmla="*/ 0 h 160362"/>
                <a:gd name="connsiteX2" fmla="*/ 30172 w 30172"/>
                <a:gd name="connsiteY2" fmla="*/ 160362 h 160362"/>
                <a:gd name="connsiteX3" fmla="*/ 0 w 30172"/>
                <a:gd name="connsiteY3" fmla="*/ 160362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172" h="160362">
                  <a:moveTo>
                    <a:pt x="0" y="0"/>
                  </a:moveTo>
                  <a:lnTo>
                    <a:pt x="30172" y="0"/>
                  </a:lnTo>
                  <a:lnTo>
                    <a:pt x="30172" y="160362"/>
                  </a:lnTo>
                  <a:lnTo>
                    <a:pt x="0" y="160362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042345C-FC7F-8F16-1F34-AC3F27EDDE51}"/>
                </a:ext>
              </a:extLst>
            </p:cNvPr>
            <p:cNvSpPr/>
            <p:nvPr/>
          </p:nvSpPr>
          <p:spPr>
            <a:xfrm>
              <a:off x="11276035" y="6354496"/>
              <a:ext cx="142171" cy="164845"/>
            </a:xfrm>
            <a:custGeom>
              <a:avLst/>
              <a:gdLst>
                <a:gd name="connsiteX0" fmla="*/ 111590 w 142171"/>
                <a:gd name="connsiteY0" fmla="*/ 109064 h 164845"/>
                <a:gd name="connsiteX1" fmla="*/ 106988 w 142171"/>
                <a:gd name="connsiteY1" fmla="*/ 121329 h 164845"/>
                <a:gd name="connsiteX2" fmla="*/ 98669 w 142171"/>
                <a:gd name="connsiteY2" fmla="*/ 130391 h 164845"/>
                <a:gd name="connsiteX3" fmla="*/ 87487 w 142171"/>
                <a:gd name="connsiteY3" fmla="*/ 136013 h 164845"/>
                <a:gd name="connsiteX4" fmla="*/ 74156 w 142171"/>
                <a:gd name="connsiteY4" fmla="*/ 137886 h 164845"/>
                <a:gd name="connsiteX5" fmla="*/ 35870 w 142171"/>
                <a:gd name="connsiteY5" fmla="*/ 112914 h 164845"/>
                <a:gd name="connsiteX6" fmla="*/ 30279 w 142171"/>
                <a:gd name="connsiteY6" fmla="*/ 82456 h 164845"/>
                <a:gd name="connsiteX7" fmla="*/ 35870 w 142171"/>
                <a:gd name="connsiteY7" fmla="*/ 52305 h 164845"/>
                <a:gd name="connsiteX8" fmla="*/ 51382 w 142171"/>
                <a:gd name="connsiteY8" fmla="*/ 33397 h 164845"/>
                <a:gd name="connsiteX9" fmla="*/ 74293 w 142171"/>
                <a:gd name="connsiteY9" fmla="*/ 26958 h 164845"/>
                <a:gd name="connsiteX10" fmla="*/ 87930 w 142171"/>
                <a:gd name="connsiteY10" fmla="*/ 28934 h 164845"/>
                <a:gd name="connsiteX11" fmla="*/ 99112 w 142171"/>
                <a:gd name="connsiteY11" fmla="*/ 34828 h 164845"/>
                <a:gd name="connsiteX12" fmla="*/ 111692 w 142171"/>
                <a:gd name="connsiteY12" fmla="*/ 56768 h 164845"/>
                <a:gd name="connsiteX13" fmla="*/ 142171 w 142171"/>
                <a:gd name="connsiteY13" fmla="*/ 56768 h 164845"/>
                <a:gd name="connsiteX14" fmla="*/ 134535 w 142171"/>
                <a:gd name="connsiteY14" fmla="*/ 32716 h 164845"/>
                <a:gd name="connsiteX15" fmla="*/ 119670 w 142171"/>
                <a:gd name="connsiteY15" fmla="*/ 14898 h 164845"/>
                <a:gd name="connsiteX16" fmla="*/ 98976 w 142171"/>
                <a:gd name="connsiteY16" fmla="*/ 3791 h 164845"/>
                <a:gd name="connsiteX17" fmla="*/ 73850 w 142171"/>
                <a:gd name="connsiteY17" fmla="*/ 10 h 164845"/>
                <a:gd name="connsiteX18" fmla="*/ 36177 w 142171"/>
                <a:gd name="connsiteY18" fmla="*/ 9753 h 164845"/>
                <a:gd name="connsiteX19" fmla="*/ 9755 w 142171"/>
                <a:gd name="connsiteY19" fmla="*/ 37928 h 164845"/>
                <a:gd name="connsiteX20" fmla="*/ 38 w 142171"/>
                <a:gd name="connsiteY20" fmla="*/ 82388 h 164845"/>
                <a:gd name="connsiteX21" fmla="*/ 9687 w 142171"/>
                <a:gd name="connsiteY21" fmla="*/ 126678 h 164845"/>
                <a:gd name="connsiteX22" fmla="*/ 35870 w 142171"/>
                <a:gd name="connsiteY22" fmla="*/ 155023 h 164845"/>
                <a:gd name="connsiteX23" fmla="*/ 73747 w 142171"/>
                <a:gd name="connsiteY23" fmla="*/ 164835 h 164845"/>
                <a:gd name="connsiteX24" fmla="*/ 100203 w 142171"/>
                <a:gd name="connsiteY24" fmla="*/ 160474 h 164845"/>
                <a:gd name="connsiteX25" fmla="*/ 135080 w 142171"/>
                <a:gd name="connsiteY25" fmla="*/ 130596 h 164845"/>
                <a:gd name="connsiteX26" fmla="*/ 141899 w 142171"/>
                <a:gd name="connsiteY26" fmla="*/ 109132 h 164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2171" h="164845">
                  <a:moveTo>
                    <a:pt x="111590" y="109064"/>
                  </a:moveTo>
                  <a:cubicBezTo>
                    <a:pt x="110850" y="113408"/>
                    <a:pt x="109289" y="117571"/>
                    <a:pt x="106988" y="121329"/>
                  </a:cubicBezTo>
                  <a:cubicBezTo>
                    <a:pt x="104796" y="124836"/>
                    <a:pt x="101976" y="127908"/>
                    <a:pt x="98669" y="130391"/>
                  </a:cubicBezTo>
                  <a:cubicBezTo>
                    <a:pt x="95304" y="132911"/>
                    <a:pt x="91516" y="134814"/>
                    <a:pt x="87487" y="136013"/>
                  </a:cubicBezTo>
                  <a:cubicBezTo>
                    <a:pt x="83160" y="137295"/>
                    <a:pt x="78667" y="137926"/>
                    <a:pt x="74156" y="137886"/>
                  </a:cubicBezTo>
                  <a:cubicBezTo>
                    <a:pt x="57424" y="138382"/>
                    <a:pt x="42150" y="128420"/>
                    <a:pt x="35870" y="112914"/>
                  </a:cubicBezTo>
                  <a:cubicBezTo>
                    <a:pt x="31878" y="103269"/>
                    <a:pt x="29972" y="92889"/>
                    <a:pt x="30279" y="82456"/>
                  </a:cubicBezTo>
                  <a:cubicBezTo>
                    <a:pt x="29992" y="72124"/>
                    <a:pt x="31898" y="61849"/>
                    <a:pt x="35870" y="52305"/>
                  </a:cubicBezTo>
                  <a:cubicBezTo>
                    <a:pt x="39088" y="44628"/>
                    <a:pt x="44478" y="38057"/>
                    <a:pt x="51382" y="33397"/>
                  </a:cubicBezTo>
                  <a:cubicBezTo>
                    <a:pt x="58218" y="29041"/>
                    <a:pt x="66189" y="26801"/>
                    <a:pt x="74293" y="26958"/>
                  </a:cubicBezTo>
                  <a:cubicBezTo>
                    <a:pt x="78912" y="26910"/>
                    <a:pt x="83515" y="27576"/>
                    <a:pt x="87930" y="28934"/>
                  </a:cubicBezTo>
                  <a:cubicBezTo>
                    <a:pt x="91990" y="30192"/>
                    <a:pt x="95781" y="32190"/>
                    <a:pt x="99112" y="34828"/>
                  </a:cubicBezTo>
                  <a:cubicBezTo>
                    <a:pt x="105992" y="40237"/>
                    <a:pt x="110503" y="48103"/>
                    <a:pt x="111692" y="56768"/>
                  </a:cubicBezTo>
                  <a:lnTo>
                    <a:pt x="142171" y="56768"/>
                  </a:lnTo>
                  <a:cubicBezTo>
                    <a:pt x="141162" y="48342"/>
                    <a:pt x="138571" y="40182"/>
                    <a:pt x="134535" y="32716"/>
                  </a:cubicBezTo>
                  <a:cubicBezTo>
                    <a:pt x="130798" y="25860"/>
                    <a:pt x="125746" y="19806"/>
                    <a:pt x="119670" y="14898"/>
                  </a:cubicBezTo>
                  <a:cubicBezTo>
                    <a:pt x="113499" y="9979"/>
                    <a:pt x="106487" y="6216"/>
                    <a:pt x="98976" y="3791"/>
                  </a:cubicBezTo>
                  <a:cubicBezTo>
                    <a:pt x="90852" y="1215"/>
                    <a:pt x="82373" y="-61"/>
                    <a:pt x="73850" y="10"/>
                  </a:cubicBezTo>
                  <a:cubicBezTo>
                    <a:pt x="60642" y="-204"/>
                    <a:pt x="47622" y="3163"/>
                    <a:pt x="36177" y="9753"/>
                  </a:cubicBezTo>
                  <a:cubicBezTo>
                    <a:pt x="24868" y="16442"/>
                    <a:pt x="15701" y="26216"/>
                    <a:pt x="9755" y="37928"/>
                  </a:cubicBezTo>
                  <a:cubicBezTo>
                    <a:pt x="2936" y="51734"/>
                    <a:pt x="-401" y="66998"/>
                    <a:pt x="38" y="82388"/>
                  </a:cubicBezTo>
                  <a:cubicBezTo>
                    <a:pt x="-388" y="97715"/>
                    <a:pt x="2923" y="112915"/>
                    <a:pt x="9687" y="126678"/>
                  </a:cubicBezTo>
                  <a:cubicBezTo>
                    <a:pt x="15513" y="138440"/>
                    <a:pt x="24602" y="148280"/>
                    <a:pt x="35870" y="155023"/>
                  </a:cubicBezTo>
                  <a:cubicBezTo>
                    <a:pt x="47370" y="161673"/>
                    <a:pt x="60465" y="165065"/>
                    <a:pt x="73747" y="164835"/>
                  </a:cubicBezTo>
                  <a:cubicBezTo>
                    <a:pt x="82755" y="164949"/>
                    <a:pt x="91711" y="163473"/>
                    <a:pt x="100203" y="160474"/>
                  </a:cubicBezTo>
                  <a:cubicBezTo>
                    <a:pt x="115129" y="155171"/>
                    <a:pt x="127556" y="144526"/>
                    <a:pt x="135080" y="130596"/>
                  </a:cubicBezTo>
                  <a:cubicBezTo>
                    <a:pt x="138633" y="123912"/>
                    <a:pt x="140944" y="116640"/>
                    <a:pt x="141899" y="109132"/>
                  </a:cubicBez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82C37AC-73F3-E35E-2A75-7642571537DE}"/>
                </a:ext>
              </a:extLst>
            </p:cNvPr>
            <p:cNvSpPr/>
            <p:nvPr/>
          </p:nvSpPr>
          <p:spPr>
            <a:xfrm>
              <a:off x="11414627" y="6356754"/>
              <a:ext cx="150178" cy="160362"/>
            </a:xfrm>
            <a:custGeom>
              <a:avLst/>
              <a:gdLst>
                <a:gd name="connsiteX0" fmla="*/ 117995 w 150178"/>
                <a:gd name="connsiteY0" fmla="*/ 160362 h 160362"/>
                <a:gd name="connsiteX1" fmla="*/ 150179 w 150178"/>
                <a:gd name="connsiteY1" fmla="*/ 160362 h 160362"/>
                <a:gd name="connsiteX2" fmla="*/ 93857 w 150178"/>
                <a:gd name="connsiteY2" fmla="*/ 0 h 160362"/>
                <a:gd name="connsiteX3" fmla="*/ 56355 w 150178"/>
                <a:gd name="connsiteY3" fmla="*/ 0 h 160362"/>
                <a:gd name="connsiteX4" fmla="*/ 0 w 150178"/>
                <a:gd name="connsiteY4" fmla="*/ 160362 h 160362"/>
                <a:gd name="connsiteX5" fmla="*/ 32184 w 150178"/>
                <a:gd name="connsiteY5" fmla="*/ 160362 h 160362"/>
                <a:gd name="connsiteX6" fmla="*/ 45207 w 150178"/>
                <a:gd name="connsiteY6" fmla="*/ 121456 h 160362"/>
                <a:gd name="connsiteX7" fmla="*/ 105006 w 150178"/>
                <a:gd name="connsiteY7" fmla="*/ 121456 h 160362"/>
                <a:gd name="connsiteX8" fmla="*/ 53219 w 150178"/>
                <a:gd name="connsiteY8" fmla="*/ 97403 h 160362"/>
                <a:gd name="connsiteX9" fmla="*/ 74561 w 150178"/>
                <a:gd name="connsiteY9" fmla="*/ 33762 h 160362"/>
                <a:gd name="connsiteX10" fmla="*/ 75822 w 150178"/>
                <a:gd name="connsiteY10" fmla="*/ 33762 h 160362"/>
                <a:gd name="connsiteX11" fmla="*/ 97062 w 150178"/>
                <a:gd name="connsiteY11" fmla="*/ 97403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0178" h="160362">
                  <a:moveTo>
                    <a:pt x="117995" y="160362"/>
                  </a:moveTo>
                  <a:lnTo>
                    <a:pt x="150179" y="160362"/>
                  </a:lnTo>
                  <a:lnTo>
                    <a:pt x="93857" y="0"/>
                  </a:lnTo>
                  <a:lnTo>
                    <a:pt x="56355" y="0"/>
                  </a:lnTo>
                  <a:lnTo>
                    <a:pt x="0" y="160362"/>
                  </a:lnTo>
                  <a:lnTo>
                    <a:pt x="32184" y="160362"/>
                  </a:lnTo>
                  <a:lnTo>
                    <a:pt x="45207" y="121456"/>
                  </a:lnTo>
                  <a:lnTo>
                    <a:pt x="105006" y="121456"/>
                  </a:lnTo>
                  <a:close/>
                  <a:moveTo>
                    <a:pt x="53219" y="97403"/>
                  </a:moveTo>
                  <a:lnTo>
                    <a:pt x="74561" y="33762"/>
                  </a:lnTo>
                  <a:lnTo>
                    <a:pt x="75822" y="33762"/>
                  </a:lnTo>
                  <a:lnTo>
                    <a:pt x="97062" y="97403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4063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9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Inter" panose="02000503000000020004" pitchFamily="2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65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0FDE34-A637-204C-5BEB-AFF2686EB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00" y="593738"/>
            <a:ext cx="10944000" cy="6685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E191BD-8B8B-2A83-BF94-5C0839FF3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2800" y="1530589"/>
            <a:ext cx="109440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090A1-198A-EF6E-2076-1D3CF7AB71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79920" y="6253200"/>
            <a:ext cx="319147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886D149-EB83-4106-B6CB-27D5D5C74B59}" type="datetime1">
              <a:rPr lang="en-US" smtClean="0"/>
              <a:t>2/7/24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3354C-2487-AA6E-A5D0-2BFA74E653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2800" y="6251985"/>
            <a:ext cx="6841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EECD3F93-6340-4BF1-B5CF-4D557E511F5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FD4D942-5F5B-55D7-B51F-2A576EFF774D}"/>
              </a:ext>
            </a:extLst>
          </p:cNvPr>
          <p:cNvCxnSpPr>
            <a:cxnSpLocks/>
          </p:cNvCxnSpPr>
          <p:nvPr userDrawn="1"/>
        </p:nvCxnSpPr>
        <p:spPr>
          <a:xfrm>
            <a:off x="623888" y="6024277"/>
            <a:ext cx="1094422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05B95951-D354-8E44-A230-AB677F5EB1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63337" y="62532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84B9DE6-0D80-ECC1-5D2E-05805F8368A3}"/>
              </a:ext>
            </a:extLst>
          </p:cNvPr>
          <p:cNvGrpSpPr/>
          <p:nvPr userDrawn="1"/>
        </p:nvGrpSpPr>
        <p:grpSpPr>
          <a:xfrm>
            <a:off x="9802207" y="6327932"/>
            <a:ext cx="1762598" cy="218040"/>
            <a:chOff x="9802207" y="6327932"/>
            <a:chExt cx="1762598" cy="218040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D2EB330-712E-3D9A-6B1C-3B8513647DEF}"/>
                </a:ext>
              </a:extLst>
            </p:cNvPr>
            <p:cNvSpPr/>
            <p:nvPr/>
          </p:nvSpPr>
          <p:spPr>
            <a:xfrm>
              <a:off x="9863574" y="6433545"/>
              <a:ext cx="156826" cy="112427"/>
            </a:xfrm>
            <a:custGeom>
              <a:avLst/>
              <a:gdLst>
                <a:gd name="connsiteX0" fmla="*/ 122734 w 156826"/>
                <a:gd name="connsiteY0" fmla="*/ 78358 h 112427"/>
                <a:gd name="connsiteX1" fmla="*/ 34093 w 156826"/>
                <a:gd name="connsiteY1" fmla="*/ 78358 h 112427"/>
                <a:gd name="connsiteX2" fmla="*/ 34093 w 156826"/>
                <a:gd name="connsiteY2" fmla="*/ 68138 h 112427"/>
                <a:gd name="connsiteX3" fmla="*/ 0 w 156826"/>
                <a:gd name="connsiteY3" fmla="*/ 68138 h 112427"/>
                <a:gd name="connsiteX4" fmla="*/ 0 w 156826"/>
                <a:gd name="connsiteY4" fmla="*/ 78358 h 112427"/>
                <a:gd name="connsiteX5" fmla="*/ 34093 w 156826"/>
                <a:gd name="connsiteY5" fmla="*/ 112427 h 112427"/>
                <a:gd name="connsiteX6" fmla="*/ 122734 w 156826"/>
                <a:gd name="connsiteY6" fmla="*/ 112427 h 112427"/>
                <a:gd name="connsiteX7" fmla="*/ 156827 w 156826"/>
                <a:gd name="connsiteY7" fmla="*/ 78358 h 112427"/>
                <a:gd name="connsiteX8" fmla="*/ 156827 w 156826"/>
                <a:gd name="connsiteY8" fmla="*/ 0 h 112427"/>
                <a:gd name="connsiteX9" fmla="*/ 122734 w 156826"/>
                <a:gd name="connsiteY9" fmla="*/ 34069 h 112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826" h="112427">
                  <a:moveTo>
                    <a:pt x="122734" y="78358"/>
                  </a:moveTo>
                  <a:lnTo>
                    <a:pt x="34093" y="78358"/>
                  </a:lnTo>
                  <a:lnTo>
                    <a:pt x="34093" y="68138"/>
                  </a:lnTo>
                  <a:lnTo>
                    <a:pt x="0" y="68138"/>
                  </a:lnTo>
                  <a:lnTo>
                    <a:pt x="0" y="78358"/>
                  </a:lnTo>
                  <a:cubicBezTo>
                    <a:pt x="0" y="97174"/>
                    <a:pt x="15264" y="112427"/>
                    <a:pt x="34093" y="112427"/>
                  </a:cubicBezTo>
                  <a:lnTo>
                    <a:pt x="122734" y="112427"/>
                  </a:lnTo>
                  <a:cubicBezTo>
                    <a:pt x="141564" y="112427"/>
                    <a:pt x="156827" y="97174"/>
                    <a:pt x="156827" y="78358"/>
                  </a:cubicBezTo>
                  <a:lnTo>
                    <a:pt x="156827" y="0"/>
                  </a:lnTo>
                  <a:lnTo>
                    <a:pt x="122734" y="34069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6D63494-04DA-DF89-1FF0-28F90D62FD53}"/>
                </a:ext>
              </a:extLst>
            </p:cNvPr>
            <p:cNvSpPr/>
            <p:nvPr/>
          </p:nvSpPr>
          <p:spPr>
            <a:xfrm>
              <a:off x="9802207" y="6327932"/>
              <a:ext cx="156826" cy="115834"/>
            </a:xfrm>
            <a:custGeom>
              <a:avLst/>
              <a:gdLst>
                <a:gd name="connsiteX0" fmla="*/ 122734 w 156826"/>
                <a:gd name="connsiteY0" fmla="*/ 0 h 115834"/>
                <a:gd name="connsiteX1" fmla="*/ 34093 w 156826"/>
                <a:gd name="connsiteY1" fmla="*/ 0 h 115834"/>
                <a:gd name="connsiteX2" fmla="*/ 0 w 156826"/>
                <a:gd name="connsiteY2" fmla="*/ 34069 h 115834"/>
                <a:gd name="connsiteX3" fmla="*/ 0 w 156826"/>
                <a:gd name="connsiteY3" fmla="*/ 115834 h 115834"/>
                <a:gd name="connsiteX4" fmla="*/ 34093 w 156826"/>
                <a:gd name="connsiteY4" fmla="*/ 81765 h 115834"/>
                <a:gd name="connsiteX5" fmla="*/ 34093 w 156826"/>
                <a:gd name="connsiteY5" fmla="*/ 81765 h 115834"/>
                <a:gd name="connsiteX6" fmla="*/ 34093 w 156826"/>
                <a:gd name="connsiteY6" fmla="*/ 34069 h 115834"/>
                <a:gd name="connsiteX7" fmla="*/ 122734 w 156826"/>
                <a:gd name="connsiteY7" fmla="*/ 34069 h 115834"/>
                <a:gd name="connsiteX8" fmla="*/ 122734 w 156826"/>
                <a:gd name="connsiteY8" fmla="*/ 44290 h 115834"/>
                <a:gd name="connsiteX9" fmla="*/ 156827 w 156826"/>
                <a:gd name="connsiteY9" fmla="*/ 44290 h 115834"/>
                <a:gd name="connsiteX10" fmla="*/ 156827 w 156826"/>
                <a:gd name="connsiteY10" fmla="*/ 34069 h 115834"/>
                <a:gd name="connsiteX11" fmla="*/ 122734 w 156826"/>
                <a:gd name="connsiteY11" fmla="*/ 0 h 115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6826" h="115834">
                  <a:moveTo>
                    <a:pt x="122734" y="0"/>
                  </a:moveTo>
                  <a:lnTo>
                    <a:pt x="34093" y="0"/>
                  </a:lnTo>
                  <a:cubicBezTo>
                    <a:pt x="15264" y="0"/>
                    <a:pt x="0" y="15253"/>
                    <a:pt x="0" y="34069"/>
                  </a:cubicBezTo>
                  <a:lnTo>
                    <a:pt x="0" y="115834"/>
                  </a:lnTo>
                  <a:lnTo>
                    <a:pt x="34093" y="81765"/>
                  </a:lnTo>
                  <a:lnTo>
                    <a:pt x="34093" y="81765"/>
                  </a:lnTo>
                  <a:lnTo>
                    <a:pt x="34093" y="34069"/>
                  </a:lnTo>
                  <a:lnTo>
                    <a:pt x="122734" y="34069"/>
                  </a:lnTo>
                  <a:lnTo>
                    <a:pt x="122734" y="44290"/>
                  </a:lnTo>
                  <a:lnTo>
                    <a:pt x="156827" y="44290"/>
                  </a:lnTo>
                  <a:lnTo>
                    <a:pt x="156827" y="34069"/>
                  </a:lnTo>
                  <a:cubicBezTo>
                    <a:pt x="156827" y="15253"/>
                    <a:pt x="141563" y="0"/>
                    <a:pt x="122734" y="0"/>
                  </a:cubicBez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6694923-418C-0F42-724E-D78DE4311F4F}"/>
                </a:ext>
              </a:extLst>
            </p:cNvPr>
            <p:cNvSpPr/>
            <p:nvPr/>
          </p:nvSpPr>
          <p:spPr>
            <a:xfrm>
              <a:off x="9802207" y="6433545"/>
              <a:ext cx="156826" cy="68137"/>
            </a:xfrm>
            <a:custGeom>
              <a:avLst/>
              <a:gdLst>
                <a:gd name="connsiteX0" fmla="*/ 122734 w 156826"/>
                <a:gd name="connsiteY0" fmla="*/ 6814 h 68137"/>
                <a:gd name="connsiteX1" fmla="*/ 122734 w 156826"/>
                <a:gd name="connsiteY1" fmla="*/ 17034 h 68137"/>
                <a:gd name="connsiteX2" fmla="*/ 34093 w 156826"/>
                <a:gd name="connsiteY2" fmla="*/ 17034 h 68137"/>
                <a:gd name="connsiteX3" fmla="*/ 34093 w 156826"/>
                <a:gd name="connsiteY3" fmla="*/ 0 h 68137"/>
                <a:gd name="connsiteX4" fmla="*/ 0 w 156826"/>
                <a:gd name="connsiteY4" fmla="*/ 34069 h 68137"/>
                <a:gd name="connsiteX5" fmla="*/ 34093 w 156826"/>
                <a:gd name="connsiteY5" fmla="*/ 68138 h 68137"/>
                <a:gd name="connsiteX6" fmla="*/ 34093 w 156826"/>
                <a:gd name="connsiteY6" fmla="*/ 51103 h 68137"/>
                <a:gd name="connsiteX7" fmla="*/ 122734 w 156826"/>
                <a:gd name="connsiteY7" fmla="*/ 51103 h 68137"/>
                <a:gd name="connsiteX8" fmla="*/ 156827 w 156826"/>
                <a:gd name="connsiteY8" fmla="*/ 17034 h 68137"/>
                <a:gd name="connsiteX9" fmla="*/ 156827 w 156826"/>
                <a:gd name="connsiteY9" fmla="*/ 6814 h 6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826" h="68137">
                  <a:moveTo>
                    <a:pt x="122734" y="6814"/>
                  </a:moveTo>
                  <a:lnTo>
                    <a:pt x="122734" y="17034"/>
                  </a:lnTo>
                  <a:lnTo>
                    <a:pt x="34093" y="17034"/>
                  </a:lnTo>
                  <a:lnTo>
                    <a:pt x="34093" y="0"/>
                  </a:lnTo>
                  <a:lnTo>
                    <a:pt x="0" y="34069"/>
                  </a:lnTo>
                  <a:lnTo>
                    <a:pt x="34093" y="68138"/>
                  </a:lnTo>
                  <a:lnTo>
                    <a:pt x="34093" y="51103"/>
                  </a:lnTo>
                  <a:lnTo>
                    <a:pt x="122734" y="51103"/>
                  </a:lnTo>
                  <a:cubicBezTo>
                    <a:pt x="141563" y="51103"/>
                    <a:pt x="156827" y="35850"/>
                    <a:pt x="156827" y="17034"/>
                  </a:cubicBezTo>
                  <a:lnTo>
                    <a:pt x="156827" y="6814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188F347-1D76-E195-0A81-3DDBB8E4E10B}"/>
                </a:ext>
              </a:extLst>
            </p:cNvPr>
            <p:cNvSpPr/>
            <p:nvPr/>
          </p:nvSpPr>
          <p:spPr>
            <a:xfrm>
              <a:off x="9863574" y="6372221"/>
              <a:ext cx="156826" cy="68137"/>
            </a:xfrm>
            <a:custGeom>
              <a:avLst/>
              <a:gdLst>
                <a:gd name="connsiteX0" fmla="*/ 156827 w 156826"/>
                <a:gd name="connsiteY0" fmla="*/ 34069 h 68137"/>
                <a:gd name="connsiteX1" fmla="*/ 122734 w 156826"/>
                <a:gd name="connsiteY1" fmla="*/ 0 h 68137"/>
                <a:gd name="connsiteX2" fmla="*/ 122734 w 156826"/>
                <a:gd name="connsiteY2" fmla="*/ 17034 h 68137"/>
                <a:gd name="connsiteX3" fmla="*/ 34093 w 156826"/>
                <a:gd name="connsiteY3" fmla="*/ 17034 h 68137"/>
                <a:gd name="connsiteX4" fmla="*/ 0 w 156826"/>
                <a:gd name="connsiteY4" fmla="*/ 51103 h 68137"/>
                <a:gd name="connsiteX5" fmla="*/ 0 w 156826"/>
                <a:gd name="connsiteY5" fmla="*/ 61324 h 68137"/>
                <a:gd name="connsiteX6" fmla="*/ 34093 w 156826"/>
                <a:gd name="connsiteY6" fmla="*/ 61324 h 68137"/>
                <a:gd name="connsiteX7" fmla="*/ 34093 w 156826"/>
                <a:gd name="connsiteY7" fmla="*/ 51103 h 68137"/>
                <a:gd name="connsiteX8" fmla="*/ 122734 w 156826"/>
                <a:gd name="connsiteY8" fmla="*/ 51103 h 68137"/>
                <a:gd name="connsiteX9" fmla="*/ 122734 w 156826"/>
                <a:gd name="connsiteY9" fmla="*/ 68138 h 6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826" h="68137">
                  <a:moveTo>
                    <a:pt x="156827" y="34069"/>
                  </a:moveTo>
                  <a:lnTo>
                    <a:pt x="122734" y="0"/>
                  </a:lnTo>
                  <a:lnTo>
                    <a:pt x="122734" y="17034"/>
                  </a:lnTo>
                  <a:lnTo>
                    <a:pt x="34093" y="17034"/>
                  </a:lnTo>
                  <a:cubicBezTo>
                    <a:pt x="15264" y="17034"/>
                    <a:pt x="0" y="32288"/>
                    <a:pt x="0" y="51103"/>
                  </a:cubicBezTo>
                  <a:lnTo>
                    <a:pt x="0" y="61324"/>
                  </a:lnTo>
                  <a:lnTo>
                    <a:pt x="34093" y="61324"/>
                  </a:lnTo>
                  <a:lnTo>
                    <a:pt x="34093" y="51103"/>
                  </a:lnTo>
                  <a:lnTo>
                    <a:pt x="122734" y="51103"/>
                  </a:lnTo>
                  <a:lnTo>
                    <a:pt x="122734" y="68138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2C10A17-461A-B428-B981-01ED99FD39AB}"/>
                </a:ext>
              </a:extLst>
            </p:cNvPr>
            <p:cNvSpPr/>
            <p:nvPr/>
          </p:nvSpPr>
          <p:spPr>
            <a:xfrm>
              <a:off x="10107879" y="6354496"/>
              <a:ext cx="142171" cy="164709"/>
            </a:xfrm>
            <a:custGeom>
              <a:avLst/>
              <a:gdLst>
                <a:gd name="connsiteX0" fmla="*/ 51348 w 142171"/>
                <a:gd name="connsiteY0" fmla="*/ 33397 h 164709"/>
                <a:gd name="connsiteX1" fmla="*/ 74259 w 142171"/>
                <a:gd name="connsiteY1" fmla="*/ 26958 h 164709"/>
                <a:gd name="connsiteX2" fmla="*/ 87896 w 142171"/>
                <a:gd name="connsiteY2" fmla="*/ 28934 h 164709"/>
                <a:gd name="connsiteX3" fmla="*/ 99112 w 142171"/>
                <a:gd name="connsiteY3" fmla="*/ 34828 h 164709"/>
                <a:gd name="connsiteX4" fmla="*/ 107294 w 142171"/>
                <a:gd name="connsiteY4" fmla="*/ 44162 h 164709"/>
                <a:gd name="connsiteX5" fmla="*/ 111692 w 142171"/>
                <a:gd name="connsiteY5" fmla="*/ 56768 h 164709"/>
                <a:gd name="connsiteX6" fmla="*/ 142171 w 142171"/>
                <a:gd name="connsiteY6" fmla="*/ 56768 h 164709"/>
                <a:gd name="connsiteX7" fmla="*/ 134535 w 142171"/>
                <a:gd name="connsiteY7" fmla="*/ 32715 h 164709"/>
                <a:gd name="connsiteX8" fmla="*/ 119636 w 142171"/>
                <a:gd name="connsiteY8" fmla="*/ 14897 h 164709"/>
                <a:gd name="connsiteX9" fmla="*/ 98942 w 142171"/>
                <a:gd name="connsiteY9" fmla="*/ 3791 h 164709"/>
                <a:gd name="connsiteX10" fmla="*/ 73849 w 142171"/>
                <a:gd name="connsiteY10" fmla="*/ 9 h 164709"/>
                <a:gd name="connsiteX11" fmla="*/ 36143 w 142171"/>
                <a:gd name="connsiteY11" fmla="*/ 9753 h 164709"/>
                <a:gd name="connsiteX12" fmla="*/ 9755 w 142171"/>
                <a:gd name="connsiteY12" fmla="*/ 37928 h 164709"/>
                <a:gd name="connsiteX13" fmla="*/ 38 w 142171"/>
                <a:gd name="connsiteY13" fmla="*/ 82388 h 164709"/>
                <a:gd name="connsiteX14" fmla="*/ 9653 w 142171"/>
                <a:gd name="connsiteY14" fmla="*/ 126677 h 164709"/>
                <a:gd name="connsiteX15" fmla="*/ 35972 w 142171"/>
                <a:gd name="connsiteY15" fmla="*/ 154886 h 164709"/>
                <a:gd name="connsiteX16" fmla="*/ 73849 w 142171"/>
                <a:gd name="connsiteY16" fmla="*/ 164698 h 164709"/>
                <a:gd name="connsiteX17" fmla="*/ 100271 w 142171"/>
                <a:gd name="connsiteY17" fmla="*/ 160337 h 164709"/>
                <a:gd name="connsiteX18" fmla="*/ 120932 w 142171"/>
                <a:gd name="connsiteY18" fmla="*/ 148277 h 164709"/>
                <a:gd name="connsiteX19" fmla="*/ 135148 w 142171"/>
                <a:gd name="connsiteY19" fmla="*/ 130459 h 164709"/>
                <a:gd name="connsiteX20" fmla="*/ 142171 w 142171"/>
                <a:gd name="connsiteY20" fmla="*/ 108996 h 164709"/>
                <a:gd name="connsiteX21" fmla="*/ 111692 w 142171"/>
                <a:gd name="connsiteY21" fmla="*/ 108996 h 164709"/>
                <a:gd name="connsiteX22" fmla="*/ 107056 w 142171"/>
                <a:gd name="connsiteY22" fmla="*/ 121260 h 164709"/>
                <a:gd name="connsiteX23" fmla="*/ 98771 w 142171"/>
                <a:gd name="connsiteY23" fmla="*/ 130323 h 164709"/>
                <a:gd name="connsiteX24" fmla="*/ 87589 w 142171"/>
                <a:gd name="connsiteY24" fmla="*/ 135944 h 164709"/>
                <a:gd name="connsiteX25" fmla="*/ 74224 w 142171"/>
                <a:gd name="connsiteY25" fmla="*/ 137818 h 164709"/>
                <a:gd name="connsiteX26" fmla="*/ 36040 w 142171"/>
                <a:gd name="connsiteY26" fmla="*/ 112845 h 164709"/>
                <a:gd name="connsiteX27" fmla="*/ 30449 w 142171"/>
                <a:gd name="connsiteY27" fmla="*/ 82388 h 164709"/>
                <a:gd name="connsiteX28" fmla="*/ 36006 w 142171"/>
                <a:gd name="connsiteY28" fmla="*/ 52237 h 164709"/>
                <a:gd name="connsiteX29" fmla="*/ 51348 w 142171"/>
                <a:gd name="connsiteY29" fmla="*/ 33397 h 164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42171" h="164709">
                  <a:moveTo>
                    <a:pt x="51348" y="33397"/>
                  </a:moveTo>
                  <a:cubicBezTo>
                    <a:pt x="58177" y="29029"/>
                    <a:pt x="66151" y="26788"/>
                    <a:pt x="74259" y="26958"/>
                  </a:cubicBezTo>
                  <a:cubicBezTo>
                    <a:pt x="78878" y="26902"/>
                    <a:pt x="83481" y="27569"/>
                    <a:pt x="87896" y="28934"/>
                  </a:cubicBezTo>
                  <a:cubicBezTo>
                    <a:pt x="91966" y="30191"/>
                    <a:pt x="95768" y="32189"/>
                    <a:pt x="99112" y="34828"/>
                  </a:cubicBezTo>
                  <a:cubicBezTo>
                    <a:pt x="102395" y="37406"/>
                    <a:pt x="105170" y="40571"/>
                    <a:pt x="107294" y="44162"/>
                  </a:cubicBezTo>
                  <a:cubicBezTo>
                    <a:pt x="109572" y="48037"/>
                    <a:pt x="111065" y="52319"/>
                    <a:pt x="111692" y="56768"/>
                  </a:cubicBezTo>
                  <a:lnTo>
                    <a:pt x="142171" y="56768"/>
                  </a:lnTo>
                  <a:cubicBezTo>
                    <a:pt x="141162" y="48342"/>
                    <a:pt x="138571" y="40181"/>
                    <a:pt x="134535" y="32715"/>
                  </a:cubicBezTo>
                  <a:cubicBezTo>
                    <a:pt x="130795" y="25851"/>
                    <a:pt x="125732" y="19795"/>
                    <a:pt x="119636" y="14897"/>
                  </a:cubicBezTo>
                  <a:cubicBezTo>
                    <a:pt x="113472" y="9966"/>
                    <a:pt x="106459" y="6202"/>
                    <a:pt x="98942" y="3791"/>
                  </a:cubicBezTo>
                  <a:cubicBezTo>
                    <a:pt x="90831" y="1215"/>
                    <a:pt x="82362" y="-62"/>
                    <a:pt x="73849" y="9"/>
                  </a:cubicBezTo>
                  <a:cubicBezTo>
                    <a:pt x="60632" y="-200"/>
                    <a:pt x="47601" y="3167"/>
                    <a:pt x="36143" y="9753"/>
                  </a:cubicBezTo>
                  <a:cubicBezTo>
                    <a:pt x="24851" y="16454"/>
                    <a:pt x="15701" y="26226"/>
                    <a:pt x="9755" y="37928"/>
                  </a:cubicBezTo>
                  <a:cubicBezTo>
                    <a:pt x="2936" y="51734"/>
                    <a:pt x="-401" y="66998"/>
                    <a:pt x="38" y="82388"/>
                  </a:cubicBezTo>
                  <a:cubicBezTo>
                    <a:pt x="-381" y="97710"/>
                    <a:pt x="2916" y="112906"/>
                    <a:pt x="9653" y="126677"/>
                  </a:cubicBezTo>
                  <a:cubicBezTo>
                    <a:pt x="15551" y="138399"/>
                    <a:pt x="24684" y="148188"/>
                    <a:pt x="35972" y="154886"/>
                  </a:cubicBezTo>
                  <a:cubicBezTo>
                    <a:pt x="47472" y="161536"/>
                    <a:pt x="60567" y="164928"/>
                    <a:pt x="73849" y="164698"/>
                  </a:cubicBezTo>
                  <a:cubicBezTo>
                    <a:pt x="82847" y="164813"/>
                    <a:pt x="91789" y="163336"/>
                    <a:pt x="100271" y="160337"/>
                  </a:cubicBezTo>
                  <a:cubicBezTo>
                    <a:pt x="107854" y="157644"/>
                    <a:pt x="114860" y="153553"/>
                    <a:pt x="120932" y="148277"/>
                  </a:cubicBezTo>
                  <a:cubicBezTo>
                    <a:pt x="126710" y="143245"/>
                    <a:pt x="131528" y="137208"/>
                    <a:pt x="135148" y="130459"/>
                  </a:cubicBezTo>
                  <a:cubicBezTo>
                    <a:pt x="138772" y="123789"/>
                    <a:pt x="141152" y="116516"/>
                    <a:pt x="142171" y="108996"/>
                  </a:cubicBezTo>
                  <a:lnTo>
                    <a:pt x="111692" y="108996"/>
                  </a:lnTo>
                  <a:cubicBezTo>
                    <a:pt x="110942" y="113341"/>
                    <a:pt x="109367" y="117504"/>
                    <a:pt x="107056" y="121260"/>
                  </a:cubicBezTo>
                  <a:cubicBezTo>
                    <a:pt x="104877" y="124765"/>
                    <a:pt x="102068" y="127838"/>
                    <a:pt x="98771" y="130323"/>
                  </a:cubicBezTo>
                  <a:cubicBezTo>
                    <a:pt x="95406" y="132842"/>
                    <a:pt x="91619" y="134746"/>
                    <a:pt x="87589" y="135944"/>
                  </a:cubicBezTo>
                  <a:cubicBezTo>
                    <a:pt x="83252" y="137226"/>
                    <a:pt x="78749" y="137857"/>
                    <a:pt x="74224" y="137818"/>
                  </a:cubicBezTo>
                  <a:cubicBezTo>
                    <a:pt x="57529" y="138270"/>
                    <a:pt x="42307" y="128315"/>
                    <a:pt x="36040" y="112845"/>
                  </a:cubicBezTo>
                  <a:cubicBezTo>
                    <a:pt x="32035" y="103205"/>
                    <a:pt x="30125" y="92822"/>
                    <a:pt x="30449" y="82388"/>
                  </a:cubicBezTo>
                  <a:cubicBezTo>
                    <a:pt x="30153" y="72058"/>
                    <a:pt x="32045" y="61783"/>
                    <a:pt x="36006" y="52237"/>
                  </a:cubicBezTo>
                  <a:cubicBezTo>
                    <a:pt x="39177" y="44600"/>
                    <a:pt x="44509" y="38052"/>
                    <a:pt x="51348" y="33397"/>
                  </a:cubicBez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FEF3387-3164-D036-5AFB-CBEB53E7FF0A}"/>
                </a:ext>
              </a:extLst>
            </p:cNvPr>
            <p:cNvSpPr/>
            <p:nvPr/>
          </p:nvSpPr>
          <p:spPr>
            <a:xfrm>
              <a:off x="10246743" y="6356754"/>
              <a:ext cx="146837" cy="160362"/>
            </a:xfrm>
            <a:custGeom>
              <a:avLst/>
              <a:gdLst>
                <a:gd name="connsiteX0" fmla="*/ 74220 w 146837"/>
                <a:gd name="connsiteY0" fmla="*/ 70557 h 160362"/>
                <a:gd name="connsiteX1" fmla="*/ 72652 w 146837"/>
                <a:gd name="connsiteY1" fmla="*/ 70557 h 160362"/>
                <a:gd name="connsiteX2" fmla="*/ 34025 w 146837"/>
                <a:gd name="connsiteY2" fmla="*/ 0 h 160362"/>
                <a:gd name="connsiteX3" fmla="*/ 0 w 146837"/>
                <a:gd name="connsiteY3" fmla="*/ 0 h 160362"/>
                <a:gd name="connsiteX4" fmla="*/ 58469 w 146837"/>
                <a:gd name="connsiteY4" fmla="*/ 101253 h 160362"/>
                <a:gd name="connsiteX5" fmla="*/ 58469 w 146837"/>
                <a:gd name="connsiteY5" fmla="*/ 160362 h 160362"/>
                <a:gd name="connsiteX6" fmla="*/ 88471 w 146837"/>
                <a:gd name="connsiteY6" fmla="*/ 160362 h 160362"/>
                <a:gd name="connsiteX7" fmla="*/ 88471 w 146837"/>
                <a:gd name="connsiteY7" fmla="*/ 101253 h 160362"/>
                <a:gd name="connsiteX8" fmla="*/ 146838 w 146837"/>
                <a:gd name="connsiteY8" fmla="*/ 0 h 160362"/>
                <a:gd name="connsiteX9" fmla="*/ 112915 w 146837"/>
                <a:gd name="connsiteY9" fmla="*/ 0 h 160362"/>
                <a:gd name="connsiteX10" fmla="*/ 74220 w 146837"/>
                <a:gd name="connsiteY10" fmla="*/ 70557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837" h="160362">
                  <a:moveTo>
                    <a:pt x="74220" y="70557"/>
                  </a:moveTo>
                  <a:lnTo>
                    <a:pt x="72652" y="70557"/>
                  </a:lnTo>
                  <a:lnTo>
                    <a:pt x="34025" y="0"/>
                  </a:lnTo>
                  <a:lnTo>
                    <a:pt x="0" y="0"/>
                  </a:lnTo>
                  <a:lnTo>
                    <a:pt x="58469" y="101253"/>
                  </a:lnTo>
                  <a:lnTo>
                    <a:pt x="58469" y="160362"/>
                  </a:lnTo>
                  <a:lnTo>
                    <a:pt x="88471" y="160362"/>
                  </a:lnTo>
                  <a:lnTo>
                    <a:pt x="88471" y="101253"/>
                  </a:lnTo>
                  <a:lnTo>
                    <a:pt x="146838" y="0"/>
                  </a:lnTo>
                  <a:lnTo>
                    <a:pt x="112915" y="0"/>
                  </a:lnTo>
                  <a:lnTo>
                    <a:pt x="74220" y="70557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66D6B24-B3B3-3DE1-B439-57D3E61BF004}"/>
                </a:ext>
              </a:extLst>
            </p:cNvPr>
            <p:cNvSpPr/>
            <p:nvPr/>
          </p:nvSpPr>
          <p:spPr>
            <a:xfrm>
              <a:off x="10407320" y="6356718"/>
              <a:ext cx="120738" cy="160438"/>
            </a:xfrm>
            <a:custGeom>
              <a:avLst/>
              <a:gdLst>
                <a:gd name="connsiteX0" fmla="*/ 102722 w 120738"/>
                <a:gd name="connsiteY0" fmla="*/ 82483 h 160438"/>
                <a:gd name="connsiteX1" fmla="*/ 86357 w 120738"/>
                <a:gd name="connsiteY1" fmla="*/ 77339 h 160438"/>
                <a:gd name="connsiteX2" fmla="*/ 86357 w 120738"/>
                <a:gd name="connsiteY2" fmla="*/ 75772 h 160438"/>
                <a:gd name="connsiteX3" fmla="*/ 100676 w 120738"/>
                <a:gd name="connsiteY3" fmla="*/ 69537 h 160438"/>
                <a:gd name="connsiteX4" fmla="*/ 110904 w 120738"/>
                <a:gd name="connsiteY4" fmla="*/ 58192 h 160438"/>
                <a:gd name="connsiteX5" fmla="*/ 114654 w 120738"/>
                <a:gd name="connsiteY5" fmla="*/ 41532 h 160438"/>
                <a:gd name="connsiteX6" fmla="*/ 91471 w 120738"/>
                <a:gd name="connsiteY6" fmla="*/ 5453 h 160438"/>
                <a:gd name="connsiteX7" fmla="*/ 62424 w 120738"/>
                <a:gd name="connsiteY7" fmla="*/ 36 h 160438"/>
                <a:gd name="connsiteX8" fmla="*/ 0 w 120738"/>
                <a:gd name="connsiteY8" fmla="*/ 36 h 160438"/>
                <a:gd name="connsiteX9" fmla="*/ 0 w 120738"/>
                <a:gd name="connsiteY9" fmla="*/ 160399 h 160438"/>
                <a:gd name="connsiteX10" fmla="*/ 65901 w 120738"/>
                <a:gd name="connsiteY10" fmla="*/ 160399 h 160438"/>
                <a:gd name="connsiteX11" fmla="*/ 96380 w 120738"/>
                <a:gd name="connsiteY11" fmla="*/ 154641 h 160438"/>
                <a:gd name="connsiteX12" fmla="*/ 120723 w 120738"/>
                <a:gd name="connsiteY12" fmla="*/ 116552 h 160438"/>
                <a:gd name="connsiteX13" fmla="*/ 115643 w 120738"/>
                <a:gd name="connsiteY13" fmla="*/ 95906 h 160438"/>
                <a:gd name="connsiteX14" fmla="*/ 102722 w 120738"/>
                <a:gd name="connsiteY14" fmla="*/ 82483 h 160438"/>
                <a:gd name="connsiteX15" fmla="*/ 30172 w 120738"/>
                <a:gd name="connsiteY15" fmla="*/ 24805 h 160438"/>
                <a:gd name="connsiteX16" fmla="*/ 58776 w 120738"/>
                <a:gd name="connsiteY16" fmla="*/ 24805 h 160438"/>
                <a:gd name="connsiteX17" fmla="*/ 77766 w 120738"/>
                <a:gd name="connsiteY17" fmla="*/ 30664 h 160438"/>
                <a:gd name="connsiteX18" fmla="*/ 84243 w 120738"/>
                <a:gd name="connsiteY18" fmla="*/ 45689 h 160438"/>
                <a:gd name="connsiteX19" fmla="*/ 80834 w 120738"/>
                <a:gd name="connsiteY19" fmla="*/ 57613 h 160438"/>
                <a:gd name="connsiteX20" fmla="*/ 71459 w 120738"/>
                <a:gd name="connsiteY20" fmla="*/ 65244 h 160438"/>
                <a:gd name="connsiteX21" fmla="*/ 58128 w 120738"/>
                <a:gd name="connsiteY21" fmla="*/ 67936 h 160438"/>
                <a:gd name="connsiteX22" fmla="*/ 30172 w 120738"/>
                <a:gd name="connsiteY22" fmla="*/ 67936 h 160438"/>
                <a:gd name="connsiteX23" fmla="*/ 82948 w 120738"/>
                <a:gd name="connsiteY23" fmla="*/ 129464 h 160438"/>
                <a:gd name="connsiteX24" fmla="*/ 60549 w 120738"/>
                <a:gd name="connsiteY24" fmla="*/ 135426 h 160438"/>
                <a:gd name="connsiteX25" fmla="*/ 30070 w 120738"/>
                <a:gd name="connsiteY25" fmla="*/ 135426 h 160438"/>
                <a:gd name="connsiteX26" fmla="*/ 30070 w 120738"/>
                <a:gd name="connsiteY26" fmla="*/ 89399 h 160438"/>
                <a:gd name="connsiteX27" fmla="*/ 61333 w 120738"/>
                <a:gd name="connsiteY27" fmla="*/ 89399 h 160438"/>
                <a:gd name="connsiteX28" fmla="*/ 76538 w 120738"/>
                <a:gd name="connsiteY28" fmla="*/ 92602 h 160438"/>
                <a:gd name="connsiteX29" fmla="*/ 86357 w 120738"/>
                <a:gd name="connsiteY29" fmla="*/ 101391 h 160438"/>
                <a:gd name="connsiteX30" fmla="*/ 89766 w 120738"/>
                <a:gd name="connsiteY30" fmla="*/ 114065 h 160438"/>
                <a:gd name="connsiteX31" fmla="*/ 82948 w 120738"/>
                <a:gd name="connsiteY31" fmla="*/ 129464 h 16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0738" h="160438">
                  <a:moveTo>
                    <a:pt x="102722" y="82483"/>
                  </a:moveTo>
                  <a:cubicBezTo>
                    <a:pt x="97785" y="79420"/>
                    <a:pt x="92160" y="77651"/>
                    <a:pt x="86357" y="77339"/>
                  </a:cubicBezTo>
                  <a:lnTo>
                    <a:pt x="86357" y="75772"/>
                  </a:lnTo>
                  <a:cubicBezTo>
                    <a:pt x="91471" y="74585"/>
                    <a:pt x="96326" y="72472"/>
                    <a:pt x="100676" y="69537"/>
                  </a:cubicBezTo>
                  <a:cubicBezTo>
                    <a:pt x="104962" y="66648"/>
                    <a:pt x="108473" y="62753"/>
                    <a:pt x="110904" y="58192"/>
                  </a:cubicBezTo>
                  <a:cubicBezTo>
                    <a:pt x="113529" y="53039"/>
                    <a:pt x="114818" y="47311"/>
                    <a:pt x="114654" y="41532"/>
                  </a:cubicBezTo>
                  <a:cubicBezTo>
                    <a:pt x="115135" y="25873"/>
                    <a:pt x="105920" y="11532"/>
                    <a:pt x="91471" y="5453"/>
                  </a:cubicBezTo>
                  <a:cubicBezTo>
                    <a:pt x="82297" y="1560"/>
                    <a:pt x="72386" y="-288"/>
                    <a:pt x="62424" y="36"/>
                  </a:cubicBezTo>
                  <a:lnTo>
                    <a:pt x="0" y="36"/>
                  </a:lnTo>
                  <a:lnTo>
                    <a:pt x="0" y="160399"/>
                  </a:lnTo>
                  <a:lnTo>
                    <a:pt x="65901" y="160399"/>
                  </a:lnTo>
                  <a:cubicBezTo>
                    <a:pt x="76361" y="160748"/>
                    <a:pt x="86770" y="158782"/>
                    <a:pt x="96380" y="154641"/>
                  </a:cubicBezTo>
                  <a:cubicBezTo>
                    <a:pt x="111538" y="148128"/>
                    <a:pt x="121183" y="133033"/>
                    <a:pt x="120723" y="116552"/>
                  </a:cubicBezTo>
                  <a:cubicBezTo>
                    <a:pt x="120900" y="109341"/>
                    <a:pt x="119144" y="102213"/>
                    <a:pt x="115643" y="95906"/>
                  </a:cubicBezTo>
                  <a:cubicBezTo>
                    <a:pt x="112544" y="90410"/>
                    <a:pt x="108098" y="85790"/>
                    <a:pt x="102722" y="82483"/>
                  </a:cubicBezTo>
                  <a:close/>
                  <a:moveTo>
                    <a:pt x="30172" y="24805"/>
                  </a:moveTo>
                  <a:lnTo>
                    <a:pt x="58776" y="24805"/>
                  </a:lnTo>
                  <a:cubicBezTo>
                    <a:pt x="65618" y="24302"/>
                    <a:pt x="72400" y="26394"/>
                    <a:pt x="77766" y="30664"/>
                  </a:cubicBezTo>
                  <a:cubicBezTo>
                    <a:pt x="82031" y="34478"/>
                    <a:pt x="84400" y="39973"/>
                    <a:pt x="84243" y="45689"/>
                  </a:cubicBezTo>
                  <a:cubicBezTo>
                    <a:pt x="84352" y="49918"/>
                    <a:pt x="83163" y="54079"/>
                    <a:pt x="80834" y="57613"/>
                  </a:cubicBezTo>
                  <a:cubicBezTo>
                    <a:pt x="78461" y="60960"/>
                    <a:pt x="75219" y="63598"/>
                    <a:pt x="71459" y="65244"/>
                  </a:cubicBezTo>
                  <a:cubicBezTo>
                    <a:pt x="67265" y="67102"/>
                    <a:pt x="62714" y="68020"/>
                    <a:pt x="58128" y="67936"/>
                  </a:cubicBezTo>
                  <a:lnTo>
                    <a:pt x="30172" y="67936"/>
                  </a:lnTo>
                  <a:close/>
                  <a:moveTo>
                    <a:pt x="82948" y="129464"/>
                  </a:moveTo>
                  <a:cubicBezTo>
                    <a:pt x="78403" y="133439"/>
                    <a:pt x="70937" y="135426"/>
                    <a:pt x="60549" y="135426"/>
                  </a:cubicBezTo>
                  <a:lnTo>
                    <a:pt x="30070" y="135426"/>
                  </a:lnTo>
                  <a:lnTo>
                    <a:pt x="30070" y="89399"/>
                  </a:lnTo>
                  <a:lnTo>
                    <a:pt x="61333" y="89399"/>
                  </a:lnTo>
                  <a:cubicBezTo>
                    <a:pt x="66583" y="89252"/>
                    <a:pt x="71793" y="90350"/>
                    <a:pt x="76538" y="92602"/>
                  </a:cubicBezTo>
                  <a:cubicBezTo>
                    <a:pt x="80565" y="94566"/>
                    <a:pt x="83964" y="97609"/>
                    <a:pt x="86357" y="101391"/>
                  </a:cubicBezTo>
                  <a:cubicBezTo>
                    <a:pt x="88669" y="105209"/>
                    <a:pt x="89852" y="109603"/>
                    <a:pt x="89766" y="114065"/>
                  </a:cubicBezTo>
                  <a:cubicBezTo>
                    <a:pt x="89964" y="119969"/>
                    <a:pt x="87455" y="125640"/>
                    <a:pt x="82948" y="129464"/>
                  </a:cubicBez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D6DD52B-2C3C-2634-5AA7-BB3B75F9C12D}"/>
                </a:ext>
              </a:extLst>
            </p:cNvPr>
            <p:cNvSpPr/>
            <p:nvPr/>
          </p:nvSpPr>
          <p:spPr>
            <a:xfrm>
              <a:off x="10542157" y="6356754"/>
              <a:ext cx="105755" cy="160362"/>
            </a:xfrm>
            <a:custGeom>
              <a:avLst/>
              <a:gdLst>
                <a:gd name="connsiteX0" fmla="*/ 30138 w 105755"/>
                <a:gd name="connsiteY0" fmla="*/ 92736 h 160362"/>
                <a:gd name="connsiteX1" fmla="*/ 99824 w 105755"/>
                <a:gd name="connsiteY1" fmla="*/ 92736 h 160362"/>
                <a:gd name="connsiteX2" fmla="*/ 99824 w 105755"/>
                <a:gd name="connsiteY2" fmla="*/ 67490 h 160362"/>
                <a:gd name="connsiteX3" fmla="*/ 30138 w 105755"/>
                <a:gd name="connsiteY3" fmla="*/ 67490 h 160362"/>
                <a:gd name="connsiteX4" fmla="*/ 30138 w 105755"/>
                <a:gd name="connsiteY4" fmla="*/ 25143 h 160362"/>
                <a:gd name="connsiteX5" fmla="*/ 105210 w 105755"/>
                <a:gd name="connsiteY5" fmla="*/ 25143 h 160362"/>
                <a:gd name="connsiteX6" fmla="*/ 105210 w 105755"/>
                <a:gd name="connsiteY6" fmla="*/ 0 h 160362"/>
                <a:gd name="connsiteX7" fmla="*/ 0 w 105755"/>
                <a:gd name="connsiteY7" fmla="*/ 0 h 160362"/>
                <a:gd name="connsiteX8" fmla="*/ 0 w 105755"/>
                <a:gd name="connsiteY8" fmla="*/ 160362 h 160362"/>
                <a:gd name="connsiteX9" fmla="*/ 105756 w 105755"/>
                <a:gd name="connsiteY9" fmla="*/ 160362 h 160362"/>
                <a:gd name="connsiteX10" fmla="*/ 105756 w 105755"/>
                <a:gd name="connsiteY10" fmla="*/ 135253 h 160362"/>
                <a:gd name="connsiteX11" fmla="*/ 30138 w 105755"/>
                <a:gd name="connsiteY11" fmla="*/ 135253 h 160362"/>
                <a:gd name="connsiteX12" fmla="*/ 30138 w 105755"/>
                <a:gd name="connsiteY12" fmla="*/ 92736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5755" h="160362">
                  <a:moveTo>
                    <a:pt x="30138" y="92736"/>
                  </a:moveTo>
                  <a:lnTo>
                    <a:pt x="99824" y="92736"/>
                  </a:lnTo>
                  <a:lnTo>
                    <a:pt x="99824" y="67490"/>
                  </a:lnTo>
                  <a:lnTo>
                    <a:pt x="30138" y="67490"/>
                  </a:lnTo>
                  <a:lnTo>
                    <a:pt x="30138" y="25143"/>
                  </a:lnTo>
                  <a:lnTo>
                    <a:pt x="105210" y="25143"/>
                  </a:lnTo>
                  <a:lnTo>
                    <a:pt x="105210" y="0"/>
                  </a:lnTo>
                  <a:lnTo>
                    <a:pt x="0" y="0"/>
                  </a:lnTo>
                  <a:lnTo>
                    <a:pt x="0" y="160362"/>
                  </a:lnTo>
                  <a:lnTo>
                    <a:pt x="105756" y="160362"/>
                  </a:lnTo>
                  <a:lnTo>
                    <a:pt x="105756" y="135253"/>
                  </a:lnTo>
                  <a:lnTo>
                    <a:pt x="30138" y="135253"/>
                  </a:lnTo>
                  <a:lnTo>
                    <a:pt x="30138" y="92736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A9047B2-381B-4C2B-DDB2-EA3E569A7A13}"/>
                </a:ext>
              </a:extLst>
            </p:cNvPr>
            <p:cNvSpPr/>
            <p:nvPr/>
          </p:nvSpPr>
          <p:spPr>
            <a:xfrm>
              <a:off x="10665846" y="6356586"/>
              <a:ext cx="123586" cy="160530"/>
            </a:xfrm>
            <a:custGeom>
              <a:avLst/>
              <a:gdLst>
                <a:gd name="connsiteX0" fmla="*/ 91676 w 123586"/>
                <a:gd name="connsiteY0" fmla="*/ 96038 h 160530"/>
                <a:gd name="connsiteX1" fmla="*/ 111074 w 123586"/>
                <a:gd name="connsiteY1" fmla="*/ 78561 h 160530"/>
                <a:gd name="connsiteX2" fmla="*/ 117620 w 123586"/>
                <a:gd name="connsiteY2" fmla="*/ 51749 h 160530"/>
                <a:gd name="connsiteX3" fmla="*/ 111108 w 123586"/>
                <a:gd name="connsiteY3" fmla="*/ 24493 h 160530"/>
                <a:gd name="connsiteX4" fmla="*/ 91914 w 123586"/>
                <a:gd name="connsiteY4" fmla="*/ 6471 h 160530"/>
                <a:gd name="connsiteX5" fmla="*/ 60890 w 123586"/>
                <a:gd name="connsiteY5" fmla="*/ 32 h 160530"/>
                <a:gd name="connsiteX6" fmla="*/ 0 w 123586"/>
                <a:gd name="connsiteY6" fmla="*/ 32 h 160530"/>
                <a:gd name="connsiteX7" fmla="*/ 0 w 123586"/>
                <a:gd name="connsiteY7" fmla="*/ 160530 h 160530"/>
                <a:gd name="connsiteX8" fmla="*/ 30172 w 123586"/>
                <a:gd name="connsiteY8" fmla="*/ 160530 h 160530"/>
                <a:gd name="connsiteX9" fmla="*/ 30172 w 123586"/>
                <a:gd name="connsiteY9" fmla="*/ 102205 h 160530"/>
                <a:gd name="connsiteX10" fmla="*/ 58742 w 123586"/>
                <a:gd name="connsiteY10" fmla="*/ 102205 h 160530"/>
                <a:gd name="connsiteX11" fmla="*/ 90039 w 123586"/>
                <a:gd name="connsiteY11" fmla="*/ 160530 h 160530"/>
                <a:gd name="connsiteX12" fmla="*/ 123586 w 123586"/>
                <a:gd name="connsiteY12" fmla="*/ 160530 h 160530"/>
                <a:gd name="connsiteX13" fmla="*/ 88880 w 123586"/>
                <a:gd name="connsiteY13" fmla="*/ 97162 h 160530"/>
                <a:gd name="connsiteX14" fmla="*/ 91676 w 123586"/>
                <a:gd name="connsiteY14" fmla="*/ 96038 h 160530"/>
                <a:gd name="connsiteX15" fmla="*/ 30309 w 123586"/>
                <a:gd name="connsiteY15" fmla="*/ 25107 h 160530"/>
                <a:gd name="connsiteX16" fmla="*/ 56151 w 123586"/>
                <a:gd name="connsiteY16" fmla="*/ 25107 h 160530"/>
                <a:gd name="connsiteX17" fmla="*/ 73606 w 123586"/>
                <a:gd name="connsiteY17" fmla="*/ 28241 h 160530"/>
                <a:gd name="connsiteX18" fmla="*/ 83834 w 123586"/>
                <a:gd name="connsiteY18" fmla="*/ 37337 h 160530"/>
                <a:gd name="connsiteX19" fmla="*/ 86937 w 123586"/>
                <a:gd name="connsiteY19" fmla="*/ 51749 h 160530"/>
                <a:gd name="connsiteX20" fmla="*/ 83527 w 123586"/>
                <a:gd name="connsiteY20" fmla="*/ 65853 h 160530"/>
                <a:gd name="connsiteX21" fmla="*/ 73470 w 123586"/>
                <a:gd name="connsiteY21" fmla="*/ 74575 h 160530"/>
                <a:gd name="connsiteX22" fmla="*/ 56117 w 123586"/>
                <a:gd name="connsiteY22" fmla="*/ 77505 h 160530"/>
                <a:gd name="connsiteX23" fmla="*/ 30104 w 123586"/>
                <a:gd name="connsiteY23" fmla="*/ 77505 h 16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3586" h="160530">
                  <a:moveTo>
                    <a:pt x="91676" y="96038"/>
                  </a:moveTo>
                  <a:cubicBezTo>
                    <a:pt x="99759" y="92302"/>
                    <a:pt x="106523" y="86210"/>
                    <a:pt x="111074" y="78561"/>
                  </a:cubicBezTo>
                  <a:cubicBezTo>
                    <a:pt x="115616" y="70369"/>
                    <a:pt x="117876" y="61110"/>
                    <a:pt x="117620" y="51749"/>
                  </a:cubicBezTo>
                  <a:cubicBezTo>
                    <a:pt x="117852" y="42253"/>
                    <a:pt x="115609" y="32860"/>
                    <a:pt x="111108" y="24493"/>
                  </a:cubicBezTo>
                  <a:cubicBezTo>
                    <a:pt x="106687" y="16681"/>
                    <a:pt x="99991" y="10396"/>
                    <a:pt x="91914" y="6471"/>
                  </a:cubicBezTo>
                  <a:cubicBezTo>
                    <a:pt x="82225" y="1910"/>
                    <a:pt x="71595" y="-296"/>
                    <a:pt x="60890" y="32"/>
                  </a:cubicBezTo>
                  <a:lnTo>
                    <a:pt x="0" y="32"/>
                  </a:lnTo>
                  <a:lnTo>
                    <a:pt x="0" y="160530"/>
                  </a:lnTo>
                  <a:lnTo>
                    <a:pt x="30172" y="160530"/>
                  </a:lnTo>
                  <a:lnTo>
                    <a:pt x="30172" y="102205"/>
                  </a:lnTo>
                  <a:lnTo>
                    <a:pt x="58742" y="102205"/>
                  </a:lnTo>
                  <a:lnTo>
                    <a:pt x="90039" y="160530"/>
                  </a:lnTo>
                  <a:lnTo>
                    <a:pt x="123586" y="160530"/>
                  </a:lnTo>
                  <a:lnTo>
                    <a:pt x="88880" y="97162"/>
                  </a:lnTo>
                  <a:cubicBezTo>
                    <a:pt x="89800" y="96788"/>
                    <a:pt x="90789" y="96481"/>
                    <a:pt x="91676" y="96038"/>
                  </a:cubicBezTo>
                  <a:close/>
                  <a:moveTo>
                    <a:pt x="30309" y="25107"/>
                  </a:moveTo>
                  <a:lnTo>
                    <a:pt x="56151" y="25107"/>
                  </a:lnTo>
                  <a:cubicBezTo>
                    <a:pt x="62127" y="24907"/>
                    <a:pt x="68073" y="25976"/>
                    <a:pt x="73606" y="28241"/>
                  </a:cubicBezTo>
                  <a:cubicBezTo>
                    <a:pt x="77923" y="30070"/>
                    <a:pt x="81516" y="33266"/>
                    <a:pt x="83834" y="37337"/>
                  </a:cubicBezTo>
                  <a:cubicBezTo>
                    <a:pt x="86095" y="41794"/>
                    <a:pt x="87162" y="46758"/>
                    <a:pt x="86937" y="51749"/>
                  </a:cubicBezTo>
                  <a:cubicBezTo>
                    <a:pt x="87073" y="56669"/>
                    <a:pt x="85897" y="61538"/>
                    <a:pt x="83527" y="65853"/>
                  </a:cubicBezTo>
                  <a:cubicBezTo>
                    <a:pt x="81243" y="69800"/>
                    <a:pt x="77701" y="72870"/>
                    <a:pt x="73470" y="74575"/>
                  </a:cubicBezTo>
                  <a:cubicBezTo>
                    <a:pt x="67940" y="76701"/>
                    <a:pt x="62039" y="77697"/>
                    <a:pt x="56117" y="77505"/>
                  </a:cubicBezTo>
                  <a:lnTo>
                    <a:pt x="30104" y="77505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2CFB6CD-3A6A-B614-7FB8-270F53CD59A9}"/>
                </a:ext>
              </a:extLst>
            </p:cNvPr>
            <p:cNvSpPr/>
            <p:nvPr/>
          </p:nvSpPr>
          <p:spPr>
            <a:xfrm>
              <a:off x="10803956" y="6356754"/>
              <a:ext cx="132450" cy="160362"/>
            </a:xfrm>
            <a:custGeom>
              <a:avLst/>
              <a:gdLst>
                <a:gd name="connsiteX0" fmla="*/ 102517 w 132450"/>
                <a:gd name="connsiteY0" fmla="*/ 107453 h 160362"/>
                <a:gd name="connsiteX1" fmla="*/ 101017 w 132450"/>
                <a:gd name="connsiteY1" fmla="*/ 107453 h 160362"/>
                <a:gd name="connsiteX2" fmla="*/ 26967 w 132450"/>
                <a:gd name="connsiteY2" fmla="*/ 0 h 160362"/>
                <a:gd name="connsiteX3" fmla="*/ 0 w 132450"/>
                <a:gd name="connsiteY3" fmla="*/ 0 h 160362"/>
                <a:gd name="connsiteX4" fmla="*/ 0 w 132450"/>
                <a:gd name="connsiteY4" fmla="*/ 160362 h 160362"/>
                <a:gd name="connsiteX5" fmla="*/ 30172 w 132450"/>
                <a:gd name="connsiteY5" fmla="*/ 160362 h 160362"/>
                <a:gd name="connsiteX6" fmla="*/ 30172 w 132450"/>
                <a:gd name="connsiteY6" fmla="*/ 52943 h 160362"/>
                <a:gd name="connsiteX7" fmla="*/ 31502 w 132450"/>
                <a:gd name="connsiteY7" fmla="*/ 52943 h 160362"/>
                <a:gd name="connsiteX8" fmla="*/ 105858 w 132450"/>
                <a:gd name="connsiteY8" fmla="*/ 160362 h 160362"/>
                <a:gd name="connsiteX9" fmla="*/ 132451 w 132450"/>
                <a:gd name="connsiteY9" fmla="*/ 160362 h 160362"/>
                <a:gd name="connsiteX10" fmla="*/ 132451 w 132450"/>
                <a:gd name="connsiteY10" fmla="*/ 0 h 160362"/>
                <a:gd name="connsiteX11" fmla="*/ 102517 w 132450"/>
                <a:gd name="connsiteY11" fmla="*/ 0 h 160362"/>
                <a:gd name="connsiteX12" fmla="*/ 102517 w 132450"/>
                <a:gd name="connsiteY12" fmla="*/ 107453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2450" h="160362">
                  <a:moveTo>
                    <a:pt x="102517" y="107453"/>
                  </a:moveTo>
                  <a:lnTo>
                    <a:pt x="101017" y="107453"/>
                  </a:lnTo>
                  <a:lnTo>
                    <a:pt x="26967" y="0"/>
                  </a:lnTo>
                  <a:lnTo>
                    <a:pt x="0" y="0"/>
                  </a:lnTo>
                  <a:lnTo>
                    <a:pt x="0" y="160362"/>
                  </a:lnTo>
                  <a:lnTo>
                    <a:pt x="30172" y="160362"/>
                  </a:lnTo>
                  <a:lnTo>
                    <a:pt x="30172" y="52943"/>
                  </a:lnTo>
                  <a:lnTo>
                    <a:pt x="31502" y="52943"/>
                  </a:lnTo>
                  <a:lnTo>
                    <a:pt x="105858" y="160362"/>
                  </a:lnTo>
                  <a:lnTo>
                    <a:pt x="132451" y="160362"/>
                  </a:lnTo>
                  <a:lnTo>
                    <a:pt x="132451" y="0"/>
                  </a:lnTo>
                  <a:lnTo>
                    <a:pt x="102517" y="0"/>
                  </a:lnTo>
                  <a:lnTo>
                    <a:pt x="102517" y="107453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9963836-96F5-FA87-08ED-5EB3A1AC70F2}"/>
                </a:ext>
              </a:extLst>
            </p:cNvPr>
            <p:cNvSpPr/>
            <p:nvPr/>
          </p:nvSpPr>
          <p:spPr>
            <a:xfrm>
              <a:off x="10956828" y="6356754"/>
              <a:ext cx="105755" cy="160362"/>
            </a:xfrm>
            <a:custGeom>
              <a:avLst/>
              <a:gdLst>
                <a:gd name="connsiteX0" fmla="*/ 30138 w 105755"/>
                <a:gd name="connsiteY0" fmla="*/ 92736 h 160362"/>
                <a:gd name="connsiteX1" fmla="*/ 99824 w 105755"/>
                <a:gd name="connsiteY1" fmla="*/ 92736 h 160362"/>
                <a:gd name="connsiteX2" fmla="*/ 99824 w 105755"/>
                <a:gd name="connsiteY2" fmla="*/ 67490 h 160362"/>
                <a:gd name="connsiteX3" fmla="*/ 30138 w 105755"/>
                <a:gd name="connsiteY3" fmla="*/ 67490 h 160362"/>
                <a:gd name="connsiteX4" fmla="*/ 30138 w 105755"/>
                <a:gd name="connsiteY4" fmla="*/ 25143 h 160362"/>
                <a:gd name="connsiteX5" fmla="*/ 105210 w 105755"/>
                <a:gd name="connsiteY5" fmla="*/ 25143 h 160362"/>
                <a:gd name="connsiteX6" fmla="*/ 105210 w 105755"/>
                <a:gd name="connsiteY6" fmla="*/ 0 h 160362"/>
                <a:gd name="connsiteX7" fmla="*/ 0 w 105755"/>
                <a:gd name="connsiteY7" fmla="*/ 0 h 160362"/>
                <a:gd name="connsiteX8" fmla="*/ 0 w 105755"/>
                <a:gd name="connsiteY8" fmla="*/ 160362 h 160362"/>
                <a:gd name="connsiteX9" fmla="*/ 105756 w 105755"/>
                <a:gd name="connsiteY9" fmla="*/ 160362 h 160362"/>
                <a:gd name="connsiteX10" fmla="*/ 105756 w 105755"/>
                <a:gd name="connsiteY10" fmla="*/ 135253 h 160362"/>
                <a:gd name="connsiteX11" fmla="*/ 30138 w 105755"/>
                <a:gd name="connsiteY11" fmla="*/ 135253 h 160362"/>
                <a:gd name="connsiteX12" fmla="*/ 30138 w 105755"/>
                <a:gd name="connsiteY12" fmla="*/ 92736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5755" h="160362">
                  <a:moveTo>
                    <a:pt x="30138" y="92736"/>
                  </a:moveTo>
                  <a:lnTo>
                    <a:pt x="99824" y="92736"/>
                  </a:lnTo>
                  <a:lnTo>
                    <a:pt x="99824" y="67490"/>
                  </a:lnTo>
                  <a:lnTo>
                    <a:pt x="30138" y="67490"/>
                  </a:lnTo>
                  <a:lnTo>
                    <a:pt x="30138" y="25143"/>
                  </a:lnTo>
                  <a:lnTo>
                    <a:pt x="105210" y="25143"/>
                  </a:lnTo>
                  <a:lnTo>
                    <a:pt x="105210" y="0"/>
                  </a:lnTo>
                  <a:lnTo>
                    <a:pt x="0" y="0"/>
                  </a:lnTo>
                  <a:lnTo>
                    <a:pt x="0" y="160362"/>
                  </a:lnTo>
                  <a:lnTo>
                    <a:pt x="105756" y="160362"/>
                  </a:lnTo>
                  <a:lnTo>
                    <a:pt x="105756" y="135253"/>
                  </a:lnTo>
                  <a:lnTo>
                    <a:pt x="30138" y="135253"/>
                  </a:lnTo>
                  <a:lnTo>
                    <a:pt x="30138" y="92736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B461E19-FD17-8C18-095A-87E3684B39BE}"/>
                </a:ext>
              </a:extLst>
            </p:cNvPr>
            <p:cNvSpPr/>
            <p:nvPr/>
          </p:nvSpPr>
          <p:spPr>
            <a:xfrm>
              <a:off x="11081642" y="6356754"/>
              <a:ext cx="128904" cy="160362"/>
            </a:xfrm>
            <a:custGeom>
              <a:avLst/>
              <a:gdLst>
                <a:gd name="connsiteX0" fmla="*/ 0 w 128904"/>
                <a:gd name="connsiteY0" fmla="*/ 25143 h 160362"/>
                <a:gd name="connsiteX1" fmla="*/ 49537 w 128904"/>
                <a:gd name="connsiteY1" fmla="*/ 25143 h 160362"/>
                <a:gd name="connsiteX2" fmla="*/ 49537 w 128904"/>
                <a:gd name="connsiteY2" fmla="*/ 160362 h 160362"/>
                <a:gd name="connsiteX3" fmla="*/ 79368 w 128904"/>
                <a:gd name="connsiteY3" fmla="*/ 160362 h 160362"/>
                <a:gd name="connsiteX4" fmla="*/ 79368 w 128904"/>
                <a:gd name="connsiteY4" fmla="*/ 25143 h 160362"/>
                <a:gd name="connsiteX5" fmla="*/ 128905 w 128904"/>
                <a:gd name="connsiteY5" fmla="*/ 25143 h 160362"/>
                <a:gd name="connsiteX6" fmla="*/ 128905 w 128904"/>
                <a:gd name="connsiteY6" fmla="*/ 0 h 160362"/>
                <a:gd name="connsiteX7" fmla="*/ 0 w 128904"/>
                <a:gd name="connsiteY7" fmla="*/ 0 h 160362"/>
                <a:gd name="connsiteX8" fmla="*/ 0 w 128904"/>
                <a:gd name="connsiteY8" fmla="*/ 25143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904" h="160362">
                  <a:moveTo>
                    <a:pt x="0" y="25143"/>
                  </a:moveTo>
                  <a:lnTo>
                    <a:pt x="49537" y="25143"/>
                  </a:lnTo>
                  <a:lnTo>
                    <a:pt x="49537" y="160362"/>
                  </a:lnTo>
                  <a:lnTo>
                    <a:pt x="79368" y="160362"/>
                  </a:lnTo>
                  <a:lnTo>
                    <a:pt x="79368" y="25143"/>
                  </a:lnTo>
                  <a:lnTo>
                    <a:pt x="128905" y="25143"/>
                  </a:lnTo>
                  <a:lnTo>
                    <a:pt x="128905" y="0"/>
                  </a:lnTo>
                  <a:lnTo>
                    <a:pt x="0" y="0"/>
                  </a:lnTo>
                  <a:lnTo>
                    <a:pt x="0" y="25143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F3715E1-E834-FE7D-DE3A-8AC59BC98681}"/>
                </a:ext>
              </a:extLst>
            </p:cNvPr>
            <p:cNvSpPr/>
            <p:nvPr/>
          </p:nvSpPr>
          <p:spPr>
            <a:xfrm>
              <a:off x="11229162" y="6356754"/>
              <a:ext cx="30172" cy="160362"/>
            </a:xfrm>
            <a:custGeom>
              <a:avLst/>
              <a:gdLst>
                <a:gd name="connsiteX0" fmla="*/ 0 w 30172"/>
                <a:gd name="connsiteY0" fmla="*/ 0 h 160362"/>
                <a:gd name="connsiteX1" fmla="*/ 30172 w 30172"/>
                <a:gd name="connsiteY1" fmla="*/ 0 h 160362"/>
                <a:gd name="connsiteX2" fmla="*/ 30172 w 30172"/>
                <a:gd name="connsiteY2" fmla="*/ 160362 h 160362"/>
                <a:gd name="connsiteX3" fmla="*/ 0 w 30172"/>
                <a:gd name="connsiteY3" fmla="*/ 160362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172" h="160362">
                  <a:moveTo>
                    <a:pt x="0" y="0"/>
                  </a:moveTo>
                  <a:lnTo>
                    <a:pt x="30172" y="0"/>
                  </a:lnTo>
                  <a:lnTo>
                    <a:pt x="30172" y="160362"/>
                  </a:lnTo>
                  <a:lnTo>
                    <a:pt x="0" y="160362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042345C-FC7F-8F16-1F34-AC3F27EDDE51}"/>
                </a:ext>
              </a:extLst>
            </p:cNvPr>
            <p:cNvSpPr/>
            <p:nvPr/>
          </p:nvSpPr>
          <p:spPr>
            <a:xfrm>
              <a:off x="11276035" y="6354496"/>
              <a:ext cx="142171" cy="164845"/>
            </a:xfrm>
            <a:custGeom>
              <a:avLst/>
              <a:gdLst>
                <a:gd name="connsiteX0" fmla="*/ 111590 w 142171"/>
                <a:gd name="connsiteY0" fmla="*/ 109064 h 164845"/>
                <a:gd name="connsiteX1" fmla="*/ 106988 w 142171"/>
                <a:gd name="connsiteY1" fmla="*/ 121329 h 164845"/>
                <a:gd name="connsiteX2" fmla="*/ 98669 w 142171"/>
                <a:gd name="connsiteY2" fmla="*/ 130391 h 164845"/>
                <a:gd name="connsiteX3" fmla="*/ 87487 w 142171"/>
                <a:gd name="connsiteY3" fmla="*/ 136013 h 164845"/>
                <a:gd name="connsiteX4" fmla="*/ 74156 w 142171"/>
                <a:gd name="connsiteY4" fmla="*/ 137886 h 164845"/>
                <a:gd name="connsiteX5" fmla="*/ 35870 w 142171"/>
                <a:gd name="connsiteY5" fmla="*/ 112914 h 164845"/>
                <a:gd name="connsiteX6" fmla="*/ 30279 w 142171"/>
                <a:gd name="connsiteY6" fmla="*/ 82456 h 164845"/>
                <a:gd name="connsiteX7" fmla="*/ 35870 w 142171"/>
                <a:gd name="connsiteY7" fmla="*/ 52305 h 164845"/>
                <a:gd name="connsiteX8" fmla="*/ 51382 w 142171"/>
                <a:gd name="connsiteY8" fmla="*/ 33397 h 164845"/>
                <a:gd name="connsiteX9" fmla="*/ 74293 w 142171"/>
                <a:gd name="connsiteY9" fmla="*/ 26958 h 164845"/>
                <a:gd name="connsiteX10" fmla="*/ 87930 w 142171"/>
                <a:gd name="connsiteY10" fmla="*/ 28934 h 164845"/>
                <a:gd name="connsiteX11" fmla="*/ 99112 w 142171"/>
                <a:gd name="connsiteY11" fmla="*/ 34828 h 164845"/>
                <a:gd name="connsiteX12" fmla="*/ 111692 w 142171"/>
                <a:gd name="connsiteY12" fmla="*/ 56768 h 164845"/>
                <a:gd name="connsiteX13" fmla="*/ 142171 w 142171"/>
                <a:gd name="connsiteY13" fmla="*/ 56768 h 164845"/>
                <a:gd name="connsiteX14" fmla="*/ 134535 w 142171"/>
                <a:gd name="connsiteY14" fmla="*/ 32716 h 164845"/>
                <a:gd name="connsiteX15" fmla="*/ 119670 w 142171"/>
                <a:gd name="connsiteY15" fmla="*/ 14898 h 164845"/>
                <a:gd name="connsiteX16" fmla="*/ 98976 w 142171"/>
                <a:gd name="connsiteY16" fmla="*/ 3791 h 164845"/>
                <a:gd name="connsiteX17" fmla="*/ 73850 w 142171"/>
                <a:gd name="connsiteY17" fmla="*/ 10 h 164845"/>
                <a:gd name="connsiteX18" fmla="*/ 36177 w 142171"/>
                <a:gd name="connsiteY18" fmla="*/ 9753 h 164845"/>
                <a:gd name="connsiteX19" fmla="*/ 9755 w 142171"/>
                <a:gd name="connsiteY19" fmla="*/ 37928 h 164845"/>
                <a:gd name="connsiteX20" fmla="*/ 38 w 142171"/>
                <a:gd name="connsiteY20" fmla="*/ 82388 h 164845"/>
                <a:gd name="connsiteX21" fmla="*/ 9687 w 142171"/>
                <a:gd name="connsiteY21" fmla="*/ 126678 h 164845"/>
                <a:gd name="connsiteX22" fmla="*/ 35870 w 142171"/>
                <a:gd name="connsiteY22" fmla="*/ 155023 h 164845"/>
                <a:gd name="connsiteX23" fmla="*/ 73747 w 142171"/>
                <a:gd name="connsiteY23" fmla="*/ 164835 h 164845"/>
                <a:gd name="connsiteX24" fmla="*/ 100203 w 142171"/>
                <a:gd name="connsiteY24" fmla="*/ 160474 h 164845"/>
                <a:gd name="connsiteX25" fmla="*/ 135080 w 142171"/>
                <a:gd name="connsiteY25" fmla="*/ 130596 h 164845"/>
                <a:gd name="connsiteX26" fmla="*/ 141899 w 142171"/>
                <a:gd name="connsiteY26" fmla="*/ 109132 h 164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2171" h="164845">
                  <a:moveTo>
                    <a:pt x="111590" y="109064"/>
                  </a:moveTo>
                  <a:cubicBezTo>
                    <a:pt x="110850" y="113408"/>
                    <a:pt x="109289" y="117571"/>
                    <a:pt x="106988" y="121329"/>
                  </a:cubicBezTo>
                  <a:cubicBezTo>
                    <a:pt x="104796" y="124836"/>
                    <a:pt x="101976" y="127908"/>
                    <a:pt x="98669" y="130391"/>
                  </a:cubicBezTo>
                  <a:cubicBezTo>
                    <a:pt x="95304" y="132911"/>
                    <a:pt x="91516" y="134814"/>
                    <a:pt x="87487" y="136013"/>
                  </a:cubicBezTo>
                  <a:cubicBezTo>
                    <a:pt x="83160" y="137295"/>
                    <a:pt x="78667" y="137926"/>
                    <a:pt x="74156" y="137886"/>
                  </a:cubicBezTo>
                  <a:cubicBezTo>
                    <a:pt x="57424" y="138382"/>
                    <a:pt x="42150" y="128420"/>
                    <a:pt x="35870" y="112914"/>
                  </a:cubicBezTo>
                  <a:cubicBezTo>
                    <a:pt x="31878" y="103269"/>
                    <a:pt x="29972" y="92889"/>
                    <a:pt x="30279" y="82456"/>
                  </a:cubicBezTo>
                  <a:cubicBezTo>
                    <a:pt x="29992" y="72124"/>
                    <a:pt x="31898" y="61849"/>
                    <a:pt x="35870" y="52305"/>
                  </a:cubicBezTo>
                  <a:cubicBezTo>
                    <a:pt x="39088" y="44628"/>
                    <a:pt x="44478" y="38057"/>
                    <a:pt x="51382" y="33397"/>
                  </a:cubicBezTo>
                  <a:cubicBezTo>
                    <a:pt x="58218" y="29041"/>
                    <a:pt x="66189" y="26801"/>
                    <a:pt x="74293" y="26958"/>
                  </a:cubicBezTo>
                  <a:cubicBezTo>
                    <a:pt x="78912" y="26910"/>
                    <a:pt x="83515" y="27576"/>
                    <a:pt x="87930" y="28934"/>
                  </a:cubicBezTo>
                  <a:cubicBezTo>
                    <a:pt x="91990" y="30192"/>
                    <a:pt x="95781" y="32190"/>
                    <a:pt x="99112" y="34828"/>
                  </a:cubicBezTo>
                  <a:cubicBezTo>
                    <a:pt x="105992" y="40237"/>
                    <a:pt x="110503" y="48103"/>
                    <a:pt x="111692" y="56768"/>
                  </a:cubicBezTo>
                  <a:lnTo>
                    <a:pt x="142171" y="56768"/>
                  </a:lnTo>
                  <a:cubicBezTo>
                    <a:pt x="141162" y="48342"/>
                    <a:pt x="138571" y="40182"/>
                    <a:pt x="134535" y="32716"/>
                  </a:cubicBezTo>
                  <a:cubicBezTo>
                    <a:pt x="130798" y="25860"/>
                    <a:pt x="125746" y="19806"/>
                    <a:pt x="119670" y="14898"/>
                  </a:cubicBezTo>
                  <a:cubicBezTo>
                    <a:pt x="113499" y="9979"/>
                    <a:pt x="106487" y="6216"/>
                    <a:pt x="98976" y="3791"/>
                  </a:cubicBezTo>
                  <a:cubicBezTo>
                    <a:pt x="90852" y="1215"/>
                    <a:pt x="82373" y="-61"/>
                    <a:pt x="73850" y="10"/>
                  </a:cubicBezTo>
                  <a:cubicBezTo>
                    <a:pt x="60642" y="-204"/>
                    <a:pt x="47622" y="3163"/>
                    <a:pt x="36177" y="9753"/>
                  </a:cubicBezTo>
                  <a:cubicBezTo>
                    <a:pt x="24868" y="16442"/>
                    <a:pt x="15701" y="26216"/>
                    <a:pt x="9755" y="37928"/>
                  </a:cubicBezTo>
                  <a:cubicBezTo>
                    <a:pt x="2936" y="51734"/>
                    <a:pt x="-401" y="66998"/>
                    <a:pt x="38" y="82388"/>
                  </a:cubicBezTo>
                  <a:cubicBezTo>
                    <a:pt x="-388" y="97715"/>
                    <a:pt x="2923" y="112915"/>
                    <a:pt x="9687" y="126678"/>
                  </a:cubicBezTo>
                  <a:cubicBezTo>
                    <a:pt x="15513" y="138440"/>
                    <a:pt x="24602" y="148280"/>
                    <a:pt x="35870" y="155023"/>
                  </a:cubicBezTo>
                  <a:cubicBezTo>
                    <a:pt x="47370" y="161673"/>
                    <a:pt x="60465" y="165065"/>
                    <a:pt x="73747" y="164835"/>
                  </a:cubicBezTo>
                  <a:cubicBezTo>
                    <a:pt x="82755" y="164949"/>
                    <a:pt x="91711" y="163473"/>
                    <a:pt x="100203" y="160474"/>
                  </a:cubicBezTo>
                  <a:cubicBezTo>
                    <a:pt x="115129" y="155171"/>
                    <a:pt x="127556" y="144526"/>
                    <a:pt x="135080" y="130596"/>
                  </a:cubicBezTo>
                  <a:cubicBezTo>
                    <a:pt x="138633" y="123912"/>
                    <a:pt x="140944" y="116640"/>
                    <a:pt x="141899" y="109132"/>
                  </a:cubicBez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82C37AC-73F3-E35E-2A75-7642571537DE}"/>
                </a:ext>
              </a:extLst>
            </p:cNvPr>
            <p:cNvSpPr/>
            <p:nvPr/>
          </p:nvSpPr>
          <p:spPr>
            <a:xfrm>
              <a:off x="11414627" y="6356754"/>
              <a:ext cx="150178" cy="160362"/>
            </a:xfrm>
            <a:custGeom>
              <a:avLst/>
              <a:gdLst>
                <a:gd name="connsiteX0" fmla="*/ 117995 w 150178"/>
                <a:gd name="connsiteY0" fmla="*/ 160362 h 160362"/>
                <a:gd name="connsiteX1" fmla="*/ 150179 w 150178"/>
                <a:gd name="connsiteY1" fmla="*/ 160362 h 160362"/>
                <a:gd name="connsiteX2" fmla="*/ 93857 w 150178"/>
                <a:gd name="connsiteY2" fmla="*/ 0 h 160362"/>
                <a:gd name="connsiteX3" fmla="*/ 56355 w 150178"/>
                <a:gd name="connsiteY3" fmla="*/ 0 h 160362"/>
                <a:gd name="connsiteX4" fmla="*/ 0 w 150178"/>
                <a:gd name="connsiteY4" fmla="*/ 160362 h 160362"/>
                <a:gd name="connsiteX5" fmla="*/ 32184 w 150178"/>
                <a:gd name="connsiteY5" fmla="*/ 160362 h 160362"/>
                <a:gd name="connsiteX6" fmla="*/ 45207 w 150178"/>
                <a:gd name="connsiteY6" fmla="*/ 121456 h 160362"/>
                <a:gd name="connsiteX7" fmla="*/ 105006 w 150178"/>
                <a:gd name="connsiteY7" fmla="*/ 121456 h 160362"/>
                <a:gd name="connsiteX8" fmla="*/ 53219 w 150178"/>
                <a:gd name="connsiteY8" fmla="*/ 97403 h 160362"/>
                <a:gd name="connsiteX9" fmla="*/ 74561 w 150178"/>
                <a:gd name="connsiteY9" fmla="*/ 33762 h 160362"/>
                <a:gd name="connsiteX10" fmla="*/ 75822 w 150178"/>
                <a:gd name="connsiteY10" fmla="*/ 33762 h 160362"/>
                <a:gd name="connsiteX11" fmla="*/ 97062 w 150178"/>
                <a:gd name="connsiteY11" fmla="*/ 97403 h 16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0178" h="160362">
                  <a:moveTo>
                    <a:pt x="117995" y="160362"/>
                  </a:moveTo>
                  <a:lnTo>
                    <a:pt x="150179" y="160362"/>
                  </a:lnTo>
                  <a:lnTo>
                    <a:pt x="93857" y="0"/>
                  </a:lnTo>
                  <a:lnTo>
                    <a:pt x="56355" y="0"/>
                  </a:lnTo>
                  <a:lnTo>
                    <a:pt x="0" y="160362"/>
                  </a:lnTo>
                  <a:lnTo>
                    <a:pt x="32184" y="160362"/>
                  </a:lnTo>
                  <a:lnTo>
                    <a:pt x="45207" y="121456"/>
                  </a:lnTo>
                  <a:lnTo>
                    <a:pt x="105006" y="121456"/>
                  </a:lnTo>
                  <a:close/>
                  <a:moveTo>
                    <a:pt x="53219" y="97403"/>
                  </a:moveTo>
                  <a:lnTo>
                    <a:pt x="74561" y="33762"/>
                  </a:lnTo>
                  <a:lnTo>
                    <a:pt x="75822" y="33762"/>
                  </a:lnTo>
                  <a:lnTo>
                    <a:pt x="97062" y="97403"/>
                  </a:lnTo>
                  <a:close/>
                </a:path>
              </a:pathLst>
            </a:custGeom>
            <a:solidFill>
              <a:schemeClr val="tx1"/>
            </a:solidFill>
            <a:ln w="340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38128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Inter" panose="02000503000000020004" pitchFamily="2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65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svg"/><Relationship Id="rId3" Type="http://schemas.openxmlformats.org/officeDocument/2006/relationships/image" Target="../media/image61.jpg"/><Relationship Id="rId7" Type="http://schemas.openxmlformats.org/officeDocument/2006/relationships/image" Target="../media/image65.sv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5" Type="http://schemas.openxmlformats.org/officeDocument/2006/relationships/image" Target="../media/image63.sv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svg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Relationship Id="rId9" Type="http://schemas.openxmlformats.org/officeDocument/2006/relationships/image" Target="../media/image7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10" Type="http://schemas.openxmlformats.org/officeDocument/2006/relationships/image" Target="../media/image85.svg"/><Relationship Id="rId4" Type="http://schemas.openxmlformats.org/officeDocument/2006/relationships/image" Target="../media/image81.svg"/><Relationship Id="rId9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Relationship Id="rId14" Type="http://schemas.openxmlformats.org/officeDocument/2006/relationships/image" Target="../media/image41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91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92.svg"/><Relationship Id="rId9" Type="http://schemas.openxmlformats.org/officeDocument/2006/relationships/image" Target="../media/image93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94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10" Type="http://schemas.openxmlformats.org/officeDocument/2006/relationships/image" Target="../media/image85.svg"/><Relationship Id="rId4" Type="http://schemas.openxmlformats.org/officeDocument/2006/relationships/image" Target="../media/image95.svg"/><Relationship Id="rId9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svg"/><Relationship Id="rId5" Type="http://schemas.openxmlformats.org/officeDocument/2006/relationships/image" Target="../media/image104.png"/><Relationship Id="rId10" Type="http://schemas.openxmlformats.org/officeDocument/2006/relationships/image" Target="../media/image109.svg"/><Relationship Id="rId4" Type="http://schemas.openxmlformats.org/officeDocument/2006/relationships/image" Target="../media/image103.svg"/><Relationship Id="rId9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40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svg"/><Relationship Id="rId5" Type="http://schemas.openxmlformats.org/officeDocument/2006/relationships/image" Target="../media/image110.png"/><Relationship Id="rId10" Type="http://schemas.openxmlformats.org/officeDocument/2006/relationships/image" Target="../media/image37.svg"/><Relationship Id="rId4" Type="http://schemas.openxmlformats.org/officeDocument/2006/relationships/image" Target="../media/image41.svg"/><Relationship Id="rId9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sv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svg"/><Relationship Id="rId5" Type="http://schemas.openxmlformats.org/officeDocument/2006/relationships/image" Target="../media/image118.png"/><Relationship Id="rId4" Type="http://schemas.openxmlformats.org/officeDocument/2006/relationships/image" Target="../media/image117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sv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svg"/><Relationship Id="rId5" Type="http://schemas.openxmlformats.org/officeDocument/2006/relationships/image" Target="../media/image118.png"/><Relationship Id="rId4" Type="http://schemas.openxmlformats.org/officeDocument/2006/relationships/image" Target="../media/image117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svg"/><Relationship Id="rId5" Type="http://schemas.openxmlformats.org/officeDocument/2006/relationships/image" Target="../media/image125.png"/><Relationship Id="rId4" Type="http://schemas.openxmlformats.org/officeDocument/2006/relationships/image" Target="../media/image85.sv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5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FFC540-3A96-129B-AC75-3FD60E1327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/>
              <a:t>Future-proof technologies for secure digital societies.</a:t>
            </a:r>
            <a:endParaRPr lang="en-GB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F6C63526-878F-7093-75E3-D8509FD213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981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C795A-75F2-5ECD-3CAC-6FF4F617F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research domains</a:t>
            </a:r>
            <a:endParaRPr lang="en-EE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23B1866-99B0-0D2F-3F54-EC0562AD1F5A}"/>
              </a:ext>
            </a:extLst>
          </p:cNvPr>
          <p:cNvSpPr/>
          <p:nvPr/>
        </p:nvSpPr>
        <p:spPr>
          <a:xfrm>
            <a:off x="497711" y="1654140"/>
            <a:ext cx="2587133" cy="384383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B5152E-6D04-E17C-E962-593F2606CD4A}"/>
              </a:ext>
            </a:extLst>
          </p:cNvPr>
          <p:cNvSpPr txBox="1"/>
          <p:nvPr/>
        </p:nvSpPr>
        <p:spPr>
          <a:xfrm>
            <a:off x="810140" y="2453512"/>
            <a:ext cx="1944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Digital identity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23F8BB-FF27-82F2-79F9-7E8476CE2545}"/>
              </a:ext>
            </a:extLst>
          </p:cNvPr>
          <p:cNvSpPr txBox="1"/>
          <p:nvPr/>
        </p:nvSpPr>
        <p:spPr>
          <a:xfrm>
            <a:off x="810140" y="2896799"/>
            <a:ext cx="1909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/>
              <a:t>Threshold cryptography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3BC766-B44F-E2BC-0554-B8BF8F135E8F}"/>
              </a:ext>
            </a:extLst>
          </p:cNvPr>
          <p:cNvSpPr txBox="1"/>
          <p:nvPr/>
        </p:nvSpPr>
        <p:spPr>
          <a:xfrm>
            <a:off x="810141" y="3691041"/>
            <a:ext cx="2087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/>
              <a:t>Zero knowledge proofs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CB17F8-7A1A-5709-5DEF-450B49764D88}"/>
              </a:ext>
            </a:extLst>
          </p:cNvPr>
          <p:cNvSpPr txBox="1"/>
          <p:nvPr/>
        </p:nvSpPr>
        <p:spPr>
          <a:xfrm>
            <a:off x="810140" y="4485283"/>
            <a:ext cx="2087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/>
              <a:t>Foundations of trust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AB9D232-9D74-78AC-E9ED-A58F1243C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2737" y="2019557"/>
            <a:ext cx="360000" cy="360000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B55E677-AB80-10A2-E4F0-EF3103F3DCD4}"/>
              </a:ext>
            </a:extLst>
          </p:cNvPr>
          <p:cNvSpPr/>
          <p:nvPr/>
        </p:nvSpPr>
        <p:spPr>
          <a:xfrm>
            <a:off x="3397273" y="1654140"/>
            <a:ext cx="2587133" cy="384383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42A40F-40AF-94DC-239D-2F7C1FFEB482}"/>
              </a:ext>
            </a:extLst>
          </p:cNvPr>
          <p:cNvSpPr txBox="1"/>
          <p:nvPr/>
        </p:nvSpPr>
        <p:spPr>
          <a:xfrm>
            <a:off x="3709702" y="2453512"/>
            <a:ext cx="1944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Protocol research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AD8310-8286-938A-C533-1A813EE4EFB3}"/>
              </a:ext>
            </a:extLst>
          </p:cNvPr>
          <p:cNvSpPr txBox="1"/>
          <p:nvPr/>
        </p:nvSpPr>
        <p:spPr>
          <a:xfrm>
            <a:off x="3709702" y="3173798"/>
            <a:ext cx="1909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/>
              <a:t>Internet voting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B1817A-3872-64A9-3055-8DD42D0CF1C6}"/>
              </a:ext>
            </a:extLst>
          </p:cNvPr>
          <p:cNvSpPr txBox="1"/>
          <p:nvPr/>
        </p:nvSpPr>
        <p:spPr>
          <a:xfrm>
            <a:off x="3709702" y="3611821"/>
            <a:ext cx="2087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/>
              <a:t>Post-quantum cryptography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2517B3-5F5A-E0AF-3600-D54703CE0729}"/>
              </a:ext>
            </a:extLst>
          </p:cNvPr>
          <p:cNvSpPr txBox="1"/>
          <p:nvPr/>
        </p:nvSpPr>
        <p:spPr>
          <a:xfrm>
            <a:off x="3709701" y="4337238"/>
            <a:ext cx="2087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/>
              <a:t>Secure MPC protocols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067CDB0-FF5C-8B8E-DC97-214241C3D25E}"/>
              </a:ext>
            </a:extLst>
          </p:cNvPr>
          <p:cNvSpPr/>
          <p:nvPr/>
        </p:nvSpPr>
        <p:spPr>
          <a:xfrm>
            <a:off x="6296835" y="1654140"/>
            <a:ext cx="2587133" cy="384383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2D555C-8DB6-9F94-3B54-3DA08243884A}"/>
              </a:ext>
            </a:extLst>
          </p:cNvPr>
          <p:cNvSpPr txBox="1"/>
          <p:nvPr/>
        </p:nvSpPr>
        <p:spPr>
          <a:xfrm>
            <a:off x="6609264" y="2453512"/>
            <a:ext cx="1944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Privacy and AI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959082-046E-A7CD-6E90-7B270C48BFA0}"/>
              </a:ext>
            </a:extLst>
          </p:cNvPr>
          <p:cNvSpPr txBox="1"/>
          <p:nvPr/>
        </p:nvSpPr>
        <p:spPr>
          <a:xfrm>
            <a:off x="6609264" y="2896799"/>
            <a:ext cx="1909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/>
              <a:t>AI systems with end-to-end security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401BFB-45E9-0170-E12B-5F596C93FE76}"/>
              </a:ext>
            </a:extLst>
          </p:cNvPr>
          <p:cNvSpPr txBox="1"/>
          <p:nvPr/>
        </p:nvSpPr>
        <p:spPr>
          <a:xfrm>
            <a:off x="6609263" y="3855188"/>
            <a:ext cx="2087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/>
              <a:t>Synthetic data generation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C0A9A0-DB7A-E740-3480-F72B00EED392}"/>
              </a:ext>
            </a:extLst>
          </p:cNvPr>
          <p:cNvSpPr txBox="1"/>
          <p:nvPr/>
        </p:nvSpPr>
        <p:spPr>
          <a:xfrm>
            <a:off x="6609264" y="4536579"/>
            <a:ext cx="2087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/>
              <a:t>Legal aspects of privacy tech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49F8168-058E-452C-BFA5-E6A126318AD1}"/>
              </a:ext>
            </a:extLst>
          </p:cNvPr>
          <p:cNvSpPr/>
          <p:nvPr/>
        </p:nvSpPr>
        <p:spPr>
          <a:xfrm>
            <a:off x="9196396" y="1654140"/>
            <a:ext cx="2587133" cy="384383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41BBFA-D321-AF54-EC7F-055A65318552}"/>
              </a:ext>
            </a:extLst>
          </p:cNvPr>
          <p:cNvSpPr txBox="1"/>
          <p:nvPr/>
        </p:nvSpPr>
        <p:spPr>
          <a:xfrm>
            <a:off x="9508825" y="2453512"/>
            <a:ext cx="1944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Cybersecurity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572443C-6C9D-551C-15F2-F365AFCD24F7}"/>
              </a:ext>
            </a:extLst>
          </p:cNvPr>
          <p:cNvSpPr txBox="1"/>
          <p:nvPr/>
        </p:nvSpPr>
        <p:spPr>
          <a:xfrm>
            <a:off x="9508825" y="2896799"/>
            <a:ext cx="2087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/>
              <a:t>AI-based network anomaly detection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E674C07-C3F1-B931-07AB-B76EC552C4F5}"/>
              </a:ext>
            </a:extLst>
          </p:cNvPr>
          <p:cNvSpPr txBox="1"/>
          <p:nvPr/>
        </p:nvSpPr>
        <p:spPr>
          <a:xfrm>
            <a:off x="9508824" y="3863017"/>
            <a:ext cx="2087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/>
              <a:t>Threat finding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9EFE95-D281-8E01-E746-9C6045D7A93D}"/>
              </a:ext>
            </a:extLst>
          </p:cNvPr>
          <p:cNvSpPr txBox="1"/>
          <p:nvPr/>
        </p:nvSpPr>
        <p:spPr>
          <a:xfrm>
            <a:off x="9508823" y="4275237"/>
            <a:ext cx="2087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/>
              <a:t>Asset and threat management</a:t>
            </a: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19B094AB-BCB7-F5E4-494B-ECA76962EF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08823" y="2019557"/>
            <a:ext cx="360000" cy="36000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3FFF4F4C-D966-5046-56C9-A6981430B5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24841" y="2014958"/>
            <a:ext cx="360000" cy="36000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E49288E2-0F84-F3D4-31BE-61E32AC93D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09263" y="2023393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40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452D58-FC98-506B-0745-A9795D7FA9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26"/>
          <a:stretch/>
        </p:blipFill>
        <p:spPr>
          <a:xfrm>
            <a:off x="14469" y="-8446"/>
            <a:ext cx="12177531" cy="6866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7E5697-FF62-622F-2B4A-750E56F17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Solutions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FFE3F2-2E44-C416-2EFA-83979D505B9A}"/>
              </a:ext>
            </a:extLst>
          </p:cNvPr>
          <p:cNvSpPr txBox="1"/>
          <p:nvPr/>
        </p:nvSpPr>
        <p:spPr>
          <a:xfrm>
            <a:off x="1513430" y="2203363"/>
            <a:ext cx="2387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Digital identity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4D43A0-8A38-B23B-D939-3C86405B8099}"/>
              </a:ext>
            </a:extLst>
          </p:cNvPr>
          <p:cNvSpPr txBox="1"/>
          <p:nvPr/>
        </p:nvSpPr>
        <p:spPr>
          <a:xfrm>
            <a:off x="1513429" y="3473952"/>
            <a:ext cx="246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Interoperability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1CF16B-1B94-0D15-5597-6AEC2FD05B8C}"/>
              </a:ext>
            </a:extLst>
          </p:cNvPr>
          <p:cNvSpPr txBox="1"/>
          <p:nvPr/>
        </p:nvSpPr>
        <p:spPr>
          <a:xfrm>
            <a:off x="1513430" y="4757963"/>
            <a:ext cx="2387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Cybersecurity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6BDF74-B9AF-826F-C19D-BE5F4177B942}"/>
              </a:ext>
            </a:extLst>
          </p:cNvPr>
          <p:cNvSpPr txBox="1"/>
          <p:nvPr/>
        </p:nvSpPr>
        <p:spPr>
          <a:xfrm>
            <a:off x="5779935" y="2860057"/>
            <a:ext cx="3569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Privacy enhancement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8DCC40D-A8C6-112C-E42E-9095AB41AA77}"/>
              </a:ext>
            </a:extLst>
          </p:cNvPr>
          <p:cNvSpPr txBox="1"/>
          <p:nvPr/>
        </p:nvSpPr>
        <p:spPr>
          <a:xfrm>
            <a:off x="5789986" y="4129408"/>
            <a:ext cx="4144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Tax and customs systems</a:t>
            </a:r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5CEF81E8-0CB7-FE7D-62B3-B103B64402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0046" y="2255021"/>
            <a:ext cx="360000" cy="360000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0AD1F420-4907-AE39-B017-F4E3589F6A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0045" y="3517754"/>
            <a:ext cx="360000" cy="36000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D56C6FAF-B458-88C1-1FB7-359109F8C9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0098" y="4781134"/>
            <a:ext cx="360000" cy="36000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321442D-8067-8F14-866D-7AB5A65025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36551" y="2910889"/>
            <a:ext cx="360000" cy="36000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82ADF79F-AB3E-F63D-3209-55FF9C0A54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246602" y="4231073"/>
            <a:ext cx="360000" cy="36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31DCA2-CC92-A4CE-A800-DCFA41CFE45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479" y="6188848"/>
            <a:ext cx="2092170" cy="49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63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AC12281-68EA-3097-B0D5-9BC11C722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/>
              <a:t>Digital identity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282492-6F31-9B75-9BA7-E15223E027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Next generation smart phone based digital identity solution with unbreakable security.</a:t>
            </a:r>
          </a:p>
        </p:txBody>
      </p:sp>
    </p:spTree>
    <p:extLst>
      <p:ext uri="{BB962C8B-B14F-4D97-AF65-F5344CB8AC3E}">
        <p14:creationId xmlns:p14="http://schemas.microsoft.com/office/powerpoint/2010/main" val="3549393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7E7755F-9C6B-399A-31BE-12EFFB5CC480}"/>
              </a:ext>
            </a:extLst>
          </p:cNvPr>
          <p:cNvSpPr/>
          <p:nvPr/>
        </p:nvSpPr>
        <p:spPr>
          <a:xfrm>
            <a:off x="9024885" y="1672396"/>
            <a:ext cx="2587133" cy="423737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0949464C-6B5C-9E25-866B-5850A52164D0}"/>
              </a:ext>
            </a:extLst>
          </p:cNvPr>
          <p:cNvSpPr/>
          <p:nvPr/>
        </p:nvSpPr>
        <p:spPr>
          <a:xfrm>
            <a:off x="6176584" y="1668681"/>
            <a:ext cx="2587133" cy="423737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AE1CD8F-4036-C0C0-C739-B004AB8A792F}"/>
              </a:ext>
            </a:extLst>
          </p:cNvPr>
          <p:cNvSpPr/>
          <p:nvPr/>
        </p:nvSpPr>
        <p:spPr>
          <a:xfrm>
            <a:off x="3328283" y="1668681"/>
            <a:ext cx="2587133" cy="423737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AFCA3BC-F1E5-5155-0377-E7972DF21007}"/>
              </a:ext>
            </a:extLst>
          </p:cNvPr>
          <p:cNvSpPr/>
          <p:nvPr/>
        </p:nvSpPr>
        <p:spPr>
          <a:xfrm>
            <a:off x="497711" y="1654140"/>
            <a:ext cx="2587133" cy="423737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DC795A-75F2-5ECD-3CAC-6FF4F617F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holistic digital identity value proposition</a:t>
            </a:r>
            <a:endParaRPr lang="en-E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B5152E-6D04-E17C-E962-593F2606CD4A}"/>
              </a:ext>
            </a:extLst>
          </p:cNvPr>
          <p:cNvSpPr txBox="1"/>
          <p:nvPr/>
        </p:nvSpPr>
        <p:spPr>
          <a:xfrm>
            <a:off x="746704" y="2396034"/>
            <a:ext cx="19445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Technology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23F8BB-FF27-82F2-79F9-7E8476CE2545}"/>
              </a:ext>
            </a:extLst>
          </p:cNvPr>
          <p:cNvSpPr txBox="1"/>
          <p:nvPr/>
        </p:nvSpPr>
        <p:spPr>
          <a:xfrm>
            <a:off x="758879" y="2891312"/>
            <a:ext cx="206479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GB" sz="1700" dirty="0">
                <a:solidFill>
                  <a:srgbClr val="1E1E1E"/>
                </a:solidFill>
                <a:effectLst/>
                <a:latin typeface="Inter" panose="02000503000000020004" pitchFamily="2" charset="0"/>
              </a:rPr>
              <a:t>Ongoing development of </a:t>
            </a:r>
            <a:r>
              <a:rPr lang="en-GB" sz="1700" b="1" dirty="0" err="1">
                <a:solidFill>
                  <a:srgbClr val="1E1E1E"/>
                </a:solidFill>
                <a:effectLst/>
                <a:latin typeface="Inter" panose="02000503000000020004" pitchFamily="2" charset="0"/>
              </a:rPr>
              <a:t>SplitKey</a:t>
            </a:r>
            <a:r>
              <a:rPr lang="en-GB" sz="1700" b="1" dirty="0">
                <a:solidFill>
                  <a:srgbClr val="1E1E1E"/>
                </a:solidFill>
                <a:effectLst/>
                <a:latin typeface="Inter" panose="02000503000000020004" pitchFamily="2" charset="0"/>
              </a:rPr>
              <a:t> provides hardware</a:t>
            </a:r>
            <a:r>
              <a:rPr lang="en-GB" sz="1700" b="1" dirty="0">
                <a:solidFill>
                  <a:srgbClr val="1E1E1E"/>
                </a:solidFill>
                <a:latin typeface="Inter" panose="02000503000000020004" pitchFamily="2" charset="0"/>
              </a:rPr>
              <a:t> </a:t>
            </a:r>
            <a:r>
              <a:rPr lang="en-GB" sz="1700" b="1" dirty="0">
                <a:solidFill>
                  <a:srgbClr val="1E1E1E"/>
                </a:solidFill>
                <a:effectLst/>
                <a:latin typeface="Inter" panose="02000503000000020004" pitchFamily="2" charset="0"/>
              </a:rPr>
              <a:t>agnostic solutions </a:t>
            </a:r>
            <a:r>
              <a:rPr lang="en-GB" sz="1700" dirty="0">
                <a:solidFill>
                  <a:srgbClr val="1E1E1E"/>
                </a:solidFill>
                <a:effectLst/>
                <a:latin typeface="Inter" panose="02000503000000020004" pitchFamily="2" charset="0"/>
              </a:rPr>
              <a:t>in accordance with the highest regulatory standards.</a:t>
            </a:r>
            <a:r>
              <a:rPr lang="en-GB" sz="1700" dirty="0">
                <a:solidFill>
                  <a:srgbClr val="1E1E1E"/>
                </a:solidFill>
                <a:latin typeface="Inter" panose="02000503000000020004" pitchFamily="2" charset="0"/>
              </a:rPr>
              <a:t> </a:t>
            </a:r>
            <a:endParaRPr lang="en-GB" sz="17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42A40F-40AF-94DC-239D-2F7C1FFEB482}"/>
              </a:ext>
            </a:extLst>
          </p:cNvPr>
          <p:cNvSpPr txBox="1"/>
          <p:nvPr/>
        </p:nvSpPr>
        <p:spPr>
          <a:xfrm>
            <a:off x="3566507" y="2396035"/>
            <a:ext cx="19445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Product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2D555C-8DB6-9F94-3B54-3DA08243884A}"/>
              </a:ext>
            </a:extLst>
          </p:cNvPr>
          <p:cNvSpPr txBox="1"/>
          <p:nvPr/>
        </p:nvSpPr>
        <p:spPr>
          <a:xfrm>
            <a:off x="6456125" y="2434671"/>
            <a:ext cx="19445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Knowledge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41BBFA-D321-AF54-EC7F-055A65318552}"/>
              </a:ext>
            </a:extLst>
          </p:cNvPr>
          <p:cNvSpPr txBox="1"/>
          <p:nvPr/>
        </p:nvSpPr>
        <p:spPr>
          <a:xfrm>
            <a:off x="9187532" y="2396033"/>
            <a:ext cx="19445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Experience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1E9996-4171-F74F-61AE-04EAC39E01AD}"/>
              </a:ext>
            </a:extLst>
          </p:cNvPr>
          <p:cNvSpPr txBox="1"/>
          <p:nvPr/>
        </p:nvSpPr>
        <p:spPr>
          <a:xfrm>
            <a:off x="3589451" y="2891312"/>
            <a:ext cx="206479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700" dirty="0">
                <a:solidFill>
                  <a:srgbClr val="1E1E1E"/>
                </a:solidFill>
                <a:latin typeface="Inter" panose="02000503000000020004" pitchFamily="2" charset="0"/>
              </a:rPr>
              <a:t>Three different </a:t>
            </a:r>
            <a:r>
              <a:rPr lang="en-GB" sz="1700" dirty="0" err="1">
                <a:solidFill>
                  <a:srgbClr val="1E1E1E"/>
                </a:solidFill>
                <a:latin typeface="Inter" panose="02000503000000020004" pitchFamily="2" charset="0"/>
              </a:rPr>
              <a:t>SplitKey</a:t>
            </a:r>
            <a:r>
              <a:rPr lang="en-GB" sz="1700" dirty="0">
                <a:solidFill>
                  <a:srgbClr val="1E1E1E"/>
                </a:solidFill>
                <a:latin typeface="Inter" panose="02000503000000020004" pitchFamily="2" charset="0"/>
              </a:rPr>
              <a:t> products offering </a:t>
            </a:r>
            <a:r>
              <a:rPr lang="en-GB" sz="1700" b="1" dirty="0">
                <a:solidFill>
                  <a:srgbClr val="1E1E1E"/>
                </a:solidFill>
                <a:effectLst/>
                <a:latin typeface="Inter" panose="02000503000000020004" pitchFamily="2" charset="0"/>
              </a:rPr>
              <a:t>smartphone based digital identity </a:t>
            </a:r>
            <a:r>
              <a:rPr lang="en-GB" sz="1700" b="0" dirty="0">
                <a:solidFill>
                  <a:srgbClr val="1E1E1E"/>
                </a:solidFill>
                <a:effectLst/>
                <a:latin typeface="Inter" panose="02000503000000020004" pitchFamily="2" charset="0"/>
              </a:rPr>
              <a:t>technology</a:t>
            </a:r>
            <a:r>
              <a:rPr lang="en-GB" sz="1700" dirty="0">
                <a:solidFill>
                  <a:srgbClr val="1E1E1E"/>
                </a:solidFill>
                <a:effectLst/>
                <a:latin typeface="Inter" panose="02000503000000020004" pitchFamily="2" charset="0"/>
              </a:rPr>
              <a:t> for secure </a:t>
            </a:r>
            <a:r>
              <a:rPr lang="en-GB" sz="1700" b="1" dirty="0">
                <a:solidFill>
                  <a:srgbClr val="1E1E1E"/>
                </a:solidFill>
                <a:effectLst/>
                <a:latin typeface="Inter" panose="02000503000000020004" pitchFamily="2" charset="0"/>
              </a:rPr>
              <a:t>electronic signing and authentication</a:t>
            </a:r>
            <a:r>
              <a:rPr lang="en-GB" sz="1700" dirty="0">
                <a:solidFill>
                  <a:srgbClr val="1E1E1E"/>
                </a:solidFill>
                <a:effectLst/>
                <a:latin typeface="Inter" panose="02000503000000020004" pitchFamily="2" charset="0"/>
              </a:rPr>
              <a:t>.</a:t>
            </a:r>
            <a:r>
              <a:rPr lang="en-GB" sz="1700" dirty="0">
                <a:solidFill>
                  <a:srgbClr val="202020"/>
                </a:solidFill>
                <a:latin typeface="Inter" panose="02000503000000020004" pitchFamily="2" charset="0"/>
              </a:rPr>
              <a:t> </a:t>
            </a:r>
            <a:endParaRPr lang="en-GB" sz="17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BE29AC-CDCB-EFD2-FC18-80C106F75C85}"/>
              </a:ext>
            </a:extLst>
          </p:cNvPr>
          <p:cNvSpPr txBox="1"/>
          <p:nvPr/>
        </p:nvSpPr>
        <p:spPr>
          <a:xfrm>
            <a:off x="6437752" y="3152922"/>
            <a:ext cx="2064796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700" b="1" dirty="0">
                <a:solidFill>
                  <a:srgbClr val="202020"/>
                </a:solidFill>
                <a:latin typeface="Inter" panose="02000503000000020004" pitchFamily="2" charset="0"/>
              </a:rPr>
              <a:t>In depth knowledge of digital identity infrastructure </a:t>
            </a:r>
            <a:r>
              <a:rPr lang="en-GB" sz="1700" dirty="0">
                <a:solidFill>
                  <a:srgbClr val="202020"/>
                </a:solidFill>
                <a:latin typeface="Inter" panose="02000503000000020004" pitchFamily="2" charset="0"/>
              </a:rPr>
              <a:t>through research projects with multi- national consultancy history.</a:t>
            </a:r>
            <a:endParaRPr lang="en-GB" sz="17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3352DE-145B-1F87-4409-AF497D7E424B}"/>
              </a:ext>
            </a:extLst>
          </p:cNvPr>
          <p:cNvSpPr txBox="1"/>
          <p:nvPr/>
        </p:nvSpPr>
        <p:spPr>
          <a:xfrm>
            <a:off x="9187532" y="2928065"/>
            <a:ext cx="224558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700" dirty="0">
                <a:solidFill>
                  <a:srgbClr val="1E1E1E"/>
                </a:solidFill>
                <a:effectLst/>
                <a:latin typeface="Inter" panose="02000503000000020004" pitchFamily="2" charset="0"/>
              </a:rPr>
              <a:t>Vast experience </a:t>
            </a:r>
          </a:p>
          <a:p>
            <a:pPr lvl="0"/>
            <a:r>
              <a:rPr lang="en-GB" sz="1700" dirty="0">
                <a:solidFill>
                  <a:srgbClr val="1E1E1E"/>
                </a:solidFill>
                <a:effectLst/>
                <a:latin typeface="Inter" panose="02000503000000020004" pitchFamily="2" charset="0"/>
              </a:rPr>
              <a:t>with </a:t>
            </a:r>
            <a:r>
              <a:rPr lang="en-GB" sz="1700" b="1" dirty="0">
                <a:solidFill>
                  <a:srgbClr val="1E1E1E"/>
                </a:solidFill>
                <a:effectLst/>
                <a:latin typeface="Inter" panose="02000503000000020004" pitchFamily="2" charset="0"/>
              </a:rPr>
              <a:t>large scale projects at state level</a:t>
            </a:r>
            <a:r>
              <a:rPr lang="en-GB" sz="1700" dirty="0">
                <a:solidFill>
                  <a:srgbClr val="1E1E1E"/>
                </a:solidFill>
                <a:effectLst/>
                <a:latin typeface="Inter" panose="02000503000000020004" pitchFamily="2" charset="0"/>
              </a:rPr>
              <a:t>. Providing risk and security assessments, strategy and roadmaps as well as </a:t>
            </a:r>
            <a:r>
              <a:rPr lang="en-GB" sz="1700" dirty="0">
                <a:solidFill>
                  <a:srgbClr val="1E1E1E"/>
                </a:solidFill>
                <a:latin typeface="Inter" panose="02000503000000020004" pitchFamily="2" charset="0"/>
              </a:rPr>
              <a:t>i</a:t>
            </a:r>
            <a:r>
              <a:rPr lang="en-GB" sz="1700" dirty="0">
                <a:solidFill>
                  <a:srgbClr val="1E1E1E"/>
                </a:solidFill>
                <a:effectLst/>
                <a:latin typeface="Inter" panose="02000503000000020004" pitchFamily="2" charset="0"/>
              </a:rPr>
              <a:t>ssuance procedures.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CE4F286-5F00-EE80-D6EB-6470E29A7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879" y="1971643"/>
            <a:ext cx="360000" cy="360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F5D4EB5-763E-9E0F-F5D8-F0F0C0371D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9451" y="1985389"/>
            <a:ext cx="360000" cy="3600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F140D8A-ACBA-0213-A49F-DDD7B3AB27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28326" y="1988146"/>
            <a:ext cx="360000" cy="360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57F6300-96A4-188F-C661-C7CA72AD1B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02775" y="1971643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14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BEF03E5-2CC4-9534-E029-8BCB60635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Digital identity products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F5F536-B6B0-BEA3-C64C-C38113EE94E5}"/>
              </a:ext>
            </a:extLst>
          </p:cNvPr>
          <p:cNvSpPr txBox="1"/>
          <p:nvPr/>
        </p:nvSpPr>
        <p:spPr>
          <a:xfrm>
            <a:off x="218661" y="8050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9D73476-0492-3139-6044-C67A34EC5152}"/>
              </a:ext>
            </a:extLst>
          </p:cNvPr>
          <p:cNvSpPr/>
          <p:nvPr/>
        </p:nvSpPr>
        <p:spPr>
          <a:xfrm>
            <a:off x="497711" y="1654140"/>
            <a:ext cx="2587133" cy="423737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908590-5852-745A-2ACC-0DF568C6A333}"/>
              </a:ext>
            </a:extLst>
          </p:cNvPr>
          <p:cNvSpPr txBox="1"/>
          <p:nvPr/>
        </p:nvSpPr>
        <p:spPr>
          <a:xfrm>
            <a:off x="622800" y="2346495"/>
            <a:ext cx="212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latin typeface="+mj-lt"/>
              </a:rPr>
              <a:t>SplitKey</a:t>
            </a:r>
            <a:endParaRPr lang="en-GB" sz="22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7421A3-8522-5190-B486-D9998554EDEC}"/>
              </a:ext>
            </a:extLst>
          </p:cNvPr>
          <p:cNvSpPr txBox="1"/>
          <p:nvPr/>
        </p:nvSpPr>
        <p:spPr>
          <a:xfrm>
            <a:off x="622800" y="2825275"/>
            <a:ext cx="22432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1E1E1E"/>
                </a:solidFill>
                <a:effectLst/>
                <a:latin typeface="Inter" panose="02000503000000020004" pitchFamily="2" charset="0"/>
              </a:rPr>
              <a:t>Smartphone based digital identity technology for secure electronic signing and authentication. </a:t>
            </a:r>
            <a:endParaRPr lang="en-GB" dirty="0">
              <a:effectLst/>
            </a:endParaRPr>
          </a:p>
          <a:p>
            <a:r>
              <a:rPr lang="en-GB" dirty="0"/>
              <a:t>In accordance with European Union regulation (</a:t>
            </a:r>
            <a:r>
              <a:rPr lang="en-GB" dirty="0" err="1"/>
              <a:t>eIDAS</a:t>
            </a:r>
            <a:r>
              <a:rPr lang="en-GB" dirty="0"/>
              <a:t> directive).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F53C701-876B-1CF5-6B82-3D0180F34894}"/>
              </a:ext>
            </a:extLst>
          </p:cNvPr>
          <p:cNvSpPr/>
          <p:nvPr/>
        </p:nvSpPr>
        <p:spPr>
          <a:xfrm>
            <a:off x="3292935" y="1668407"/>
            <a:ext cx="2587133" cy="423737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92B85B-68A7-6532-2678-1A60B400E1C2}"/>
              </a:ext>
            </a:extLst>
          </p:cNvPr>
          <p:cNvSpPr txBox="1"/>
          <p:nvPr/>
        </p:nvSpPr>
        <p:spPr>
          <a:xfrm>
            <a:off x="3418024" y="2346494"/>
            <a:ext cx="212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latin typeface="+mj-lt"/>
              </a:rPr>
              <a:t>SplitKey</a:t>
            </a:r>
            <a:r>
              <a:rPr lang="en-GB" sz="2200" dirty="0">
                <a:latin typeface="+mj-lt"/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F96C4D-0638-E4E8-1F7F-36BC64C9B9C1}"/>
              </a:ext>
            </a:extLst>
          </p:cNvPr>
          <p:cNvSpPr txBox="1"/>
          <p:nvPr/>
        </p:nvSpPr>
        <p:spPr>
          <a:xfrm>
            <a:off x="3418024" y="3656271"/>
            <a:ext cx="22432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err="1">
                <a:solidFill>
                  <a:srgbClr val="1E1E1E"/>
                </a:solidFill>
                <a:latin typeface="Inter" panose="02000503000000020004" pitchFamily="2" charset="0"/>
              </a:rPr>
              <a:t>SplitKey</a:t>
            </a:r>
            <a:r>
              <a:rPr lang="et-EE" dirty="0">
                <a:solidFill>
                  <a:srgbClr val="1E1E1E"/>
                </a:solidFill>
                <a:latin typeface="Inter" panose="02000503000000020004" pitchFamily="2" charset="0"/>
              </a:rPr>
              <a:t> </a:t>
            </a:r>
            <a:r>
              <a:rPr lang="et-EE" dirty="0" err="1">
                <a:solidFill>
                  <a:srgbClr val="1E1E1E"/>
                </a:solidFill>
                <a:latin typeface="Inter" panose="02000503000000020004" pitchFamily="2" charset="0"/>
              </a:rPr>
              <a:t>with</a:t>
            </a:r>
            <a:r>
              <a:rPr lang="et-EE" dirty="0">
                <a:solidFill>
                  <a:srgbClr val="1E1E1E"/>
                </a:solidFill>
                <a:latin typeface="Inter" panose="02000503000000020004" pitchFamily="2" charset="0"/>
              </a:rPr>
              <a:t> a</a:t>
            </a:r>
            <a:r>
              <a:rPr lang="en-GB" sz="1800" dirty="0" err="1">
                <a:solidFill>
                  <a:srgbClr val="1E1E1E"/>
                </a:solidFill>
                <a:effectLst/>
                <a:latin typeface="Inter" panose="02000503000000020004" pitchFamily="2" charset="0"/>
              </a:rPr>
              <a:t>dditional</a:t>
            </a:r>
            <a:r>
              <a:rPr lang="en-GB" sz="1800" dirty="0">
                <a:solidFill>
                  <a:srgbClr val="1E1E1E"/>
                </a:solidFill>
                <a:effectLst/>
                <a:latin typeface="Inter" panose="02000503000000020004" pitchFamily="2" charset="0"/>
              </a:rPr>
              <a:t> authentication methods for </a:t>
            </a:r>
            <a:r>
              <a:rPr lang="en-GB" sz="1800" dirty="0" err="1">
                <a:solidFill>
                  <a:srgbClr val="1E1E1E"/>
                </a:solidFill>
                <a:effectLst/>
                <a:latin typeface="Inter" panose="02000503000000020004" pitchFamily="2" charset="0"/>
              </a:rPr>
              <a:t>SplitKey</a:t>
            </a:r>
            <a:r>
              <a:rPr lang="en-GB" sz="1800" dirty="0">
                <a:solidFill>
                  <a:srgbClr val="1E1E1E"/>
                </a:solidFill>
                <a:effectLst/>
                <a:latin typeface="Inter" panose="02000503000000020004" pitchFamily="2" charset="0"/>
              </a:rPr>
              <a:t> – biometrics and pattern.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3B4E56B-FD19-9288-ECAB-FE90F7F13B0F}"/>
              </a:ext>
            </a:extLst>
          </p:cNvPr>
          <p:cNvSpPr/>
          <p:nvPr/>
        </p:nvSpPr>
        <p:spPr>
          <a:xfrm>
            <a:off x="6050890" y="1668407"/>
            <a:ext cx="2587133" cy="423737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8FCC91-0EEB-D441-044E-1B7ADD9242F8}"/>
              </a:ext>
            </a:extLst>
          </p:cNvPr>
          <p:cNvSpPr txBox="1"/>
          <p:nvPr/>
        </p:nvSpPr>
        <p:spPr>
          <a:xfrm>
            <a:off x="6175979" y="2309209"/>
            <a:ext cx="212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latin typeface="+mj-lt"/>
              </a:rPr>
              <a:t>SplitKey</a:t>
            </a:r>
            <a:r>
              <a:rPr lang="en-GB" sz="2200" dirty="0">
                <a:latin typeface="+mj-lt"/>
              </a:rPr>
              <a:t> CSP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262DDD-55E2-456D-7942-6C4120DA12D1}"/>
              </a:ext>
            </a:extLst>
          </p:cNvPr>
          <p:cNvSpPr txBox="1"/>
          <p:nvPr/>
        </p:nvSpPr>
        <p:spPr>
          <a:xfrm>
            <a:off x="6175979" y="3380898"/>
            <a:ext cx="22432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>
                <a:solidFill>
                  <a:srgbClr val="1E1E1E"/>
                </a:solidFill>
                <a:effectLst/>
                <a:latin typeface="Inter" panose="02000503000000020004" pitchFamily="2" charset="0"/>
              </a:rPr>
              <a:t>SplitKey</a:t>
            </a:r>
            <a:r>
              <a:rPr lang="en-GB" sz="1800" dirty="0">
                <a:solidFill>
                  <a:srgbClr val="1E1E1E"/>
                </a:solidFill>
                <a:effectLst/>
                <a:latin typeface="Inter" panose="02000503000000020004" pitchFamily="2" charset="0"/>
              </a:rPr>
              <a:t> for digital identity wallets </a:t>
            </a:r>
            <a:r>
              <a:rPr lang="en-GB" b="0" i="0" u="none" strike="noStrike" dirty="0">
                <a:solidFill>
                  <a:srgbClr val="202020"/>
                </a:solidFill>
                <a:effectLst/>
                <a:latin typeface="Inter" panose="02000503000000020004" pitchFamily="2" charset="0"/>
              </a:rPr>
              <a:t>to compliment the emerging European Union Digital Identity Wallet (EUDIW) ecosystem</a:t>
            </a:r>
            <a:r>
              <a:rPr lang="en-GB" sz="1800" dirty="0">
                <a:solidFill>
                  <a:srgbClr val="1E1E1E"/>
                </a:solidFill>
                <a:effectLst/>
                <a:latin typeface="Inter" panose="02000503000000020004" pitchFamily="2" charset="0"/>
              </a:rPr>
              <a:t>.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B30559E-AC30-C56B-124D-7194BA1239EA}"/>
              </a:ext>
            </a:extLst>
          </p:cNvPr>
          <p:cNvSpPr/>
          <p:nvPr/>
        </p:nvSpPr>
        <p:spPr>
          <a:xfrm>
            <a:off x="8808845" y="1668407"/>
            <a:ext cx="2587133" cy="423737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A8D34C-F660-1FCD-28B9-3D3EB6D678E5}"/>
              </a:ext>
            </a:extLst>
          </p:cNvPr>
          <p:cNvSpPr txBox="1"/>
          <p:nvPr/>
        </p:nvSpPr>
        <p:spPr>
          <a:xfrm>
            <a:off x="8933934" y="2309208"/>
            <a:ext cx="212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Consulting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DF44D1-1028-3692-EC6A-FB18ED7AC4E9}"/>
              </a:ext>
            </a:extLst>
          </p:cNvPr>
          <p:cNvSpPr txBox="1"/>
          <p:nvPr/>
        </p:nvSpPr>
        <p:spPr>
          <a:xfrm>
            <a:off x="8933934" y="3102273"/>
            <a:ext cx="22432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0" i="0" u="none" strike="noStrike" dirty="0">
                <a:solidFill>
                  <a:srgbClr val="202020"/>
                </a:solidFill>
                <a:effectLst/>
                <a:latin typeface="Inter" panose="02000503000000020004" pitchFamily="2" charset="0"/>
              </a:rPr>
              <a:t>Consulting service to advise and analyse the current landscape and provide meaningful input for the digital transformation journey.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2666502-8FAC-D6AC-21FE-A8E64140D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1505" y="1938602"/>
            <a:ext cx="360000" cy="360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9CA8C41-412C-1EDB-2AD7-9B943524FA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25633" y="1986494"/>
            <a:ext cx="360000" cy="360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DD34556-EA23-3C73-F6E1-011BB1F0EC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98648" y="1984653"/>
            <a:ext cx="360000" cy="360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C30D9A3-55A3-0A6A-FFED-13B319A2ED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87710" y="1984653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38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F3097F-6EE2-9C3F-3856-F4F0A6860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i</a:t>
            </a:r>
            <a:r>
              <a:rPr lang="en-GB" dirty="0"/>
              <a:t>-voting in Estonia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D1BEC7-A911-82EA-877A-8A667DDFFC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3599" y="1530000"/>
            <a:ext cx="5266800" cy="4290128"/>
          </a:xfrm>
        </p:spPr>
        <p:txBody>
          <a:bodyPr>
            <a:normAutofit/>
          </a:bodyPr>
          <a:lstStyle/>
          <a:p>
            <a:r>
              <a:rPr lang="en-GB" sz="1800" dirty="0"/>
              <a:t>First election online held in 2005</a:t>
            </a:r>
          </a:p>
          <a:p>
            <a:r>
              <a:rPr lang="en-GB" sz="1800" dirty="0"/>
              <a:t>Estonia is the first, and currently, the only state in the world where citizens can elect the government online</a:t>
            </a:r>
          </a:p>
          <a:p>
            <a:r>
              <a:rPr lang="en-GB" sz="1800" dirty="0"/>
              <a:t>Local government units, state government and European Parliament</a:t>
            </a:r>
          </a:p>
          <a:p>
            <a:r>
              <a:rPr lang="en-GB" sz="1800" dirty="0"/>
              <a:t>Over 50% of governmental election votes were cast online in 2023</a:t>
            </a:r>
          </a:p>
          <a:p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70031BD-9773-6551-C0FA-49E755D254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441630-A7CB-25C0-74AA-517C06920AE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15</a:t>
            </a:fld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0702613-45B9-AFF8-058A-0DB9DEFF2DE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4" r="277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25455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1983A6E4-98A6-0837-3661-0A7B4CABC88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4" r="27784"/>
          <a:stretch>
            <a:fillRect/>
          </a:stretch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0F3097F-6EE2-9C3F-3856-F4F0A6860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Smart-ID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D1BEC7-A911-82EA-877A-8A667DDFFCF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200" dirty="0">
                <a:latin typeface="+mj-lt"/>
              </a:rPr>
              <a:t>Baltics and Iceland</a:t>
            </a:r>
          </a:p>
          <a:p>
            <a:pPr marL="0" indent="0">
              <a:buNone/>
            </a:pPr>
            <a:r>
              <a:rPr lang="en-GB" sz="1800" dirty="0"/>
              <a:t>Digital identity technology is used all over the Baltics and Iceland in collaboration with the Smart-ID service operator.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/>
              <a:t>3 million users and 75 million transactions per month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/>
              <a:t>Used in services provided by top Nordic banks, leading telcos and e-commerce providers </a:t>
            </a:r>
          </a:p>
          <a:p>
            <a:r>
              <a:rPr lang="et-EE" sz="1800" dirty="0"/>
              <a:t>80% of </a:t>
            </a:r>
            <a:r>
              <a:rPr lang="et-EE" sz="1800" dirty="0" err="1"/>
              <a:t>transactions</a:t>
            </a:r>
            <a:r>
              <a:rPr lang="et-EE" sz="1800" dirty="0"/>
              <a:t> </a:t>
            </a:r>
            <a:r>
              <a:rPr lang="et-EE" sz="1800" dirty="0" err="1"/>
              <a:t>originate</a:t>
            </a:r>
            <a:r>
              <a:rPr lang="et-EE" sz="1800" dirty="0"/>
              <a:t> </a:t>
            </a:r>
            <a:r>
              <a:rPr lang="et-EE" sz="1800" dirty="0" err="1"/>
              <a:t>from</a:t>
            </a:r>
            <a:r>
              <a:rPr lang="et-EE" sz="1800" dirty="0"/>
              <a:t> </a:t>
            </a:r>
            <a:r>
              <a:rPr lang="et-EE" sz="1800" dirty="0" err="1"/>
              <a:t>the</a:t>
            </a:r>
            <a:r>
              <a:rPr lang="et-EE" sz="1800" dirty="0"/>
              <a:t> </a:t>
            </a:r>
            <a:r>
              <a:rPr lang="et-EE" sz="1800" dirty="0" err="1"/>
              <a:t>financial</a:t>
            </a:r>
            <a:r>
              <a:rPr lang="et-EE" sz="1800" dirty="0"/>
              <a:t> </a:t>
            </a:r>
            <a:r>
              <a:rPr lang="et-EE" sz="1800" dirty="0" err="1"/>
              <a:t>sector</a:t>
            </a:r>
            <a:endParaRPr lang="en-GB" sz="1800" dirty="0"/>
          </a:p>
          <a:p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70031BD-9773-6551-C0FA-49E755D254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441630-A7CB-25C0-74AA-517C06920AE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011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7D60718-31CA-1B4C-99C4-97AB9EFD4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Partnership</a:t>
            </a:r>
            <a:r>
              <a:rPr lang="et-EE" dirty="0"/>
              <a:t>s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6B8B6D-043F-0D06-8ED2-3355C69FC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3599" y="1438900"/>
            <a:ext cx="5419828" cy="4575600"/>
          </a:xfrm>
        </p:spPr>
        <p:txBody>
          <a:bodyPr>
            <a:normAutofit/>
          </a:bodyPr>
          <a:lstStyle/>
          <a:p>
            <a:r>
              <a:rPr lang="et-EE" sz="2200" dirty="0" err="1">
                <a:latin typeface="+mj-lt"/>
              </a:rPr>
              <a:t>PwC</a:t>
            </a:r>
            <a:r>
              <a:rPr lang="et-EE" sz="2200" dirty="0">
                <a:latin typeface="+mj-lt"/>
              </a:rPr>
              <a:t> – </a:t>
            </a:r>
            <a:r>
              <a:rPr lang="en-GB" sz="2200" dirty="0">
                <a:latin typeface="+mj-lt"/>
              </a:rPr>
              <a:t>Middle East </a:t>
            </a:r>
          </a:p>
          <a:p>
            <a:pPr marL="0" indent="0">
              <a:buNone/>
            </a:pPr>
            <a:r>
              <a:rPr lang="en-GB" sz="1800" dirty="0"/>
              <a:t>Digital identity strategy for the Saudi Arabian Digital Government Agency</a:t>
            </a:r>
          </a:p>
          <a:p>
            <a:pPr marL="0" indent="0">
              <a:buNone/>
            </a:pPr>
            <a:endParaRPr lang="en-GB" sz="1800" dirty="0"/>
          </a:p>
          <a:p>
            <a:r>
              <a:rPr lang="et-EE" sz="2200" dirty="0">
                <a:latin typeface="+mj-lt"/>
              </a:rPr>
              <a:t>EY – </a:t>
            </a:r>
            <a:r>
              <a:rPr lang="en-US" sz="2200" dirty="0">
                <a:latin typeface="+mj-lt"/>
                <a:sym typeface="Inter Semi Bold"/>
              </a:rPr>
              <a:t>North Africa and Estonia</a:t>
            </a:r>
            <a:endParaRPr lang="et-EE" sz="2200" dirty="0">
              <a:latin typeface="+mj-lt"/>
              <a:sym typeface="Inter Semi Bold"/>
            </a:endParaRPr>
          </a:p>
          <a:p>
            <a:pPr marL="0" indent="0">
              <a:buNone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Inter Regular"/>
              </a:rPr>
              <a:t>Digital Transformation partnership </a:t>
            </a:r>
            <a:r>
              <a:rPr kumimoji="0" lang="et-EE" sz="1800" b="0" i="0" u="none" strike="noStrike" kern="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Inter Regular"/>
              </a:rPr>
              <a:t>and consulting </a:t>
            </a:r>
            <a:r>
              <a:rPr kumimoji="0" lang="et-E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Inter Regular"/>
              </a:rPr>
              <a:t>with</a:t>
            </a:r>
            <a:r>
              <a:rPr kumimoji="0" lang="et-EE" sz="1800" b="0" i="0" u="none" strike="noStrike" kern="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Inter Regular"/>
              </a:rPr>
              <a:t> EY</a:t>
            </a:r>
          </a:p>
          <a:p>
            <a:pPr marL="0" indent="0">
              <a:buNone/>
            </a:pPr>
            <a:endParaRPr kumimoji="0" lang="et-EE" sz="1800" b="0" i="0" u="none" strike="noStrike" kern="0" cap="none" spc="0" normalizeH="0" baseline="0" noProof="0" dirty="0">
              <a:ln>
                <a:noFill/>
              </a:ln>
              <a:solidFill>
                <a:srgbClr val="202020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sym typeface="Inter Regular"/>
            </a:endParaRPr>
          </a:p>
          <a:p>
            <a:r>
              <a:rPr lang="et-EE" sz="2200" dirty="0">
                <a:latin typeface="+mj-lt"/>
                <a:sym typeface="Inter Regular"/>
              </a:rPr>
              <a:t>iProov</a:t>
            </a:r>
          </a:p>
          <a:p>
            <a:pPr marL="0" indent="0">
              <a:buNone/>
            </a:pPr>
            <a:r>
              <a:rPr lang="en-US" sz="1800" dirty="0"/>
              <a:t>Multi-Factor Authentication (MFA) digital identity solution for government and financial services </a:t>
            </a:r>
            <a:r>
              <a:rPr lang="en-US" sz="1800" dirty="0" err="1"/>
              <a:t>organisations</a:t>
            </a:r>
            <a:r>
              <a:rPr lang="en-US" sz="1800" dirty="0"/>
              <a:t> across the EMEA, LATAM, and APAC regions</a:t>
            </a:r>
            <a:endParaRPr lang="et-EE" sz="1800" dirty="0"/>
          </a:p>
          <a:p>
            <a:pPr marL="0" indent="0">
              <a:buNone/>
            </a:pPr>
            <a:endParaRPr lang="et-EE" sz="1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C0DE56-09FC-2F2C-8234-4FC2241999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56463-9BA9-4467-C82C-C41C1BEFDDD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8FBEB5C-E6AF-C2D7-68CB-303FC2EC5EE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0" r="21278"/>
          <a:stretch/>
        </p:blipFill>
        <p:spPr>
          <a:xfrm>
            <a:off x="0" y="0"/>
            <a:ext cx="6094800" cy="6858000"/>
          </a:xfrm>
        </p:spPr>
      </p:pic>
    </p:spTree>
    <p:extLst>
      <p:ext uri="{BB962C8B-B14F-4D97-AF65-F5344CB8AC3E}">
        <p14:creationId xmlns:p14="http://schemas.microsoft.com/office/powerpoint/2010/main" val="3464944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7D60718-31CA-1B4C-99C4-97AB9EFD4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202020"/>
                </a:solidFill>
                <a:latin typeface="Inter SemiBold"/>
              </a:rPr>
              <a:t>The Future: </a:t>
            </a:r>
            <a:br>
              <a:rPr lang="en-US" kern="0" dirty="0">
                <a:solidFill>
                  <a:srgbClr val="202020"/>
                </a:solidFill>
                <a:latin typeface="Inter SemiBold"/>
              </a:rPr>
            </a:br>
            <a:r>
              <a:rPr lang="en-US" kern="0" dirty="0">
                <a:solidFill>
                  <a:srgbClr val="202020"/>
                </a:solidFill>
                <a:latin typeface="Inter SemiBold"/>
              </a:rPr>
              <a:t>Digital Identity </a:t>
            </a:r>
            <a:r>
              <a:rPr kumimoji="0" lang="en-US" i="0" u="none" strike="noStrike" kern="0" cap="none" spc="-15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Inter SemiBold"/>
                <a:cs typeface="Inter Semi Bold"/>
                <a:sym typeface="Inter Semi Bold"/>
              </a:rPr>
              <a:t>Wallets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6B8B6D-043F-0D06-8ED2-3355C69FC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3599" y="2211946"/>
            <a:ext cx="5266800" cy="1404394"/>
          </a:xfrm>
        </p:spPr>
        <p:txBody>
          <a:bodyPr/>
          <a:lstStyle/>
          <a:p>
            <a:r>
              <a:rPr lang="en-GB" sz="2200" dirty="0" err="1">
                <a:latin typeface="+mj-lt"/>
              </a:rPr>
              <a:t>SmartWallet</a:t>
            </a:r>
            <a:endParaRPr lang="en-GB" sz="2200" dirty="0">
              <a:latin typeface="+mj-lt"/>
            </a:endParaRPr>
          </a:p>
          <a:p>
            <a:pPr marL="0" indent="0">
              <a:buNone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Inter Regular"/>
                <a:ea typeface="Inter Regular"/>
                <a:sym typeface="Inter Regular"/>
              </a:rPr>
              <a:t>Collaboration with our partner SK ID Solutions to provide research and development on the wallet ecosystem and development of related solutions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C0DE56-09FC-2F2C-8234-4FC2241999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56463-9BA9-4467-C82C-C41C1BEFDDD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6942E099-455B-053E-43F8-15674409E07D}"/>
              </a:ext>
            </a:extLst>
          </p:cNvPr>
          <p:cNvSpPr txBox="1">
            <a:spLocks/>
          </p:cNvSpPr>
          <p:nvPr/>
        </p:nvSpPr>
        <p:spPr>
          <a:xfrm>
            <a:off x="6303599" y="3821909"/>
            <a:ext cx="5266800" cy="18057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dirty="0">
                <a:latin typeface="+mj-lt"/>
              </a:rPr>
              <a:t>Future Estonian Digital Identity Wallet (EDIW)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800" kern="0" dirty="0">
                <a:solidFill>
                  <a:srgbClr val="202020"/>
                </a:solidFill>
                <a:latin typeface="Inter Regular"/>
                <a:ea typeface="Inter Regular"/>
                <a:sym typeface="Inter Regular"/>
              </a:rPr>
              <a:t>Collaboration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Inter Regular"/>
                <a:ea typeface="Inter Regular"/>
                <a:sym typeface="Inter Regular"/>
              </a:rPr>
              <a:t>with the EE Information System Authority, in designing the architecture of the future Estonian DIW and its compatibility with Estonia’s existing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Inter Regular"/>
                <a:ea typeface="Inter Regular"/>
                <a:sym typeface="Inter Regular"/>
              </a:rPr>
              <a:t>eID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Inter Regular"/>
                <a:ea typeface="Inter Regular"/>
                <a:sym typeface="Inter Regular"/>
              </a:rPr>
              <a:t> ecosystem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4CD89FB5-334F-8EFA-E045-EFC450C9F75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4" r="277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15366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06DB882-63EC-AD7E-2549-D2D43AE74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0" u="none" strike="noStrike" dirty="0">
                <a:solidFill>
                  <a:srgbClr val="202020"/>
                </a:solidFill>
                <a:effectLst/>
                <a:latin typeface="Inter" panose="02000503000000020004" pitchFamily="2" charset="0"/>
              </a:rPr>
              <a:t>Collaboration with the Estonian Government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EDD5790-5939-AF71-A716-D5BAF97CB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3599" y="2025704"/>
            <a:ext cx="5266800" cy="3856696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202020"/>
                </a:solidFill>
                <a:latin typeface="Inter" panose="02000503000000020004" pitchFamily="2" charset="0"/>
              </a:rPr>
              <a:t>Estonian </a:t>
            </a:r>
            <a:r>
              <a:rPr lang="en-GB" sz="1800" dirty="0" err="1">
                <a:solidFill>
                  <a:srgbClr val="202020"/>
                </a:solidFill>
                <a:latin typeface="Inter" panose="02000503000000020004" pitchFamily="2" charset="0"/>
              </a:rPr>
              <a:t>eID</a:t>
            </a:r>
            <a:r>
              <a:rPr lang="en-GB" sz="1800" dirty="0">
                <a:solidFill>
                  <a:srgbClr val="202020"/>
                </a:solidFill>
                <a:latin typeface="Inter" panose="02000503000000020004" pitchFamily="2" charset="0"/>
              </a:rPr>
              <a:t> public key Single Point of Failure projects</a:t>
            </a:r>
          </a:p>
          <a:p>
            <a:r>
              <a:rPr lang="en-GB" sz="1800" dirty="0">
                <a:solidFill>
                  <a:srgbClr val="1E1E1E"/>
                </a:solidFill>
                <a:effectLst/>
                <a:latin typeface="Inter Regular" panose="02000503000000020004" pitchFamily="2" charset="0"/>
              </a:rPr>
              <a:t>CDOC 2.0 – new encryption protocol for ID </a:t>
            </a:r>
          </a:p>
          <a:p>
            <a:r>
              <a:rPr lang="en-GB" sz="1800" dirty="0">
                <a:solidFill>
                  <a:srgbClr val="1E1E1E"/>
                </a:solidFill>
                <a:effectLst/>
                <a:latin typeface="Inter Regular" panose="02000503000000020004" pitchFamily="2" charset="0"/>
              </a:rPr>
              <a:t>Internet Voting Mobile Client – mobile </a:t>
            </a:r>
            <a:r>
              <a:rPr lang="en-GB" sz="1800" dirty="0">
                <a:solidFill>
                  <a:srgbClr val="1E1E1E"/>
                </a:solidFill>
                <a:latin typeface="Inter Regular" panose="02000503000000020004" pitchFamily="2" charset="0"/>
              </a:rPr>
              <a:t>a</a:t>
            </a:r>
            <a:r>
              <a:rPr lang="en-GB" sz="1800" dirty="0">
                <a:solidFill>
                  <a:srgbClr val="1E1E1E"/>
                </a:solidFill>
                <a:effectLst/>
                <a:latin typeface="Inter Regular" panose="02000503000000020004" pitchFamily="2" charset="0"/>
              </a:rPr>
              <a:t>pp to support </a:t>
            </a:r>
            <a:r>
              <a:rPr lang="en-GB" sz="1800" dirty="0" err="1">
                <a:solidFill>
                  <a:srgbClr val="1E1E1E"/>
                </a:solidFill>
                <a:effectLst/>
                <a:latin typeface="Inter Regular" panose="02000503000000020004" pitchFamily="2" charset="0"/>
              </a:rPr>
              <a:t>i</a:t>
            </a:r>
            <a:r>
              <a:rPr lang="en-GB" sz="1800" dirty="0">
                <a:solidFill>
                  <a:srgbClr val="1E1E1E"/>
                </a:solidFill>
                <a:effectLst/>
                <a:latin typeface="Inter Regular" panose="02000503000000020004" pitchFamily="2" charset="0"/>
              </a:rPr>
              <a:t>-Voting and m-Voting </a:t>
            </a:r>
          </a:p>
          <a:p>
            <a:r>
              <a:rPr lang="en-GB" sz="1800" dirty="0">
                <a:solidFill>
                  <a:srgbClr val="1E1E1E"/>
                </a:solidFill>
                <a:latin typeface="Inter Regular" panose="02000503000000020004" pitchFamily="2" charset="0"/>
              </a:rPr>
              <a:t>A</a:t>
            </a:r>
            <a:r>
              <a:rPr lang="en-GB" sz="1800" dirty="0">
                <a:solidFill>
                  <a:srgbClr val="1E1E1E"/>
                </a:solidFill>
                <a:effectLst/>
                <a:latin typeface="Inter Regular" panose="02000503000000020004" pitchFamily="2" charset="0"/>
              </a:rPr>
              <a:t>dvisory on finding and implementing the best possible solution to bypass a possible security vulnerability with ID cards</a:t>
            </a:r>
            <a:endParaRPr lang="en-GB" sz="1400" dirty="0"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sz="1800" b="0" i="0" u="none" strike="noStrike" dirty="0">
              <a:solidFill>
                <a:srgbClr val="202020"/>
              </a:solidFill>
              <a:effectLst/>
              <a:latin typeface="Inter" panose="02000503000000020004" pitchFamily="2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62CBD67-5C17-672F-D856-8719CD152C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24CA71-07DD-DD60-FB39-3A96E95F21F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92E46DB3-F975-6A0C-EDE3-3122001E4B9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2" r="15096"/>
          <a:stretch/>
        </p:blipFill>
        <p:spPr>
          <a:xfrm>
            <a:off x="0" y="0"/>
            <a:ext cx="6094800" cy="6858000"/>
          </a:xfrm>
        </p:spPr>
      </p:pic>
    </p:spTree>
    <p:extLst>
      <p:ext uri="{BB962C8B-B14F-4D97-AF65-F5344CB8AC3E}">
        <p14:creationId xmlns:p14="http://schemas.microsoft.com/office/powerpoint/2010/main" val="1502265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CC69E-93F1-0EFD-A538-5D1AD09D8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facts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C042044-AFA3-CC33-0B31-536B6F2234BA}"/>
              </a:ext>
            </a:extLst>
          </p:cNvPr>
          <p:cNvSpPr/>
          <p:nvPr/>
        </p:nvSpPr>
        <p:spPr>
          <a:xfrm>
            <a:off x="622800" y="1654139"/>
            <a:ext cx="2462044" cy="4073805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DF48DB-B7A2-E7AF-F094-DBB97F21B2C6}"/>
              </a:ext>
            </a:extLst>
          </p:cNvPr>
          <p:cNvSpPr txBox="1"/>
          <p:nvPr/>
        </p:nvSpPr>
        <p:spPr>
          <a:xfrm>
            <a:off x="859035" y="3122973"/>
            <a:ext cx="19895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effectLst/>
                <a:latin typeface="Inter" panose="02000503000000020004" pitchFamily="2" charset="0"/>
              </a:rPr>
              <a:t>Technologies exported to 35+ countries, incl. </a:t>
            </a:r>
            <a:r>
              <a:rPr lang="en-GB" sz="1800" b="1" dirty="0">
                <a:effectLst/>
                <a:latin typeface="Inter" panose="02000503000000020004" pitchFamily="2" charset="0"/>
              </a:rPr>
              <a:t>USA, Japan,</a:t>
            </a:r>
            <a:br>
              <a:rPr lang="en-GB" sz="1800" b="1" dirty="0">
                <a:effectLst/>
                <a:latin typeface="Inter" panose="02000503000000020004" pitchFamily="2" charset="0"/>
              </a:rPr>
            </a:br>
            <a:r>
              <a:rPr lang="en-GB" sz="1800" b="1" dirty="0">
                <a:effectLst/>
                <a:latin typeface="Inter" panose="02000503000000020004" pitchFamily="2" charset="0"/>
              </a:rPr>
              <a:t>UAE, Ukraine, Indonesia, Malaysia </a:t>
            </a:r>
          </a:p>
          <a:p>
            <a:r>
              <a:rPr lang="en-GB" sz="1800" b="1" dirty="0">
                <a:effectLst/>
                <a:latin typeface="Inter" panose="02000503000000020004" pitchFamily="2" charset="0"/>
              </a:rPr>
              <a:t>and more </a:t>
            </a:r>
            <a:endParaRPr lang="en-GB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B3355E3-EF0F-7F94-C34A-03C5A57DEB5C}"/>
              </a:ext>
            </a:extLst>
          </p:cNvPr>
          <p:cNvSpPr/>
          <p:nvPr/>
        </p:nvSpPr>
        <p:spPr>
          <a:xfrm>
            <a:off x="3321079" y="3680766"/>
            <a:ext cx="2462044" cy="2036903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04A0C26-0664-48A7-607B-05C325DFB9E5}"/>
              </a:ext>
            </a:extLst>
          </p:cNvPr>
          <p:cNvSpPr/>
          <p:nvPr/>
        </p:nvSpPr>
        <p:spPr>
          <a:xfrm>
            <a:off x="6019358" y="3680766"/>
            <a:ext cx="2462044" cy="2036903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B8215C-6BF5-C24D-25A1-14D9FED0FDD5}"/>
              </a:ext>
            </a:extLst>
          </p:cNvPr>
          <p:cNvSpPr txBox="1"/>
          <p:nvPr/>
        </p:nvSpPr>
        <p:spPr>
          <a:xfrm>
            <a:off x="3557314" y="4507967"/>
            <a:ext cx="19895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Architects of</a:t>
            </a:r>
          </a:p>
          <a:p>
            <a:r>
              <a:rPr lang="en-GB" b="1" dirty="0"/>
              <a:t>e-Estonia ecosystem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B4064FF-AD4F-24C9-3045-A18DF124052F}"/>
              </a:ext>
            </a:extLst>
          </p:cNvPr>
          <p:cNvSpPr/>
          <p:nvPr/>
        </p:nvSpPr>
        <p:spPr>
          <a:xfrm>
            <a:off x="8717637" y="1654139"/>
            <a:ext cx="2462044" cy="4063531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7E04EF-F0C6-6C8D-6FB9-384FE80288D0}"/>
              </a:ext>
            </a:extLst>
          </p:cNvPr>
          <p:cNvSpPr txBox="1"/>
          <p:nvPr/>
        </p:nvSpPr>
        <p:spPr>
          <a:xfrm>
            <a:off x="8953872" y="2568975"/>
            <a:ext cx="19895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Partnerships include</a:t>
            </a:r>
          </a:p>
          <a:p>
            <a:r>
              <a:rPr lang="en-GB" dirty="0">
                <a:latin typeface="+mj-lt"/>
              </a:rPr>
              <a:t>EY</a:t>
            </a:r>
          </a:p>
          <a:p>
            <a:r>
              <a:rPr lang="en-GB" dirty="0">
                <a:latin typeface="+mj-lt"/>
              </a:rPr>
              <a:t>PwC</a:t>
            </a:r>
          </a:p>
          <a:p>
            <a:r>
              <a:rPr lang="en-GB" dirty="0">
                <a:latin typeface="+mj-lt"/>
              </a:rPr>
              <a:t>European Commission</a:t>
            </a:r>
          </a:p>
          <a:p>
            <a:r>
              <a:rPr lang="en-GB" dirty="0">
                <a:latin typeface="+mj-lt"/>
              </a:rPr>
              <a:t>EDF</a:t>
            </a:r>
          </a:p>
          <a:p>
            <a:r>
              <a:rPr lang="en-GB" dirty="0">
                <a:latin typeface="+mj-lt"/>
              </a:rPr>
              <a:t>DARPA</a:t>
            </a:r>
          </a:p>
          <a:p>
            <a:r>
              <a:rPr lang="en-GB" dirty="0">
                <a:latin typeface="+mj-lt"/>
              </a:rPr>
              <a:t>ESA</a:t>
            </a:r>
          </a:p>
          <a:p>
            <a:r>
              <a:rPr lang="en-GB" dirty="0">
                <a:latin typeface="+mj-lt"/>
              </a:rPr>
              <a:t>ENISA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D2E63F4-7913-B5CF-2A24-9047656D2C3F}"/>
              </a:ext>
            </a:extLst>
          </p:cNvPr>
          <p:cNvSpPr/>
          <p:nvPr/>
        </p:nvSpPr>
        <p:spPr>
          <a:xfrm>
            <a:off x="3321079" y="1654139"/>
            <a:ext cx="2462044" cy="1961720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702137D-5542-126F-1204-987F36E2D123}"/>
              </a:ext>
            </a:extLst>
          </p:cNvPr>
          <p:cNvSpPr/>
          <p:nvPr/>
        </p:nvSpPr>
        <p:spPr>
          <a:xfrm>
            <a:off x="6019358" y="1645845"/>
            <a:ext cx="2462044" cy="1961720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9936F8-3A98-FCFC-8B66-5AA22405BDF0}"/>
              </a:ext>
            </a:extLst>
          </p:cNvPr>
          <p:cNvSpPr txBox="1"/>
          <p:nvPr/>
        </p:nvSpPr>
        <p:spPr>
          <a:xfrm>
            <a:off x="3557313" y="2497684"/>
            <a:ext cx="19895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Roots in academia</a:t>
            </a:r>
          </a:p>
          <a:p>
            <a:r>
              <a:rPr lang="en-GB" b="1" dirty="0"/>
              <a:t>since 1960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8110FE-5635-E99C-AAA6-9A650FDDA536}"/>
              </a:ext>
            </a:extLst>
          </p:cNvPr>
          <p:cNvSpPr txBox="1"/>
          <p:nvPr/>
        </p:nvSpPr>
        <p:spPr>
          <a:xfrm>
            <a:off x="6255592" y="2467585"/>
            <a:ext cx="19895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Cybernetica</a:t>
            </a:r>
            <a:r>
              <a:rPr lang="en-GB" dirty="0"/>
              <a:t> AS established in </a:t>
            </a:r>
            <a:r>
              <a:rPr lang="en-GB" b="1" dirty="0"/>
              <a:t>1997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3C4965-24B1-92F1-AF64-5FE24C59C373}"/>
              </a:ext>
            </a:extLst>
          </p:cNvPr>
          <p:cNvSpPr txBox="1"/>
          <p:nvPr/>
        </p:nvSpPr>
        <p:spPr>
          <a:xfrm>
            <a:off x="6206865" y="4507967"/>
            <a:ext cx="2087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460+</a:t>
            </a:r>
            <a:r>
              <a:rPr lang="en-GB" dirty="0"/>
              <a:t> research articles published since 1992</a:t>
            </a:r>
            <a:endParaRPr lang="en-GB" b="1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7B2DA1A-07C9-28C8-A04E-0D1B29DAB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4869" y="1963756"/>
            <a:ext cx="360000" cy="360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628E8EF1-B01A-9398-9180-07D4813450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57672" y="1963756"/>
            <a:ext cx="360000" cy="360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3030404-606B-5B8C-74EE-10226ECC50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68741" y="1963756"/>
            <a:ext cx="288537" cy="288537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9A6AA2AE-0EDF-1AF8-CF4B-61F3AA8EA2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33464" y="1963756"/>
            <a:ext cx="360000" cy="36000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69E4CE4C-8530-BE2A-4833-C9523817C0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57672" y="4000136"/>
            <a:ext cx="360000" cy="36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69A1B6E0-0768-9F10-3742-9B3FD86794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333009" y="400013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42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BEF03E5-2CC4-9534-E029-8BCB60635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/>
              <a:t>Privacy and AI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FEDBA9-011B-3A95-9A0B-2F4D8962BC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GB" dirty="0"/>
              <a:t>Protect data from unauthorised processing.</a:t>
            </a:r>
          </a:p>
        </p:txBody>
      </p:sp>
    </p:spTree>
    <p:extLst>
      <p:ext uri="{BB962C8B-B14F-4D97-AF65-F5344CB8AC3E}">
        <p14:creationId xmlns:p14="http://schemas.microsoft.com/office/powerpoint/2010/main" val="3472770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BEF03E5-2CC4-9534-E029-8BCB60635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9" y="594000"/>
            <a:ext cx="8257289" cy="655200"/>
          </a:xfrm>
        </p:spPr>
        <p:txBody>
          <a:bodyPr/>
          <a:lstStyle/>
          <a:p>
            <a:r>
              <a:rPr lang="en-US" dirty="0"/>
              <a:t>Privacy-by-Design in AI systems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F5F536-B6B0-BEA3-C64C-C38113EE94E5}"/>
              </a:ext>
            </a:extLst>
          </p:cNvPr>
          <p:cNvSpPr txBox="1"/>
          <p:nvPr/>
        </p:nvSpPr>
        <p:spPr>
          <a:xfrm>
            <a:off x="218661" y="8050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34C089D-BAF0-7347-AF66-000F6437B1E1}"/>
              </a:ext>
            </a:extLst>
          </p:cNvPr>
          <p:cNvSpPr/>
          <p:nvPr/>
        </p:nvSpPr>
        <p:spPr>
          <a:xfrm>
            <a:off x="622800" y="1649168"/>
            <a:ext cx="2587133" cy="423737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7C2E16-D142-CF0C-64BC-7769E2CBB02A}"/>
              </a:ext>
            </a:extLst>
          </p:cNvPr>
          <p:cNvSpPr txBox="1"/>
          <p:nvPr/>
        </p:nvSpPr>
        <p:spPr>
          <a:xfrm>
            <a:off x="747889" y="2492212"/>
            <a:ext cx="212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latin typeface="+mj-lt"/>
              </a:rPr>
              <a:t>Sharemind</a:t>
            </a:r>
            <a:r>
              <a:rPr lang="en-GB" sz="2200" dirty="0">
                <a:latin typeface="+mj-lt"/>
              </a:rPr>
              <a:t> MPC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B3B2A9-ED04-3E93-A0E7-8ADF28178225}"/>
              </a:ext>
            </a:extLst>
          </p:cNvPr>
          <p:cNvSpPr txBox="1"/>
          <p:nvPr/>
        </p:nvSpPr>
        <p:spPr>
          <a:xfrm>
            <a:off x="747889" y="3661621"/>
            <a:ext cx="22432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next generation of data-driven services with end-to-end data protection and accountability.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58E0CF3-1DA3-C976-1F8D-35561AAD2961}"/>
              </a:ext>
            </a:extLst>
          </p:cNvPr>
          <p:cNvSpPr/>
          <p:nvPr/>
        </p:nvSpPr>
        <p:spPr>
          <a:xfrm>
            <a:off x="3457878" y="1649168"/>
            <a:ext cx="2587133" cy="423737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32DA8C-08C1-8680-C1AB-872FF7A0155F}"/>
              </a:ext>
            </a:extLst>
          </p:cNvPr>
          <p:cNvSpPr txBox="1"/>
          <p:nvPr/>
        </p:nvSpPr>
        <p:spPr>
          <a:xfrm>
            <a:off x="3582967" y="2492212"/>
            <a:ext cx="212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latin typeface="+mj-lt"/>
              </a:rPr>
              <a:t>Sharemind</a:t>
            </a:r>
            <a:r>
              <a:rPr lang="en-GB" sz="2200" dirty="0">
                <a:latin typeface="+mj-lt"/>
              </a:rPr>
              <a:t> HI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2FF5F2-81BF-E348-5DD2-E1EDA8F9CCEC}"/>
              </a:ext>
            </a:extLst>
          </p:cNvPr>
          <p:cNvSpPr txBox="1"/>
          <p:nvPr/>
        </p:nvSpPr>
        <p:spPr>
          <a:xfrm>
            <a:off x="3582967" y="3384622"/>
            <a:ext cx="22432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0" u="none" strike="noStrike" dirty="0">
                <a:solidFill>
                  <a:srgbClr val="202020"/>
                </a:solidFill>
                <a:effectLst/>
                <a:latin typeface="Inter" panose="02000503000000020004" pitchFamily="2" charset="0"/>
              </a:rPr>
              <a:t>The Application Server provides an API for implementing privacy-preserving services using Trusted Execution Environments.</a:t>
            </a:r>
            <a:endParaRPr lang="en-GB" sz="1800" dirty="0">
              <a:solidFill>
                <a:srgbClr val="1E1E1E"/>
              </a:solidFill>
              <a:effectLst/>
              <a:latin typeface="Inter" panose="02000503000000020004" pitchFamily="2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1CAB8F0-3FDF-DF8D-11DB-8612E362DA1F}"/>
              </a:ext>
            </a:extLst>
          </p:cNvPr>
          <p:cNvSpPr/>
          <p:nvPr/>
        </p:nvSpPr>
        <p:spPr>
          <a:xfrm>
            <a:off x="9084044" y="1651249"/>
            <a:ext cx="2587133" cy="423737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621A41-C0C4-91F1-9A6A-946B5FF3C1D0}"/>
              </a:ext>
            </a:extLst>
          </p:cNvPr>
          <p:cNvSpPr txBox="1"/>
          <p:nvPr/>
        </p:nvSpPr>
        <p:spPr>
          <a:xfrm>
            <a:off x="9317410" y="2494293"/>
            <a:ext cx="212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Advisory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6902EC-EFCE-9977-24C2-6A6193ED9C00}"/>
              </a:ext>
            </a:extLst>
          </p:cNvPr>
          <p:cNvSpPr txBox="1"/>
          <p:nvPr/>
        </p:nvSpPr>
        <p:spPr>
          <a:xfrm>
            <a:off x="9331989" y="3663701"/>
            <a:ext cx="212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1E1E1E"/>
                </a:solidFill>
                <a:effectLst/>
                <a:latin typeface="Inter" panose="02000503000000020004" pitchFamily="2" charset="0"/>
              </a:rPr>
              <a:t>+ Impact assessments</a:t>
            </a:r>
            <a:endParaRPr lang="en-GB" dirty="0">
              <a:solidFill>
                <a:srgbClr val="1E1E1E"/>
              </a:solidFill>
              <a:latin typeface="Inter" panose="02000503000000020004" pitchFamily="2" charset="0"/>
            </a:endParaRPr>
          </a:p>
          <a:p>
            <a:r>
              <a:rPr lang="en-GB" sz="1800" dirty="0">
                <a:solidFill>
                  <a:srgbClr val="1E1E1E"/>
                </a:solidFill>
                <a:effectLst/>
                <a:latin typeface="Inter" panose="02000503000000020004" pitchFamily="2" charset="0"/>
              </a:rPr>
              <a:t>+ Audits</a:t>
            </a:r>
            <a:endParaRPr lang="en-GB" dirty="0">
              <a:solidFill>
                <a:srgbClr val="1E1E1E"/>
              </a:solidFill>
              <a:latin typeface="Inter" panose="02000503000000020004" pitchFamily="2" charset="0"/>
            </a:endParaRPr>
          </a:p>
          <a:p>
            <a:r>
              <a:rPr lang="en-GB" sz="1800" dirty="0">
                <a:solidFill>
                  <a:srgbClr val="1E1E1E"/>
                </a:solidFill>
                <a:effectLst/>
                <a:latin typeface="Inter" panose="02000503000000020004" pitchFamily="2" charset="0"/>
              </a:rPr>
              <a:t>+ Roadmaps and trainings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C77F7B9-5BCB-841C-5592-0FDD808E0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69674" y="2046034"/>
            <a:ext cx="360000" cy="360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785BC88-CE00-C20D-7AB2-559638678A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2080" y="2046034"/>
            <a:ext cx="360000" cy="360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08B876C5-3D00-4417-1800-9EAB5805E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32251" y="2048115"/>
            <a:ext cx="360000" cy="360000"/>
          </a:xfrm>
          <a:prstGeom prst="rect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87F9C94-E285-8915-F160-FF029A9A604A}"/>
              </a:ext>
            </a:extLst>
          </p:cNvPr>
          <p:cNvSpPr/>
          <p:nvPr/>
        </p:nvSpPr>
        <p:spPr>
          <a:xfrm>
            <a:off x="6270961" y="1649168"/>
            <a:ext cx="2587133" cy="423737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CC69C7-1751-7789-020C-020A0F97768D}"/>
              </a:ext>
            </a:extLst>
          </p:cNvPr>
          <p:cNvSpPr txBox="1"/>
          <p:nvPr/>
        </p:nvSpPr>
        <p:spPr>
          <a:xfrm>
            <a:off x="6504327" y="2760139"/>
            <a:ext cx="212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Data solutions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A51ECC-FE78-A4E4-DE2A-A9853E3C6781}"/>
              </a:ext>
            </a:extLst>
          </p:cNvPr>
          <p:cNvSpPr txBox="1"/>
          <p:nvPr/>
        </p:nvSpPr>
        <p:spPr>
          <a:xfrm>
            <a:off x="6504327" y="3661620"/>
            <a:ext cx="2120400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/>
              <a:t>+ Synthetic data</a:t>
            </a:r>
            <a:endParaRPr lang="et-EE" sz="1700" dirty="0"/>
          </a:p>
          <a:p>
            <a:r>
              <a:rPr lang="en-US" sz="1700" dirty="0"/>
              <a:t>+ Differential privacy</a:t>
            </a:r>
            <a:endParaRPr lang="et-EE" sz="1700" dirty="0"/>
          </a:p>
          <a:p>
            <a:r>
              <a:rPr lang="en-US" sz="1700" dirty="0"/>
              <a:t>+ Federate</a:t>
            </a:r>
            <a:r>
              <a:rPr lang="et-EE" sz="1700" dirty="0"/>
              <a:t>d</a:t>
            </a:r>
            <a:r>
              <a:rPr lang="en-US" sz="1700" dirty="0"/>
              <a:t> learning</a:t>
            </a:r>
            <a:endParaRPr lang="et-EE" sz="1700" dirty="0"/>
          </a:p>
          <a:p>
            <a:r>
              <a:rPr lang="en-US" sz="1700" dirty="0"/>
              <a:t>+ Zero knowledge proofs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A8D7DEEF-271A-F50D-2BF6-A6D056E776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19168" y="204603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321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AC12281-68EA-3097-B0D5-9BC11C722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/>
              <a:t>Interoperability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282492-6F31-9B75-9BA7-E15223E027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tabLst>
                <a:tab pos="1878965" algn="l"/>
              </a:tabLst>
            </a:pPr>
            <a:r>
              <a:rPr lang="en-GB" kern="100" dirty="0">
                <a:effectLst/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</a:rPr>
              <a:t>Trust-based data exchange technology to build scalable and secure digital ecosystems.</a:t>
            </a:r>
            <a:endParaRPr lang="en-EE" kern="100" dirty="0">
              <a:effectLst/>
              <a:latin typeface="Inter" panose="02000503000000020004" pitchFamily="2" charset="0"/>
              <a:ea typeface="Inter" panose="02000503000000020004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4462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BEF03E5-2CC4-9534-E029-8BCB60635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Interoperability offering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2645BC9-D061-B00B-4BF7-3F07F2CD8E8D}"/>
              </a:ext>
            </a:extLst>
          </p:cNvPr>
          <p:cNvSpPr/>
          <p:nvPr/>
        </p:nvSpPr>
        <p:spPr>
          <a:xfrm>
            <a:off x="622800" y="1390918"/>
            <a:ext cx="2587133" cy="449562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2BC6A3-D433-20F9-E160-424CFC166FA9}"/>
              </a:ext>
            </a:extLst>
          </p:cNvPr>
          <p:cNvSpPr txBox="1"/>
          <p:nvPr/>
        </p:nvSpPr>
        <p:spPr>
          <a:xfrm>
            <a:off x="769495" y="2348020"/>
            <a:ext cx="22345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Unified </a:t>
            </a:r>
            <a:r>
              <a:rPr lang="en-GB" sz="2200" dirty="0" err="1">
                <a:latin typeface="+mj-lt"/>
              </a:rPr>
              <a:t>eXchange</a:t>
            </a:r>
            <a:r>
              <a:rPr lang="en-GB" sz="2200" dirty="0">
                <a:latin typeface="+mj-lt"/>
              </a:rPr>
              <a:t> Platform (UXP)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A355C0-B5F8-9EED-178C-09EFE77B406F}"/>
              </a:ext>
            </a:extLst>
          </p:cNvPr>
          <p:cNvSpPr txBox="1"/>
          <p:nvPr/>
        </p:nvSpPr>
        <p:spPr>
          <a:xfrm>
            <a:off x="769495" y="3456016"/>
            <a:ext cx="24404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ea typeface="Inter" panose="02000503000000020004" pitchFamily="2" charset="0"/>
                <a:cs typeface="Inter" panose="02000503000000020004" pitchFamily="2" charset="0"/>
              </a:rPr>
              <a:t>Interoperability technology enabling peer-to-peer data exchange over encrypted and mutually authenticated channels.</a:t>
            </a:r>
            <a:endParaRPr lang="en-GB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76FC6FE-A119-ABD8-2383-42F00B86B0EA}"/>
              </a:ext>
            </a:extLst>
          </p:cNvPr>
          <p:cNvSpPr/>
          <p:nvPr/>
        </p:nvSpPr>
        <p:spPr>
          <a:xfrm>
            <a:off x="3457878" y="1390918"/>
            <a:ext cx="2587133" cy="449562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009293-A3CC-E648-7CCC-349DD67E5BE6}"/>
              </a:ext>
            </a:extLst>
          </p:cNvPr>
          <p:cNvSpPr txBox="1"/>
          <p:nvPr/>
        </p:nvSpPr>
        <p:spPr>
          <a:xfrm>
            <a:off x="3643768" y="2348020"/>
            <a:ext cx="212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Managed UXP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71A1D2-55FF-0254-B5E3-4D82F03AE354}"/>
              </a:ext>
            </a:extLst>
          </p:cNvPr>
          <p:cNvSpPr txBox="1"/>
          <p:nvPr/>
        </p:nvSpPr>
        <p:spPr>
          <a:xfrm>
            <a:off x="3644261" y="3174263"/>
            <a:ext cx="23124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202020"/>
                </a:solidFill>
              </a:rPr>
              <a:t>Cloud-based I</a:t>
            </a:r>
            <a:r>
              <a:rPr lang="en-GB" i="0" u="none" strike="noStrike" dirty="0">
                <a:solidFill>
                  <a:srgbClr val="202020"/>
                </a:solidFill>
                <a:effectLst/>
              </a:rPr>
              <a:t>nteroperability-as-a-Service solution where the whole process from implementation to maintenance is fully managed by </a:t>
            </a:r>
            <a:r>
              <a:rPr lang="en-GB" i="0" u="none" strike="noStrike" dirty="0" err="1">
                <a:solidFill>
                  <a:srgbClr val="202020"/>
                </a:solidFill>
                <a:effectLst/>
              </a:rPr>
              <a:t>Cybernetica</a:t>
            </a:r>
            <a:r>
              <a:rPr lang="en-GB" i="0" u="none" strike="noStrike" dirty="0">
                <a:solidFill>
                  <a:srgbClr val="202020"/>
                </a:solidFill>
                <a:effectLst/>
              </a:rPr>
              <a:t>.</a:t>
            </a:r>
            <a:endParaRPr lang="en-GB" sz="1800" dirty="0">
              <a:solidFill>
                <a:srgbClr val="1E1E1E"/>
              </a:solidFill>
              <a:effectLst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99CCE1A-7825-37D6-3798-2D00932ED948}"/>
              </a:ext>
            </a:extLst>
          </p:cNvPr>
          <p:cNvSpPr/>
          <p:nvPr/>
        </p:nvSpPr>
        <p:spPr>
          <a:xfrm>
            <a:off x="8979667" y="1390918"/>
            <a:ext cx="2587133" cy="449562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3FD0FA-0848-6275-856D-CDEFF175EB36}"/>
              </a:ext>
            </a:extLst>
          </p:cNvPr>
          <p:cNvSpPr txBox="1"/>
          <p:nvPr/>
        </p:nvSpPr>
        <p:spPr>
          <a:xfrm>
            <a:off x="9213033" y="2348020"/>
            <a:ext cx="212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Advisory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8B3109-CC8C-03A6-5496-7539F9B3DD55}"/>
              </a:ext>
            </a:extLst>
          </p:cNvPr>
          <p:cNvSpPr txBox="1"/>
          <p:nvPr/>
        </p:nvSpPr>
        <p:spPr>
          <a:xfrm>
            <a:off x="9182640" y="2897264"/>
            <a:ext cx="22398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i="0" u="none" strike="noStrike" dirty="0">
                <a:solidFill>
                  <a:srgbClr val="202020"/>
                </a:solidFill>
                <a:effectLst/>
              </a:rPr>
              <a:t>Full suite of consulting services to complement technical deployment, from capacity</a:t>
            </a:r>
            <a:r>
              <a:rPr lang="en-GB" dirty="0">
                <a:solidFill>
                  <a:srgbClr val="202020"/>
                </a:solidFill>
              </a:rPr>
              <a:t> building </a:t>
            </a:r>
            <a:r>
              <a:rPr lang="en-GB" i="0" u="none" strike="noStrike" dirty="0">
                <a:solidFill>
                  <a:srgbClr val="202020"/>
                </a:solidFill>
                <a:effectLst/>
              </a:rPr>
              <a:t>to use-case discovery, and more.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B02B846-8663-F049-A64F-3BD89B122FE9}"/>
              </a:ext>
            </a:extLst>
          </p:cNvPr>
          <p:cNvSpPr/>
          <p:nvPr/>
        </p:nvSpPr>
        <p:spPr>
          <a:xfrm>
            <a:off x="6235174" y="1390918"/>
            <a:ext cx="2587133" cy="449562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5581B0-7D61-D15A-19C2-50EE1983560C}"/>
              </a:ext>
            </a:extLst>
          </p:cNvPr>
          <p:cNvSpPr txBox="1"/>
          <p:nvPr/>
        </p:nvSpPr>
        <p:spPr>
          <a:xfrm>
            <a:off x="6468540" y="2348020"/>
            <a:ext cx="212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UXP Data Privacy tools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24259B-B77E-46EE-8D61-9537118C6564}"/>
              </a:ext>
            </a:extLst>
          </p:cNvPr>
          <p:cNvSpPr txBox="1"/>
          <p:nvPr/>
        </p:nvSpPr>
        <p:spPr>
          <a:xfrm>
            <a:off x="6483119" y="3456016"/>
            <a:ext cx="212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i="0" u="none" strike="noStrike" dirty="0">
                <a:solidFill>
                  <a:srgbClr val="202020"/>
                </a:solidFill>
                <a:effectLst/>
              </a:rPr>
              <a:t>Transparency-enhancing Access Tracking and Consent Management technologies for data protection compliance.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6118193-5F8A-119F-C663-E2834835A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9115" y="1850740"/>
            <a:ext cx="360000" cy="360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1099872-E79A-C4E9-1D4E-06AAEB2520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85338" y="1852953"/>
            <a:ext cx="360000" cy="360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E41282CD-0EBC-CDD8-FCDB-87BCADD63F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83119" y="1852953"/>
            <a:ext cx="360000" cy="360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CFA85516-D4CA-1DDD-AC6A-356C11706B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35990" y="1853907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6139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F3097F-6EE2-9C3F-3856-F4F0A6860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X-Road in Estonia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D1BEC7-A911-82EA-877A-8A667DDFFCF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/>
              <a:t>Estonian National Interoperability Framework</a:t>
            </a:r>
          </a:p>
          <a:p>
            <a:pPr marL="0" indent="0">
              <a:buNone/>
            </a:pPr>
            <a:r>
              <a:rPr lang="en-GB" sz="1800" dirty="0">
                <a:latin typeface="Inter" panose="02000503000000020004" pitchFamily="2" charset="0"/>
              </a:rPr>
              <a:t>T</a:t>
            </a:r>
            <a:r>
              <a:rPr lang="en-GB" sz="1800" dirty="0">
                <a:effectLst/>
                <a:latin typeface="Inter" panose="02000503000000020004" pitchFamily="2" charset="0"/>
              </a:rPr>
              <a:t>echnical architecture and implementation of Estonia’s data exchange platform X-Road</a:t>
            </a:r>
          </a:p>
          <a:p>
            <a:r>
              <a:rPr lang="en-GB" sz="1800" dirty="0">
                <a:effectLst/>
                <a:latin typeface="Inter" panose="02000503000000020004" pitchFamily="2" charset="0"/>
              </a:rPr>
              <a:t>Underlying technology allowing to provide 99% of government services online</a:t>
            </a:r>
          </a:p>
          <a:p>
            <a:r>
              <a:rPr lang="en-GB" sz="1800" dirty="0">
                <a:latin typeface="Inter" panose="02000503000000020004" pitchFamily="2" charset="0"/>
              </a:rPr>
              <a:t>Over 3000 e-services available </a:t>
            </a:r>
          </a:p>
          <a:p>
            <a:r>
              <a:rPr lang="en-GB" sz="1800" dirty="0">
                <a:effectLst/>
                <a:latin typeface="Inter" panose="02000503000000020004" pitchFamily="2" charset="0"/>
              </a:rPr>
              <a:t>Utilised by almost 600 enterprises and 150+ government institutions</a:t>
            </a:r>
          </a:p>
          <a:p>
            <a:r>
              <a:rPr lang="en-GB" sz="1800" dirty="0">
                <a:latin typeface="Inter" panose="02000503000000020004" pitchFamily="2" charset="0"/>
              </a:rPr>
              <a:t>Saving 1885 years of working time annually</a:t>
            </a:r>
            <a:endParaRPr lang="en-GB" sz="1800" dirty="0">
              <a:effectLst/>
              <a:latin typeface="Inter" panose="02000503000000020004" pitchFamily="2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70031BD-9773-6551-C0FA-49E755D254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441630-A7CB-25C0-74AA-517C06920AE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24</a:t>
            </a:fld>
            <a:endParaRPr lang="en-US" dirty="0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479BEF6F-821A-4441-A70F-CAB64C83C81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2" r="15096"/>
          <a:stretch/>
        </p:blipFill>
        <p:spPr>
          <a:xfrm>
            <a:off x="0" y="0"/>
            <a:ext cx="6094800" cy="6858000"/>
          </a:xfrm>
        </p:spPr>
      </p:pic>
    </p:spTree>
    <p:extLst>
      <p:ext uri="{BB962C8B-B14F-4D97-AF65-F5344CB8AC3E}">
        <p14:creationId xmlns:p14="http://schemas.microsoft.com/office/powerpoint/2010/main" val="30638263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06DB882-63EC-AD7E-2549-D2D43AE74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UXP in Ukraine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EDD5790-5939-AF71-A716-D5BAF97CB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sz="2200" b="1" dirty="0"/>
              <a:t>National interoperability platform </a:t>
            </a:r>
            <a:r>
              <a:rPr lang="en-GB" sz="2200" b="1" dirty="0" err="1"/>
              <a:t>Trembita</a:t>
            </a:r>
            <a:endParaRPr lang="en-GB" sz="2200" b="1" dirty="0"/>
          </a:p>
          <a:p>
            <a:r>
              <a:rPr lang="en-GB" sz="1800" dirty="0" err="1">
                <a:effectLst/>
                <a:latin typeface="Inter" panose="02000503000000020004" pitchFamily="2" charset="0"/>
              </a:rPr>
              <a:t>Trembita</a:t>
            </a:r>
            <a:r>
              <a:rPr lang="en-GB" sz="1800" dirty="0">
                <a:effectLst/>
                <a:latin typeface="Inter" panose="02000503000000020004" pitchFamily="2" charset="0"/>
              </a:rPr>
              <a:t> supports Ukraine’s public service application </a:t>
            </a:r>
            <a:r>
              <a:rPr lang="en-GB" sz="1800" dirty="0" err="1">
                <a:effectLst/>
                <a:latin typeface="Inter" panose="02000503000000020004" pitchFamily="2" charset="0"/>
              </a:rPr>
              <a:t>Diia</a:t>
            </a:r>
            <a:r>
              <a:rPr lang="en-GB" sz="1800" dirty="0">
                <a:effectLst/>
                <a:latin typeface="Inter" panose="02000503000000020004" pitchFamily="2" charset="0"/>
              </a:rPr>
              <a:t> for e-services provision</a:t>
            </a:r>
          </a:p>
          <a:p>
            <a:r>
              <a:rPr lang="en-GB" sz="1800" dirty="0">
                <a:latin typeface="Inter" panose="02000503000000020004" pitchFamily="2" charset="0"/>
              </a:rPr>
              <a:t>Utilised by 201 state bodies</a:t>
            </a:r>
          </a:p>
          <a:p>
            <a:r>
              <a:rPr lang="en-GB" sz="1800" dirty="0">
                <a:effectLst/>
                <a:latin typeface="Inter" panose="02000503000000020004" pitchFamily="2" charset="0"/>
              </a:rPr>
              <a:t>Over 300 services available</a:t>
            </a:r>
          </a:p>
          <a:p>
            <a:r>
              <a:rPr lang="en-GB" sz="1800" b="0" i="0" u="none" strike="noStrike" dirty="0">
                <a:solidFill>
                  <a:srgbClr val="202020"/>
                </a:solidFill>
                <a:effectLst/>
                <a:latin typeface="Inter" panose="02000503000000020004" pitchFamily="2" charset="0"/>
              </a:rPr>
              <a:t>Solves the problem of long lines for state services and helps to</a:t>
            </a:r>
            <a:r>
              <a:rPr lang="en-GB" sz="1800" dirty="0">
                <a:solidFill>
                  <a:srgbClr val="202020"/>
                </a:solidFill>
                <a:latin typeface="Inter" panose="02000503000000020004" pitchFamily="2" charset="0"/>
              </a:rPr>
              <a:t> </a:t>
            </a:r>
            <a:r>
              <a:rPr lang="en-GB" sz="1800" b="0" i="0" u="none" strike="noStrike" dirty="0">
                <a:solidFill>
                  <a:srgbClr val="202020"/>
                </a:solidFill>
                <a:effectLst/>
                <a:latin typeface="Inter" panose="02000503000000020004" pitchFamily="2" charset="0"/>
              </a:rPr>
              <a:t>increase the rate of efficiency and transparency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202020"/>
                </a:solidFill>
                <a:effectLst/>
                <a:latin typeface="Inter" panose="02000503000000020004" pitchFamily="2" charset="0"/>
              </a:rPr>
              <a:t>Reduced the number of state registers by two-thirds</a:t>
            </a:r>
            <a:r>
              <a:rPr lang="en-GB" sz="1800" dirty="0">
                <a:effectLst/>
                <a:latin typeface="Inter" panose="02000503000000020004" pitchFamily="2" charset="0"/>
              </a:rPr>
              <a:t> </a:t>
            </a:r>
            <a:endParaRPr lang="en-GB" sz="1800" dirty="0"/>
          </a:p>
          <a:p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62CBD67-5C17-672F-D856-8719CD152C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24CA71-07DD-DD60-FB39-3A96E95F21F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83FFEFC-75B7-D0FF-A2DD-61B9FD881CC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8" r="44450"/>
          <a:stretch/>
        </p:blipFill>
        <p:spPr>
          <a:xfrm>
            <a:off x="0" y="0"/>
            <a:ext cx="6094800" cy="6858000"/>
          </a:xfrm>
        </p:spPr>
      </p:pic>
    </p:spTree>
    <p:extLst>
      <p:ext uri="{BB962C8B-B14F-4D97-AF65-F5344CB8AC3E}">
        <p14:creationId xmlns:p14="http://schemas.microsoft.com/office/powerpoint/2010/main" val="148052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06DB882-63EC-AD7E-2549-D2D43AE74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UXP in Malaysia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EDD5790-5939-AF71-A716-D5BAF97CB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3599" y="1529999"/>
            <a:ext cx="5266800" cy="38337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/>
              <a:t>Migrating the existing </a:t>
            </a:r>
            <a:r>
              <a:rPr lang="en-US" sz="2200" b="1" dirty="0" err="1"/>
              <a:t>MyGDX</a:t>
            </a:r>
            <a:r>
              <a:rPr lang="en-US" sz="2200" b="1" dirty="0"/>
              <a:t> platform to UXP</a:t>
            </a:r>
            <a:r>
              <a:rPr lang="en-US" sz="2200" dirty="0"/>
              <a:t> </a:t>
            </a:r>
          </a:p>
          <a:p>
            <a:r>
              <a:rPr lang="en-US" sz="1800" dirty="0"/>
              <a:t>Highly scalable and secure interoperability technology for the Malaysian federal government</a:t>
            </a:r>
          </a:p>
          <a:p>
            <a:r>
              <a:rPr lang="en-US" sz="1800" dirty="0"/>
              <a:t>Facilitating data sharing and cooperation between government agencies</a:t>
            </a:r>
          </a:p>
          <a:p>
            <a:r>
              <a:rPr lang="en-US" sz="1800" dirty="0"/>
              <a:t>Ensuring that the information is accurate, up-to-date, and consistently managed by legitimate and authentic sources</a:t>
            </a:r>
          </a:p>
          <a:p>
            <a:r>
              <a:rPr lang="en-US" sz="1800" dirty="0"/>
              <a:t>Improving the performance of government service delivery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62CBD67-5C17-672F-D856-8719CD152C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24CA71-07DD-DD60-FB39-3A96E95F21F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084A5EAE-CC74-549E-F4DC-50A4D50172C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4" r="277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742135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7D60718-31CA-1B4C-99C4-97AB9EFD4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UXP in Benin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6B8B6D-043F-0D06-8ED2-3355C69FC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/>
              <a:t>F</a:t>
            </a:r>
            <a:r>
              <a:rPr lang="en-GB" sz="2200" b="1" dirty="0">
                <a:effectLst/>
              </a:rPr>
              <a:t>ull-scale interoperability platform in the Republic of Benin</a:t>
            </a:r>
          </a:p>
          <a:p>
            <a:pPr marL="457200">
              <a:lnSpc>
                <a:spcPct val="107000"/>
              </a:lnSpc>
            </a:pPr>
            <a:r>
              <a:rPr lang="en-GB" sz="1800" dirty="0"/>
              <a:t>Data exchange platform and National Citizen Portal were deployed in just 1 year</a:t>
            </a:r>
            <a:endParaRPr lang="en-EE" sz="1800" dirty="0"/>
          </a:p>
          <a:p>
            <a:pPr marL="457200">
              <a:lnSpc>
                <a:spcPct val="107000"/>
              </a:lnSpc>
            </a:pPr>
            <a:r>
              <a:rPr lang="en-US" sz="1800" dirty="0"/>
              <a:t>Over 40 government institutions connected</a:t>
            </a:r>
            <a:endParaRPr lang="en-EE" sz="1800" dirty="0"/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US" sz="1800" dirty="0"/>
              <a:t>Over 250 e-services provided</a:t>
            </a:r>
            <a:endParaRPr lang="en-EE" sz="1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218833-EA67-36B8-7454-0A0F7B37FE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56463-9BA9-4467-C82C-C41C1BEFDDD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2E55156-60BB-49CF-FBA9-BF6C81DFCE6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4" r="277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059413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AC12281-68EA-3097-B0D5-9BC11C722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/>
              <a:t>Cybersecurity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282492-6F31-9B75-9BA7-E15223E02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2799" y="5180400"/>
            <a:ext cx="8909127" cy="745200"/>
          </a:xfrm>
        </p:spPr>
        <p:txBody>
          <a:bodyPr>
            <a:noAutofit/>
          </a:bodyPr>
          <a:lstStyle/>
          <a:p>
            <a:pPr algn="l"/>
            <a:r>
              <a:rPr lang="en-GB" dirty="0"/>
              <a:t>Assessment, testing and advisory services for organisations who care about their real-world cybersecurity.</a:t>
            </a:r>
          </a:p>
        </p:txBody>
      </p:sp>
    </p:spTree>
    <p:extLst>
      <p:ext uri="{BB962C8B-B14F-4D97-AF65-F5344CB8AC3E}">
        <p14:creationId xmlns:p14="http://schemas.microsoft.com/office/powerpoint/2010/main" val="27409733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BEF03E5-2CC4-9534-E029-8BCB60635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Cybersecurity offering 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88DA8C0C-57ED-5A33-6E0F-0B6AA1F2BADB}"/>
              </a:ext>
            </a:extLst>
          </p:cNvPr>
          <p:cNvSpPr/>
          <p:nvPr/>
        </p:nvSpPr>
        <p:spPr>
          <a:xfrm>
            <a:off x="622800" y="1649168"/>
            <a:ext cx="2587133" cy="423737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EB6571B-14E7-9F5A-720B-24E63F396262}"/>
              </a:ext>
            </a:extLst>
          </p:cNvPr>
          <p:cNvSpPr txBox="1"/>
          <p:nvPr/>
        </p:nvSpPr>
        <p:spPr>
          <a:xfrm>
            <a:off x="756627" y="2560662"/>
            <a:ext cx="22345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Cyber situational awareness (CSA)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CEF0E74-E67C-FD87-B567-5581F216CF15}"/>
              </a:ext>
            </a:extLst>
          </p:cNvPr>
          <p:cNvSpPr txBox="1"/>
          <p:nvPr/>
        </p:nvSpPr>
        <p:spPr>
          <a:xfrm>
            <a:off x="747888" y="3927559"/>
            <a:ext cx="2243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Cybersecurity solutions to elevate the awareness of cybersecurity matters.</a:t>
            </a:r>
            <a:endParaRPr lang="en-GB" dirty="0"/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669EC02E-7331-8153-ECC3-495E3DC7DC9C}"/>
              </a:ext>
            </a:extLst>
          </p:cNvPr>
          <p:cNvSpPr/>
          <p:nvPr/>
        </p:nvSpPr>
        <p:spPr>
          <a:xfrm>
            <a:off x="3457878" y="1649168"/>
            <a:ext cx="2587133" cy="423737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5C1ECE4-92F6-FB78-53D5-34FEA89AE4AA}"/>
              </a:ext>
            </a:extLst>
          </p:cNvPr>
          <p:cNvSpPr txBox="1"/>
          <p:nvPr/>
        </p:nvSpPr>
        <p:spPr>
          <a:xfrm>
            <a:off x="3644395" y="2560662"/>
            <a:ext cx="212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Entity behaviour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C373979-4407-FB89-1CFF-44E1D76477FC}"/>
              </a:ext>
            </a:extLst>
          </p:cNvPr>
          <p:cNvSpPr txBox="1"/>
          <p:nvPr/>
        </p:nvSpPr>
        <p:spPr>
          <a:xfrm>
            <a:off x="3644395" y="3373561"/>
            <a:ext cx="22432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</a:t>
            </a:r>
            <a:r>
              <a:rPr lang="en-GB" dirty="0">
                <a:effectLst/>
              </a:rPr>
              <a:t>ser and entity behaviour analysis in the networks to gain an understanding of the usage of a system and the actions within it.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29ABF8A7-F8C4-7832-AB89-942E39058BC9}"/>
              </a:ext>
            </a:extLst>
          </p:cNvPr>
          <p:cNvSpPr/>
          <p:nvPr/>
        </p:nvSpPr>
        <p:spPr>
          <a:xfrm>
            <a:off x="8979667" y="1649168"/>
            <a:ext cx="2587133" cy="423737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DD9D63E-70B4-C2E9-7F5F-D91E5F35E1B1}"/>
              </a:ext>
            </a:extLst>
          </p:cNvPr>
          <p:cNvSpPr txBox="1"/>
          <p:nvPr/>
        </p:nvSpPr>
        <p:spPr>
          <a:xfrm>
            <a:off x="9213033" y="2560661"/>
            <a:ext cx="212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Industrial cybersecurity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2608F81-113A-E81D-643F-4480C551B004}"/>
              </a:ext>
            </a:extLst>
          </p:cNvPr>
          <p:cNvSpPr txBox="1"/>
          <p:nvPr/>
        </p:nvSpPr>
        <p:spPr>
          <a:xfrm>
            <a:off x="9213033" y="3617556"/>
            <a:ext cx="2120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i="0" u="none" strike="noStrike" dirty="0">
                <a:solidFill>
                  <a:srgbClr val="202020"/>
                </a:solidFill>
                <a:effectLst/>
                <a:latin typeface="Inter" panose="02000503000000020004" pitchFamily="2" charset="0"/>
              </a:rPr>
              <a:t>Hybrid solutions of CSA solutions and entity behaviour applicable in industrial environments.</a:t>
            </a: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01A732F3-9562-6109-1141-645A3D21BEA6}"/>
              </a:ext>
            </a:extLst>
          </p:cNvPr>
          <p:cNvSpPr/>
          <p:nvPr/>
        </p:nvSpPr>
        <p:spPr>
          <a:xfrm>
            <a:off x="6235174" y="1649168"/>
            <a:ext cx="2587133" cy="423737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4CDE373-B80D-8963-087C-280D1A8E594D}"/>
              </a:ext>
            </a:extLst>
          </p:cNvPr>
          <p:cNvSpPr txBox="1"/>
          <p:nvPr/>
        </p:nvSpPr>
        <p:spPr>
          <a:xfrm>
            <a:off x="6468540" y="2560662"/>
            <a:ext cx="2120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Proactive cybersecurity services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F998368-AFFA-BC08-E7A8-978ACC8E7BDD}"/>
              </a:ext>
            </a:extLst>
          </p:cNvPr>
          <p:cNvSpPr txBox="1"/>
          <p:nvPr/>
        </p:nvSpPr>
        <p:spPr>
          <a:xfrm>
            <a:off x="6468540" y="4447273"/>
            <a:ext cx="21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i="0" u="none" strike="noStrike" dirty="0">
                <a:solidFill>
                  <a:srgbClr val="202020"/>
                </a:solidFill>
                <a:effectLst/>
                <a:latin typeface="Inter" panose="02000503000000020004" pitchFamily="2" charset="0"/>
              </a:rPr>
              <a:t>Tailored services for organisations and institutions to elevate CSA.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4F6C7A1-2FCC-315B-6A96-A82969235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4958" y="2007220"/>
            <a:ext cx="360000" cy="360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D2E918F-8EA0-B006-3DE6-23F399FD8D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60452" y="2007220"/>
            <a:ext cx="360000" cy="360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B2475CC-011E-6965-8896-A8DBFD0759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08653" y="2007220"/>
            <a:ext cx="360000" cy="360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632EC46-845E-6EEC-2F8E-F924992F96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16065" y="200722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34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471175-9EEF-8B48-FD28-F8063B445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743" y="1014881"/>
            <a:ext cx="9494769" cy="56968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3862C1-2658-85B4-D1E6-DF0502B675B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1602" y="595489"/>
            <a:ext cx="10321925" cy="668338"/>
          </a:xfrm>
        </p:spPr>
        <p:txBody>
          <a:bodyPr/>
          <a:lstStyle/>
          <a:p>
            <a:r>
              <a:rPr lang="en-GB" dirty="0"/>
              <a:t>Clients in 35+ countries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EC05E12A-1C15-D157-96E2-5CE54D6CAF35}"/>
              </a:ext>
            </a:extLst>
          </p:cNvPr>
          <p:cNvSpPr txBox="1">
            <a:spLocks/>
          </p:cNvSpPr>
          <p:nvPr/>
        </p:nvSpPr>
        <p:spPr>
          <a:xfrm>
            <a:off x="7715891" y="1786854"/>
            <a:ext cx="3854507" cy="400979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r" panose="0200050300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CCE67A8-6C84-902B-97DB-41CA6AE2CC87}"/>
              </a:ext>
            </a:extLst>
          </p:cNvPr>
          <p:cNvCxnSpPr>
            <a:cxnSpLocks/>
          </p:cNvCxnSpPr>
          <p:nvPr/>
        </p:nvCxnSpPr>
        <p:spPr>
          <a:xfrm flipH="1">
            <a:off x="0" y="791110"/>
            <a:ext cx="4006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6AB484A-E702-6D8B-F9D6-19B821589063}"/>
              </a:ext>
            </a:extLst>
          </p:cNvPr>
          <p:cNvSpPr txBox="1"/>
          <p:nvPr/>
        </p:nvSpPr>
        <p:spPr>
          <a:xfrm>
            <a:off x="621602" y="2380327"/>
            <a:ext cx="198531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100000"/>
              <a:defRPr>
                <a:solidFill>
                  <a:srgbClr val="F2F2F2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GB" dirty="0"/>
              <a:t>USA</a:t>
            </a:r>
          </a:p>
          <a:p>
            <a:pPr>
              <a:buSzPct val="100000"/>
              <a:defRPr>
                <a:solidFill>
                  <a:srgbClr val="F2F2F2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GB" dirty="0"/>
              <a:t>Malaysia</a:t>
            </a:r>
          </a:p>
          <a:p>
            <a:pPr>
              <a:buSzPct val="100000"/>
              <a:defRPr>
                <a:solidFill>
                  <a:srgbClr val="F2F2F2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GB" dirty="0"/>
              <a:t>Tunisia</a:t>
            </a:r>
          </a:p>
          <a:p>
            <a:pPr>
              <a:buSzPct val="100000"/>
              <a:defRPr>
                <a:solidFill>
                  <a:srgbClr val="F2F2F2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GB" dirty="0"/>
              <a:t>Ukraine</a:t>
            </a:r>
          </a:p>
          <a:p>
            <a:pPr>
              <a:buSzPct val="100000"/>
              <a:defRPr>
                <a:solidFill>
                  <a:srgbClr val="F2F2F2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GB" dirty="0"/>
              <a:t>Japan</a:t>
            </a:r>
          </a:p>
          <a:p>
            <a:pPr>
              <a:buSzPct val="100000"/>
              <a:defRPr>
                <a:solidFill>
                  <a:srgbClr val="F2F2F2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GB" dirty="0"/>
              <a:t>Benin</a:t>
            </a:r>
          </a:p>
          <a:p>
            <a:pPr>
              <a:buSzPct val="100000"/>
              <a:defRPr>
                <a:solidFill>
                  <a:srgbClr val="F2F2F2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GB" dirty="0"/>
              <a:t>Greenland</a:t>
            </a:r>
          </a:p>
          <a:p>
            <a:pPr>
              <a:buSzPct val="100000"/>
              <a:defRPr>
                <a:solidFill>
                  <a:srgbClr val="F2F2F2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GB" dirty="0"/>
              <a:t>Azerbaijan</a:t>
            </a:r>
          </a:p>
          <a:p>
            <a:pPr>
              <a:buSzPct val="100000"/>
              <a:defRPr>
                <a:solidFill>
                  <a:srgbClr val="F2F2F2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GB" dirty="0"/>
              <a:t>Switzerland</a:t>
            </a:r>
          </a:p>
          <a:p>
            <a:pPr>
              <a:buSzPct val="100000"/>
              <a:defRPr>
                <a:solidFill>
                  <a:srgbClr val="F2F2F2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GB" dirty="0"/>
              <a:t>Bahamas </a:t>
            </a:r>
          </a:p>
          <a:p>
            <a:pPr>
              <a:buSzPct val="100000"/>
              <a:defRPr>
                <a:solidFill>
                  <a:srgbClr val="F2F2F2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GB" dirty="0"/>
              <a:t>Germany</a:t>
            </a:r>
          </a:p>
          <a:p>
            <a:pPr>
              <a:buSzPct val="100000"/>
              <a:defRPr>
                <a:solidFill>
                  <a:srgbClr val="F2F2F2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GB" dirty="0"/>
              <a:t>and many more!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5B70C6-A969-3691-80B7-97226070F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479" y="6188848"/>
            <a:ext cx="2092170" cy="49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368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BEF03E5-2CC4-9534-E029-8BCB60635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Proactive cybersecurity services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F62C2C40-0E8C-FFFB-C300-F2A0D6D9C0BF}"/>
              </a:ext>
            </a:extLst>
          </p:cNvPr>
          <p:cNvSpPr/>
          <p:nvPr/>
        </p:nvSpPr>
        <p:spPr>
          <a:xfrm>
            <a:off x="622800" y="2636720"/>
            <a:ext cx="2587133" cy="306913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DE5B3C5-A545-EAF4-E730-C937F4DE15E4}"/>
              </a:ext>
            </a:extLst>
          </p:cNvPr>
          <p:cNvSpPr txBox="1"/>
          <p:nvPr/>
        </p:nvSpPr>
        <p:spPr>
          <a:xfrm>
            <a:off x="752040" y="3387498"/>
            <a:ext cx="22345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Analysis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5BE1A51-2A93-0563-542A-AB05D1093432}"/>
              </a:ext>
            </a:extLst>
          </p:cNvPr>
          <p:cNvSpPr txBox="1"/>
          <p:nvPr/>
        </p:nvSpPr>
        <p:spPr>
          <a:xfrm>
            <a:off x="739149" y="4290160"/>
            <a:ext cx="2243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u="none" strike="noStrike" dirty="0">
                <a:solidFill>
                  <a:srgbClr val="202020"/>
                </a:solidFill>
                <a:effectLst/>
                <a:latin typeface="Inter" panose="02000503000000020004" pitchFamily="2" charset="0"/>
              </a:rPr>
              <a:t>Assessment of assets, business processes and critical systems.</a:t>
            </a:r>
            <a:endParaRPr lang="en-GB" dirty="0"/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69836FBB-F264-6B9F-5E44-DA4ED2550C6C}"/>
              </a:ext>
            </a:extLst>
          </p:cNvPr>
          <p:cNvSpPr/>
          <p:nvPr/>
        </p:nvSpPr>
        <p:spPr>
          <a:xfrm>
            <a:off x="3335021" y="2636720"/>
            <a:ext cx="2587133" cy="306913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654D980-7514-5817-E220-647DBB8385D9}"/>
              </a:ext>
            </a:extLst>
          </p:cNvPr>
          <p:cNvSpPr txBox="1"/>
          <p:nvPr/>
        </p:nvSpPr>
        <p:spPr>
          <a:xfrm>
            <a:off x="3460109" y="3294041"/>
            <a:ext cx="22345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Design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0484B66-25B3-AB6C-9A28-6DD7639ACF4E}"/>
              </a:ext>
            </a:extLst>
          </p:cNvPr>
          <p:cNvSpPr txBox="1"/>
          <p:nvPr/>
        </p:nvSpPr>
        <p:spPr>
          <a:xfrm>
            <a:off x="3451370" y="3723830"/>
            <a:ext cx="2243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u="none" strike="noStrike" dirty="0">
                <a:solidFill>
                  <a:srgbClr val="202020"/>
                </a:solidFill>
                <a:effectLst/>
                <a:latin typeface="Inter" panose="02000503000000020004" pitchFamily="2" charset="0"/>
              </a:rPr>
              <a:t>Assessment of security and system architecture, risk management advisory.</a:t>
            </a:r>
            <a:endParaRPr lang="en-GB" dirty="0"/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4BD80D83-1487-FC67-652D-F6E8C8E0129A}"/>
              </a:ext>
            </a:extLst>
          </p:cNvPr>
          <p:cNvSpPr/>
          <p:nvPr/>
        </p:nvSpPr>
        <p:spPr>
          <a:xfrm>
            <a:off x="6434975" y="2636720"/>
            <a:ext cx="2587133" cy="306913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3B08341-577F-EC9E-7505-12EDA852A64D}"/>
              </a:ext>
            </a:extLst>
          </p:cNvPr>
          <p:cNvSpPr txBox="1"/>
          <p:nvPr/>
        </p:nvSpPr>
        <p:spPr>
          <a:xfrm>
            <a:off x="6568802" y="3288921"/>
            <a:ext cx="23508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Implementation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8E705C5-8F76-7727-75DE-290856696AF5}"/>
              </a:ext>
            </a:extLst>
          </p:cNvPr>
          <p:cNvSpPr txBox="1"/>
          <p:nvPr/>
        </p:nvSpPr>
        <p:spPr>
          <a:xfrm>
            <a:off x="6560063" y="3736163"/>
            <a:ext cx="2243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u="none" strike="noStrike" dirty="0">
                <a:solidFill>
                  <a:srgbClr val="202020"/>
                </a:solidFill>
                <a:effectLst/>
                <a:latin typeface="Inter" panose="02000503000000020004" pitchFamily="2" charset="0"/>
              </a:rPr>
              <a:t>Software composition analysis, secure system development support and more.</a:t>
            </a:r>
            <a:endParaRPr lang="en-GB" dirty="0"/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FA820E78-271F-157D-84EF-92E66BFF3E0E}"/>
              </a:ext>
            </a:extLst>
          </p:cNvPr>
          <p:cNvSpPr/>
          <p:nvPr/>
        </p:nvSpPr>
        <p:spPr>
          <a:xfrm>
            <a:off x="9147196" y="2636720"/>
            <a:ext cx="2587133" cy="306913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A9C6A72-8CB2-5E58-B616-02D517CD179A}"/>
              </a:ext>
            </a:extLst>
          </p:cNvPr>
          <p:cNvSpPr txBox="1"/>
          <p:nvPr/>
        </p:nvSpPr>
        <p:spPr>
          <a:xfrm>
            <a:off x="9272284" y="3293467"/>
            <a:ext cx="22345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Maintenance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BB00E62-67FC-19F8-8E5A-1D11790CC9ED}"/>
              </a:ext>
            </a:extLst>
          </p:cNvPr>
          <p:cNvSpPr txBox="1"/>
          <p:nvPr/>
        </p:nvSpPr>
        <p:spPr>
          <a:xfrm>
            <a:off x="9263545" y="3723830"/>
            <a:ext cx="2243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u="none" strike="noStrike" dirty="0">
                <a:solidFill>
                  <a:srgbClr val="202020"/>
                </a:solidFill>
                <a:effectLst/>
                <a:latin typeface="Inter" panose="02000503000000020004" pitchFamily="2" charset="0"/>
              </a:rPr>
              <a:t>Systematic prevention measures incl. vulnerability scan, </a:t>
            </a:r>
            <a:r>
              <a:rPr lang="en-GB" b="0" i="0" u="none" strike="noStrike" dirty="0" err="1">
                <a:solidFill>
                  <a:srgbClr val="202020"/>
                </a:solidFill>
                <a:effectLst/>
                <a:latin typeface="Inter" panose="02000503000000020004" pitchFamily="2" charset="0"/>
              </a:rPr>
              <a:t>pentestin</a:t>
            </a:r>
            <a:r>
              <a:rPr lang="en-GB" dirty="0" err="1">
                <a:solidFill>
                  <a:srgbClr val="202020"/>
                </a:solidFill>
                <a:latin typeface="Inter" panose="02000503000000020004" pitchFamily="2" charset="0"/>
              </a:rPr>
              <a:t>g</a:t>
            </a:r>
            <a:r>
              <a:rPr lang="en-GB" dirty="0">
                <a:solidFill>
                  <a:srgbClr val="202020"/>
                </a:solidFill>
                <a:latin typeface="Inter" panose="02000503000000020004" pitchFamily="2" charset="0"/>
              </a:rPr>
              <a:t>, threat audit and more.</a:t>
            </a:r>
            <a:endParaRPr lang="en-GB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444BDBF-5C4A-6B6D-A294-F02B94ACA019}"/>
              </a:ext>
            </a:extLst>
          </p:cNvPr>
          <p:cNvSpPr txBox="1"/>
          <p:nvPr/>
        </p:nvSpPr>
        <p:spPr>
          <a:xfrm>
            <a:off x="2160461" y="2016530"/>
            <a:ext cx="2098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Risk assessment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CEB6602-DA64-B65A-AD60-139712C8A609}"/>
              </a:ext>
            </a:extLst>
          </p:cNvPr>
          <p:cNvSpPr txBox="1"/>
          <p:nvPr/>
        </p:nvSpPr>
        <p:spPr>
          <a:xfrm>
            <a:off x="7972636" y="2016530"/>
            <a:ext cx="2098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Tailored services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ABE0563-5648-EEEC-2FBC-58C926183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0716" y="2923440"/>
            <a:ext cx="360000" cy="360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6549603-E1E0-F8DB-5831-343509365F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42754" y="2921899"/>
            <a:ext cx="360000" cy="360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29CCB79-5652-21EA-E565-7D31DAB3AA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74886" y="2921899"/>
            <a:ext cx="360000" cy="360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3AE57F5-350A-53D8-A249-424432319B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54929" y="2921899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727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06DB882-63EC-AD7E-2549-D2D43AE74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ECYSAP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EDD5790-5939-AF71-A716-D5BAF97CB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rgbClr val="202020"/>
                </a:solidFill>
                <a:latin typeface="Inter" panose="02000503000000020004" pitchFamily="2" charset="0"/>
              </a:rPr>
              <a:t>European operational platform for real-time cyber situational awareness</a:t>
            </a:r>
          </a:p>
          <a:p>
            <a:r>
              <a:rPr lang="en-GB" sz="1800" dirty="0">
                <a:solidFill>
                  <a:srgbClr val="202020"/>
                </a:solidFill>
                <a:latin typeface="Inter" panose="02000503000000020004" pitchFamily="2" charset="0"/>
              </a:rPr>
              <a:t>National and European security</a:t>
            </a:r>
          </a:p>
          <a:p>
            <a:r>
              <a:rPr lang="en-GB" sz="1800" dirty="0">
                <a:solidFill>
                  <a:srgbClr val="202020"/>
                </a:solidFill>
                <a:latin typeface="Inter" panose="02000503000000020004" pitchFamily="2" charset="0"/>
              </a:rPr>
              <a:t>Military operations</a:t>
            </a:r>
          </a:p>
          <a:p>
            <a:r>
              <a:rPr lang="en-GB" sz="1800" dirty="0">
                <a:solidFill>
                  <a:srgbClr val="202020"/>
                </a:solidFill>
                <a:latin typeface="Inter" panose="02000503000000020004" pitchFamily="2" charset="0"/>
              </a:rPr>
              <a:t>Monitoring and analytics of (potential) cyber threats</a:t>
            </a:r>
          </a:p>
          <a:p>
            <a:r>
              <a:rPr lang="en-GB" sz="1800" dirty="0">
                <a:solidFill>
                  <a:srgbClr val="202020"/>
                </a:solidFill>
                <a:latin typeface="Inter" panose="02000503000000020004" pitchFamily="2" charset="0"/>
              </a:rPr>
              <a:t>Simulation and prediction of threats</a:t>
            </a:r>
          </a:p>
          <a:p>
            <a:endParaRPr lang="en-GB" sz="1800" dirty="0">
              <a:solidFill>
                <a:srgbClr val="202020"/>
              </a:solidFill>
              <a:latin typeface="Inter" panose="02000503000000020004" pitchFamily="2" charset="0"/>
            </a:endParaRPr>
          </a:p>
          <a:p>
            <a:endParaRPr lang="en-GB" sz="18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62CBD67-5C17-672F-D856-8719CD152C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24CA71-07DD-DD60-FB39-3A96E95F21F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53B8D91-E666-78DB-A287-1F7F16B9645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9" r="2989"/>
          <a:stretch/>
        </p:blipFill>
        <p:spPr>
          <a:xfrm>
            <a:off x="0" y="0"/>
            <a:ext cx="6094800" cy="6858000"/>
          </a:xfrm>
        </p:spPr>
      </p:pic>
    </p:spTree>
    <p:extLst>
      <p:ext uri="{BB962C8B-B14F-4D97-AF65-F5344CB8AC3E}">
        <p14:creationId xmlns:p14="http://schemas.microsoft.com/office/powerpoint/2010/main" val="12937154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06DB882-63EC-AD7E-2549-D2D43AE74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VORMSI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EDD5790-5939-AF71-A716-D5BAF97CB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/>
              <a:t>Cybersecurity threat sharing between Estonia and USA (USAFRL)</a:t>
            </a:r>
          </a:p>
          <a:p>
            <a:r>
              <a:rPr lang="en-US" sz="1800" dirty="0"/>
              <a:t>Research, design and implement standards, processes, methods and rules for the exchange and processing of cybersecurity information between nations</a:t>
            </a:r>
          </a:p>
          <a:p>
            <a:r>
              <a:rPr lang="en-GB" sz="1800" dirty="0"/>
              <a:t>Goal is to improve joint cybersecurity awareness whilst ensuring national and regional expectations</a:t>
            </a:r>
            <a:br>
              <a:rPr lang="en-GB" dirty="0"/>
            </a:br>
            <a:endParaRPr lang="en-US" sz="18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62CBD67-5C17-672F-D856-8719CD152C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24CA71-07DD-DD60-FB39-3A96E95F21F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3388809-FDAA-8E5F-F821-6B20162617C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1" r="19817"/>
          <a:stretch/>
        </p:blipFill>
        <p:spPr>
          <a:xfrm>
            <a:off x="0" y="0"/>
            <a:ext cx="6094800" cy="6858000"/>
          </a:xfrm>
        </p:spPr>
      </p:pic>
    </p:spTree>
    <p:extLst>
      <p:ext uri="{BB962C8B-B14F-4D97-AF65-F5344CB8AC3E}">
        <p14:creationId xmlns:p14="http://schemas.microsoft.com/office/powerpoint/2010/main" val="9561919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06DB882-63EC-AD7E-2549-D2D43AE74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FAMOUS2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EDD5790-5939-AF71-A716-D5BAF97CB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marL="0" indent="0" algn="l">
              <a:buNone/>
            </a:pPr>
            <a:r>
              <a:rPr lang="en-GB" sz="2200" b="1" dirty="0"/>
              <a:t>Next generation of interoperability for armoured vehicles</a:t>
            </a:r>
          </a:p>
          <a:p>
            <a:r>
              <a:rPr lang="en-GB" sz="1800" dirty="0"/>
              <a:t>Maximise synergies, standardisation and interoperability of armoured vehicles </a:t>
            </a:r>
          </a:p>
          <a:p>
            <a:r>
              <a:rPr lang="en-GB" sz="1800" dirty="0"/>
              <a:t>Study cybersecurity and threat intelligence needs </a:t>
            </a:r>
          </a:p>
          <a:p>
            <a:r>
              <a:rPr lang="en-GB" sz="1800" dirty="0"/>
              <a:t>Design a cybersecurity management system:</a:t>
            </a:r>
          </a:p>
          <a:p>
            <a:pPr lvl="1"/>
            <a:r>
              <a:rPr lang="en-GB" sz="1600" dirty="0"/>
              <a:t>Cybersecurity situational awareness</a:t>
            </a:r>
          </a:p>
          <a:p>
            <a:pPr lvl="1"/>
            <a:r>
              <a:rPr lang="en-GB" sz="1600" dirty="0"/>
              <a:t>Threat intelligence channels</a:t>
            </a:r>
          </a:p>
          <a:p>
            <a:pPr lvl="1"/>
            <a:r>
              <a:rPr lang="en-GB" sz="1600" dirty="0"/>
              <a:t>Incident handling procedures</a:t>
            </a:r>
          </a:p>
          <a:p>
            <a:r>
              <a:rPr lang="en-GB" sz="1800" dirty="0"/>
              <a:t>Prototype and test the prototype’s functionality and security</a:t>
            </a:r>
            <a:endParaRPr lang="en-US" sz="18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62CBD67-5C17-672F-D856-8719CD152C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24CA71-07DD-DD60-FB39-3A96E95F21F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C08139B-021D-06B4-EAA2-D7689E41DA1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0" r="17378"/>
          <a:stretch/>
        </p:blipFill>
        <p:spPr>
          <a:xfrm>
            <a:off x="0" y="0"/>
            <a:ext cx="6094800" cy="6858000"/>
          </a:xfrm>
        </p:spPr>
      </p:pic>
    </p:spTree>
    <p:extLst>
      <p:ext uri="{BB962C8B-B14F-4D97-AF65-F5344CB8AC3E}">
        <p14:creationId xmlns:p14="http://schemas.microsoft.com/office/powerpoint/2010/main" val="1602964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06DB882-63EC-AD7E-2549-D2D43AE74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EU-GUARDIAN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EDD5790-5939-AF71-A716-D5BAF97CB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marL="0" indent="0" algn="l">
              <a:buNone/>
            </a:pPr>
            <a:r>
              <a:rPr lang="en-GB" sz="2200" b="1" dirty="0"/>
              <a:t>AI-based incident management solution</a:t>
            </a:r>
          </a:p>
          <a:p>
            <a:r>
              <a:rPr lang="en-GB" sz="1800" dirty="0"/>
              <a:t>Accurate and reliable AI-based automation</a:t>
            </a:r>
          </a:p>
          <a:p>
            <a:r>
              <a:rPr lang="en-GB" sz="1800" dirty="0"/>
              <a:t>Detect, mitigate and respond to incidents, semi-automatically or automatically</a:t>
            </a:r>
          </a:p>
          <a:p>
            <a:r>
              <a:rPr lang="en-GB" sz="1800" dirty="0"/>
              <a:t>Enhance cyber situational awareness</a:t>
            </a:r>
          </a:p>
          <a:p>
            <a:r>
              <a:rPr lang="en-GB" sz="1800" dirty="0"/>
              <a:t>Dynamically adapt strategy based on situation</a:t>
            </a:r>
            <a:br>
              <a:rPr lang="en-GB" dirty="0"/>
            </a:br>
            <a:endParaRPr lang="en-US" sz="12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62CBD67-5C17-672F-D856-8719CD152C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24CA71-07DD-DD60-FB39-3A96E95F21F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71203C6-FB25-76CB-C3B2-8558A48FDF5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8" r="48270"/>
          <a:stretch/>
        </p:blipFill>
        <p:spPr>
          <a:xfrm>
            <a:off x="0" y="0"/>
            <a:ext cx="6094800" cy="6858000"/>
          </a:xfrm>
        </p:spPr>
      </p:pic>
    </p:spTree>
    <p:extLst>
      <p:ext uri="{BB962C8B-B14F-4D97-AF65-F5344CB8AC3E}">
        <p14:creationId xmlns:p14="http://schemas.microsoft.com/office/powerpoint/2010/main" val="18584084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AC12281-68EA-3097-B0D5-9BC11C722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/>
              <a:t>Surveillance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282492-6F31-9B75-9BA7-E15223E027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GB" dirty="0"/>
              <a:t>Elevating situational awareness at sea through integrated border surveillance and vessel traffic management systems.</a:t>
            </a:r>
          </a:p>
        </p:txBody>
      </p:sp>
    </p:spTree>
    <p:extLst>
      <p:ext uri="{BB962C8B-B14F-4D97-AF65-F5344CB8AC3E}">
        <p14:creationId xmlns:p14="http://schemas.microsoft.com/office/powerpoint/2010/main" val="38657803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traight Connector 26"/>
          <p:cNvSpPr/>
          <p:nvPr/>
        </p:nvSpPr>
        <p:spPr>
          <a:xfrm>
            <a:off x="597504" y="6024276"/>
            <a:ext cx="10996993" cy="1"/>
          </a:xfrm>
          <a:prstGeom prst="line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8" tIns="45718" rIns="45718" bIns="45718"/>
          <a:lstStyle/>
          <a:p>
            <a:endParaRPr lang="et-E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8C6287-1331-6952-B312-B8A9112C5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00" y="593738"/>
            <a:ext cx="10517268" cy="668545"/>
          </a:xfrm>
        </p:spPr>
        <p:txBody>
          <a:bodyPr/>
          <a:lstStyle/>
          <a:p>
            <a:r>
              <a:rPr lang="en-GB" dirty="0">
                <a:latin typeface="+mj-lt"/>
              </a:rPr>
              <a:t>Future-proof technologies for safety at sea</a:t>
            </a:r>
            <a:endParaRPr lang="en-GB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ECACA3F-D86D-4FF1-25C0-2A9B673D76C2}"/>
              </a:ext>
            </a:extLst>
          </p:cNvPr>
          <p:cNvSpPr/>
          <p:nvPr/>
        </p:nvSpPr>
        <p:spPr>
          <a:xfrm>
            <a:off x="5299102" y="4377292"/>
            <a:ext cx="5554719" cy="876826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A15E414-7811-4155-4851-583313B3A423}"/>
              </a:ext>
            </a:extLst>
          </p:cNvPr>
          <p:cNvSpPr/>
          <p:nvPr/>
        </p:nvSpPr>
        <p:spPr>
          <a:xfrm>
            <a:off x="5247095" y="3287546"/>
            <a:ext cx="5153599" cy="876827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FEA9052-A583-262A-141B-162376D39998}"/>
              </a:ext>
            </a:extLst>
          </p:cNvPr>
          <p:cNvSpPr/>
          <p:nvPr/>
        </p:nvSpPr>
        <p:spPr>
          <a:xfrm>
            <a:off x="5247095" y="2188670"/>
            <a:ext cx="5892973" cy="876826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BEFC15-F155-8A04-2202-A27FE1D29798}"/>
              </a:ext>
            </a:extLst>
          </p:cNvPr>
          <p:cNvSpPr txBox="1"/>
          <p:nvPr/>
        </p:nvSpPr>
        <p:spPr>
          <a:xfrm>
            <a:off x="5985538" y="2400816"/>
            <a:ext cx="4960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Integrated maritime surveillance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15536D-2473-C898-7882-21480A8D8391}"/>
              </a:ext>
            </a:extLst>
          </p:cNvPr>
          <p:cNvSpPr txBox="1"/>
          <p:nvPr/>
        </p:nvSpPr>
        <p:spPr>
          <a:xfrm>
            <a:off x="5985538" y="3490561"/>
            <a:ext cx="4308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Vessel traffic management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2D8D8F-6AF5-2F9B-C2BC-CB1AFD1C77A1}"/>
              </a:ext>
            </a:extLst>
          </p:cNvPr>
          <p:cNvSpPr txBox="1"/>
          <p:nvPr/>
        </p:nvSpPr>
        <p:spPr>
          <a:xfrm>
            <a:off x="5985538" y="4584872"/>
            <a:ext cx="4816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Maritime radio communication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DEBEA6D-545D-EBCF-25ED-C3EAAD2BFD0F}"/>
              </a:ext>
            </a:extLst>
          </p:cNvPr>
          <p:cNvCxnSpPr>
            <a:cxnSpLocks/>
          </p:cNvCxnSpPr>
          <p:nvPr/>
        </p:nvCxnSpPr>
        <p:spPr>
          <a:xfrm>
            <a:off x="802094" y="2166979"/>
            <a:ext cx="0" cy="2952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CC7A20B-A05F-B342-9EC4-5D82B03A53F2}"/>
              </a:ext>
            </a:extLst>
          </p:cNvPr>
          <p:cNvSpPr txBox="1"/>
          <p:nvPr/>
        </p:nvSpPr>
        <p:spPr>
          <a:xfrm>
            <a:off x="1051932" y="2073619"/>
            <a:ext cx="380902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/>
              <a:t>Cybernetica</a:t>
            </a:r>
            <a:r>
              <a:rPr lang="en-GB" sz="2200" dirty="0"/>
              <a:t> provides maritime surveillance,</a:t>
            </a:r>
          </a:p>
          <a:p>
            <a:r>
              <a:rPr lang="en-GB" sz="2200" dirty="0"/>
              <a:t>communication and vessel traffic management systems that are utilised in more than 100 locations worldwide spanning seas in Estonia, Europe, Africa and South-East Asia.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0EAFC76-23A8-2CE5-C9E6-FAC65BA00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6317" y="2451648"/>
            <a:ext cx="360000" cy="360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72D8A83-7556-C380-81BA-8F62754E22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18612" y="3536345"/>
            <a:ext cx="360000" cy="3600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E4FD4AF7-EB8F-C8E6-7D0E-23D84F833F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18612" y="4584872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036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050836D-8639-EBAF-EA70-2730124AD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Surveillance systems offering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9E48C45-790B-AF87-42E9-95F4C1B7FFCD}"/>
              </a:ext>
            </a:extLst>
          </p:cNvPr>
          <p:cNvSpPr/>
          <p:nvPr/>
        </p:nvSpPr>
        <p:spPr>
          <a:xfrm>
            <a:off x="622800" y="1262283"/>
            <a:ext cx="2587133" cy="462425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689885-069D-B1B1-E71C-E1439A45FB85}"/>
              </a:ext>
            </a:extLst>
          </p:cNvPr>
          <p:cNvSpPr txBox="1"/>
          <p:nvPr/>
        </p:nvSpPr>
        <p:spPr>
          <a:xfrm>
            <a:off x="747888" y="1988566"/>
            <a:ext cx="22345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Border and maritime surveillance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93E520-ECAA-6CF2-F23A-2016BE560E74}"/>
              </a:ext>
            </a:extLst>
          </p:cNvPr>
          <p:cNvSpPr txBox="1"/>
          <p:nvPr/>
        </p:nvSpPr>
        <p:spPr>
          <a:xfrm>
            <a:off x="739149" y="3113997"/>
            <a:ext cx="22432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Integrated surveillance systems for detecting, identifying, and monitoring objects on the mainland and blue borders.</a:t>
            </a:r>
          </a:p>
          <a:p>
            <a:r>
              <a:rPr lang="en-GB" dirty="0" err="1"/>
              <a:t>TDoA</a:t>
            </a:r>
            <a:r>
              <a:rPr lang="en-GB" dirty="0"/>
              <a:t> integration.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141B605-AD29-46AB-4B53-D2F3924937ED}"/>
              </a:ext>
            </a:extLst>
          </p:cNvPr>
          <p:cNvSpPr/>
          <p:nvPr/>
        </p:nvSpPr>
        <p:spPr>
          <a:xfrm>
            <a:off x="3457878" y="1262283"/>
            <a:ext cx="2587133" cy="462425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BC2F02-7C6D-E6D4-C84A-AD0DD317965C}"/>
              </a:ext>
            </a:extLst>
          </p:cNvPr>
          <p:cNvSpPr txBox="1"/>
          <p:nvPr/>
        </p:nvSpPr>
        <p:spPr>
          <a:xfrm>
            <a:off x="3644395" y="1988566"/>
            <a:ext cx="212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Vessel traffic management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69742F8-5913-2C78-2B95-52BCBFE84BBC}"/>
              </a:ext>
            </a:extLst>
          </p:cNvPr>
          <p:cNvSpPr/>
          <p:nvPr/>
        </p:nvSpPr>
        <p:spPr>
          <a:xfrm>
            <a:off x="6231528" y="1262283"/>
            <a:ext cx="2587133" cy="462425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6D3DED-509F-AE9E-3313-F82D8557F1E7}"/>
              </a:ext>
            </a:extLst>
          </p:cNvPr>
          <p:cNvSpPr txBox="1"/>
          <p:nvPr/>
        </p:nvSpPr>
        <p:spPr>
          <a:xfrm>
            <a:off x="6418045" y="1988566"/>
            <a:ext cx="24006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Coastal radio communication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7F9ACE-DC2C-9291-0AF6-19D7C8877DCE}"/>
              </a:ext>
            </a:extLst>
          </p:cNvPr>
          <p:cNvSpPr txBox="1"/>
          <p:nvPr/>
        </p:nvSpPr>
        <p:spPr>
          <a:xfrm>
            <a:off x="6324786" y="4371681"/>
            <a:ext cx="24006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+ Based on VoIP protocol, over IP network</a:t>
            </a:r>
          </a:p>
          <a:p>
            <a:r>
              <a:rPr lang="en-GB" dirty="0"/>
              <a:t>+ System scalability</a:t>
            </a:r>
          </a:p>
          <a:p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B5EABA-EF7C-82DA-6353-B37647259C02}"/>
              </a:ext>
            </a:extLst>
          </p:cNvPr>
          <p:cNvSpPr txBox="1"/>
          <p:nvPr/>
        </p:nvSpPr>
        <p:spPr>
          <a:xfrm>
            <a:off x="3644395" y="3797832"/>
            <a:ext cx="24151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Enhancing </a:t>
            </a:r>
            <a:r>
              <a:rPr lang="en-US" dirty="0"/>
              <a:t>security of maritime and border environment, marine traffic awareness, and safety at sea.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F48EA94-B6C8-6278-4315-78D9992A5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2475" y="1570828"/>
            <a:ext cx="360000" cy="360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3888E15-9B79-72AB-17CD-3C3BC92380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03589" y="1570828"/>
            <a:ext cx="360000" cy="360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446FB9B3-2DAE-1293-9FBA-E8D84BA1F9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95722" y="157082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358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F3097F-6EE2-9C3F-3856-F4F0A6860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Maritime coastal radio communication system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D1BEC7-A911-82EA-877A-8A667DDFFC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3599" y="1871620"/>
            <a:ext cx="5266800" cy="40107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/>
              <a:t>Strait of Malacca</a:t>
            </a:r>
          </a:p>
          <a:p>
            <a:r>
              <a:rPr lang="en-US" sz="1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Deployment of complete radio system for Malaysia and Indonesia across both shores of the Strait</a:t>
            </a:r>
          </a:p>
          <a:p>
            <a:r>
              <a:rPr lang="en-US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78+ </a:t>
            </a:r>
            <a:r>
              <a:rPr lang="en-US" sz="1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localised</a:t>
            </a:r>
            <a:r>
              <a:rPr lang="en-US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operational stations </a:t>
            </a:r>
            <a:r>
              <a:rPr lang="en-US" sz="1800" dirty="0">
                <a:cs typeface="Times New Roman" panose="02020603050405020304" pitchFamily="18" charset="0"/>
              </a:rPr>
              <a:t>to provide central control and supervision of system’s performance</a:t>
            </a:r>
          </a:p>
          <a:p>
            <a:r>
              <a:rPr lang="en-GB" sz="1800" dirty="0"/>
              <a:t>Web-based marine traffic monitoring system </a:t>
            </a:r>
            <a:r>
              <a:rPr lang="en-US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and radio positioning features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70031BD-9773-6551-C0FA-49E755D254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441630-A7CB-25C0-74AA-517C06920AE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38</a:t>
            </a:fld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CDC0851-43C9-AB48-9B8F-B11203C33119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2" name="Picture Placeholder 11">
            <a:extLst>
              <a:ext uri="{FF2B5EF4-FFF2-40B4-BE49-F238E27FC236}">
                <a16:creationId xmlns:a16="http://schemas.microsoft.com/office/drawing/2014/main" id="{BA78048A-8DA9-7E8A-6853-6D5C7AF8F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4" r="27784"/>
          <a:stretch>
            <a:fillRect/>
          </a:stretch>
        </p:blipFill>
        <p:spPr>
          <a:xfrm>
            <a:off x="0" y="0"/>
            <a:ext cx="60948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985546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7D60718-31CA-1B4C-99C4-97AB9EFD4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Vessel traffic management system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6B8B6D-043F-0D06-8ED2-3355C69FC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3599" y="1880866"/>
            <a:ext cx="5266800" cy="4001534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Gibraltar Strait</a:t>
            </a:r>
          </a:p>
          <a:p>
            <a:r>
              <a:rPr lang="en-GB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Deployment of a comprehensive vessel traffic management system on the Gibraltar Strait – over 100 000 trade ships transit annually</a:t>
            </a:r>
          </a:p>
          <a:p>
            <a:r>
              <a:rPr lang="en-GB" sz="1800" dirty="0"/>
              <a:t>Project completed within 3 years</a:t>
            </a:r>
          </a:p>
          <a:p>
            <a:r>
              <a:rPr lang="en-GB" sz="1800" dirty="0">
                <a:ea typeface="Calibri" panose="020F0502020204030204" pitchFamily="34" charset="0"/>
                <a:cs typeface="Times New Roman" panose="02020603050405020304" pitchFamily="18" charset="0"/>
              </a:rPr>
              <a:t>Turn-key solution</a:t>
            </a:r>
          </a:p>
          <a:p>
            <a:pPr lvl="1"/>
            <a:r>
              <a:rPr lang="en-GB" sz="1600" dirty="0">
                <a:cs typeface="Times New Roman" panose="02020603050405020304" pitchFamily="18" charset="0"/>
              </a:rPr>
              <a:t>Radar system</a:t>
            </a:r>
          </a:p>
          <a:p>
            <a:pPr lvl="1"/>
            <a:r>
              <a:rPr lang="en-GB" sz="1600" dirty="0">
                <a:cs typeface="Times New Roman" panose="02020603050405020304" pitchFamily="18" charset="0"/>
              </a:rPr>
              <a:t>VHF and VHF aero radio system</a:t>
            </a:r>
          </a:p>
          <a:p>
            <a:pPr lvl="1"/>
            <a:r>
              <a:rPr lang="en-GB" sz="1600" dirty="0">
                <a:cs typeface="Times New Roman" panose="02020603050405020304" pitchFamily="18" charset="0"/>
              </a:rPr>
              <a:t>Server infrastructure</a:t>
            </a:r>
          </a:p>
          <a:p>
            <a:pPr lvl="1"/>
            <a:r>
              <a:rPr lang="en-GB" sz="1600" dirty="0">
                <a:cs typeface="Times New Roman" panose="02020603050405020304" pitchFamily="18" charset="0"/>
              </a:rPr>
              <a:t>Software for various databases and more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7069BF-25C0-74F4-C2BD-CF70BC6AA9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56463-9BA9-4467-C82C-C41C1BEFDDD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7C2B4AB-239B-F594-7B41-731710CD0113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3" name="Picture Placeholder 15">
            <a:extLst>
              <a:ext uri="{FF2B5EF4-FFF2-40B4-BE49-F238E27FC236}">
                <a16:creationId xmlns:a16="http://schemas.microsoft.com/office/drawing/2014/main" id="{B907C796-3EC5-C0CD-D686-9D2ABF1DD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4" r="27784"/>
          <a:stretch>
            <a:fillRect/>
          </a:stretch>
        </p:blipFill>
        <p:spPr>
          <a:xfrm>
            <a:off x="0" y="0"/>
            <a:ext cx="60948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948809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160D4564-64D1-47F6-3C4B-ABC0F8791A2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" r="8286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466810-81EB-7B16-9A12-684B7A964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598" y="622800"/>
            <a:ext cx="5482001" cy="655200"/>
          </a:xfrm>
        </p:spPr>
        <p:txBody>
          <a:bodyPr/>
          <a:lstStyle/>
          <a:p>
            <a:r>
              <a:rPr lang="en-GB" dirty="0"/>
              <a:t>Architects of e-Estonia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22F01E-0C23-894E-9ABF-AAC5C9144B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3599" y="3704244"/>
            <a:ext cx="5266800" cy="2021400"/>
          </a:xfrm>
        </p:spPr>
        <p:txBody>
          <a:bodyPr>
            <a:normAutofit/>
          </a:bodyPr>
          <a:lstStyle/>
          <a:p>
            <a:pPr marL="0" indent="0">
              <a:buNone/>
              <a:defRPr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GB" sz="1800" dirty="0"/>
              <a:t>Estonia is known as the world’s most advanced digital society.</a:t>
            </a:r>
          </a:p>
          <a:p>
            <a:pPr marL="0" indent="0">
              <a:buNone/>
              <a:defRPr>
                <a:latin typeface="Inter Regular"/>
                <a:ea typeface="Inter Regular"/>
                <a:cs typeface="Inter Regular"/>
                <a:sym typeface="Inter Regular"/>
              </a:defRPr>
            </a:pPr>
            <a:endParaRPr lang="en-GB" sz="1800" dirty="0"/>
          </a:p>
          <a:p>
            <a:pPr marL="0" indent="0">
              <a:buNone/>
              <a:defRPr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GB" sz="1800" dirty="0" err="1"/>
              <a:t>Cybernetica</a:t>
            </a:r>
            <a:r>
              <a:rPr lang="en-GB" sz="1800" dirty="0"/>
              <a:t> has been a key partner in developing the world-renown e-governance solutions such as X-Road, </a:t>
            </a:r>
            <a:r>
              <a:rPr lang="en-GB" sz="1800" dirty="0" err="1"/>
              <a:t>SplitKey</a:t>
            </a:r>
            <a:r>
              <a:rPr lang="en-GB" sz="1800" dirty="0"/>
              <a:t>, e-Customs, </a:t>
            </a:r>
            <a:r>
              <a:rPr lang="en-GB" sz="1800" dirty="0" err="1"/>
              <a:t>Estfeed</a:t>
            </a:r>
            <a:r>
              <a:rPr lang="en-GB" sz="1800" dirty="0"/>
              <a:t> and more.</a:t>
            </a:r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1DCFB8-9C73-E01F-11D8-CE2D9901EE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2023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06DB882-63EC-AD7E-2549-D2D43AE74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Border and maritime surveillance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EDD5790-5939-AF71-A716-D5BAF97CB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3599" y="1985268"/>
            <a:ext cx="5266800" cy="3897132"/>
          </a:xfrm>
        </p:spPr>
        <p:txBody>
          <a:bodyPr/>
          <a:lstStyle/>
          <a:p>
            <a:pPr marL="0" indent="0">
              <a:buNone/>
            </a:pPr>
            <a:r>
              <a:rPr lang="en-GB" sz="2200" b="1" i="0" u="none" strike="noStrike" dirty="0">
                <a:solidFill>
                  <a:srgbClr val="202020"/>
                </a:solidFill>
                <a:effectLst/>
              </a:rPr>
              <a:t>EU and NATO external border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202020"/>
                </a:solidFill>
                <a:latin typeface="Inter" panose="02000503000000020004" pitchFamily="2" charset="0"/>
              </a:rPr>
              <a:t>Strengthening the surveillance capabilities on the EU and NATO external border</a:t>
            </a:r>
          </a:p>
          <a:p>
            <a:r>
              <a:rPr lang="en-GB" sz="1800" dirty="0">
                <a:latin typeface="Inter" panose="02000503000000020004" pitchFamily="2" charset="0"/>
              </a:rPr>
              <a:t>Cohesive surveillance ecosystem to raise situational awareness</a:t>
            </a:r>
          </a:p>
          <a:p>
            <a:r>
              <a:rPr lang="en-GB" sz="1800" dirty="0">
                <a:solidFill>
                  <a:srgbClr val="202020"/>
                </a:solidFill>
                <a:latin typeface="Inter" panose="02000503000000020004" pitchFamily="2" charset="0"/>
              </a:rPr>
              <a:t>Integrated system of radars, cameras and other surveillance equipment</a:t>
            </a:r>
          </a:p>
          <a:p>
            <a:r>
              <a:rPr lang="en-GB" sz="1800" dirty="0">
                <a:solidFill>
                  <a:srgbClr val="202020"/>
                </a:solidFill>
                <a:latin typeface="Inter" panose="02000503000000020004" pitchFamily="2" charset="0"/>
              </a:rPr>
              <a:t>Over 200 localised stations within the </a:t>
            </a:r>
            <a:r>
              <a:rPr lang="en-US" sz="1800" dirty="0">
                <a:solidFill>
                  <a:srgbClr val="202020"/>
                </a:solidFill>
                <a:latin typeface="Inter" panose="02000503000000020004" pitchFamily="2" charset="0"/>
              </a:rPr>
              <a:t>Eastern border of Estonia, part of the EU and NATO external border, including Romania</a:t>
            </a:r>
            <a:endParaRPr lang="en-GB" sz="18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62CBD67-5C17-672F-D856-8719CD152C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24CA71-07DD-DD60-FB39-3A96E95F21F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758BFDA-F2DA-DB79-89C9-469C0BF08C43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3E68EE3C-709E-6821-21FE-5FB7ABD94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4" r="27784"/>
          <a:stretch>
            <a:fillRect/>
          </a:stretch>
        </p:blipFill>
        <p:spPr>
          <a:xfrm>
            <a:off x="0" y="0"/>
            <a:ext cx="60948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9332820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AC12281-68EA-3097-B0D5-9BC11C722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/>
              <a:t>Tax and customs systems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282492-6F31-9B75-9BA7-E15223E027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l"/>
            <a:r>
              <a:rPr lang="en-GB" dirty="0"/>
              <a:t>Turn-key software solutions for tax and customs based on decades-long expertise.</a:t>
            </a:r>
          </a:p>
        </p:txBody>
      </p:sp>
    </p:spTree>
    <p:extLst>
      <p:ext uri="{BB962C8B-B14F-4D97-AF65-F5344CB8AC3E}">
        <p14:creationId xmlns:p14="http://schemas.microsoft.com/office/powerpoint/2010/main" val="16861361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BEF03E5-2CC4-9534-E029-8BCB60635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Tax and customs systems offering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D7EFB52-451A-6EBF-A2BB-FDAE21D00004}"/>
              </a:ext>
            </a:extLst>
          </p:cNvPr>
          <p:cNvSpPr/>
          <p:nvPr/>
        </p:nvSpPr>
        <p:spPr>
          <a:xfrm>
            <a:off x="622800" y="1649168"/>
            <a:ext cx="2587133" cy="423737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DCCE73-3021-A922-E61D-9DDB118613BC}"/>
              </a:ext>
            </a:extLst>
          </p:cNvPr>
          <p:cNvSpPr txBox="1"/>
          <p:nvPr/>
        </p:nvSpPr>
        <p:spPr>
          <a:xfrm>
            <a:off x="747888" y="2373286"/>
            <a:ext cx="2234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Software development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CB69D9-E330-C6F6-0F61-BAB42A67447C}"/>
              </a:ext>
            </a:extLst>
          </p:cNvPr>
          <p:cNvSpPr txBox="1"/>
          <p:nvPr/>
        </p:nvSpPr>
        <p:spPr>
          <a:xfrm>
            <a:off x="747888" y="3144892"/>
            <a:ext cx="22432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Inter" panose="02000503000000020004" pitchFamily="2" charset="0"/>
                <a:ea typeface="Inter" panose="02000503000000020004" pitchFamily="2" charset="0"/>
              </a:rPr>
              <a:t>Custom software for all tax and customs matters: import, export, transit, VAT, excise and more.</a:t>
            </a:r>
          </a:p>
          <a:p>
            <a:r>
              <a:rPr lang="en-GB" dirty="0">
                <a:latin typeface="Inter" panose="02000503000000020004" pitchFamily="2" charset="0"/>
                <a:ea typeface="Inter" panose="02000503000000020004" pitchFamily="2" charset="0"/>
              </a:rPr>
              <a:t>Full compliance with EU specifications.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488040C-F79B-46D8-F3F1-8231CDE9BA73}"/>
              </a:ext>
            </a:extLst>
          </p:cNvPr>
          <p:cNvSpPr/>
          <p:nvPr/>
        </p:nvSpPr>
        <p:spPr>
          <a:xfrm>
            <a:off x="3457878" y="1649168"/>
            <a:ext cx="2587133" cy="423737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E61F8B-1F58-9B02-345C-36B0D3DE43E1}"/>
              </a:ext>
            </a:extLst>
          </p:cNvPr>
          <p:cNvSpPr txBox="1"/>
          <p:nvPr/>
        </p:nvSpPr>
        <p:spPr>
          <a:xfrm>
            <a:off x="3618685" y="2373286"/>
            <a:ext cx="212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Advisory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4BA559-7ACC-30F8-93E9-979E82683132}"/>
              </a:ext>
            </a:extLst>
          </p:cNvPr>
          <p:cNvSpPr txBox="1"/>
          <p:nvPr/>
        </p:nvSpPr>
        <p:spPr>
          <a:xfrm>
            <a:off x="3618685" y="2867893"/>
            <a:ext cx="22655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Inter" panose="02000503000000020004" pitchFamily="2" charset="0"/>
                <a:ea typeface="Inter" panose="02000503000000020004" pitchFamily="2" charset="0"/>
              </a:rPr>
              <a:t>We have cooperated with the Estonian Tax and Customs board since 2003. </a:t>
            </a:r>
          </a:p>
          <a:p>
            <a:r>
              <a:rPr lang="en-GB" dirty="0">
                <a:latin typeface="Inter" panose="02000503000000020004" pitchFamily="2" charset="0"/>
                <a:ea typeface="Inter" panose="02000503000000020004" pitchFamily="2" charset="0"/>
              </a:rPr>
              <a:t>Our expertise played an integral role upon admission to the EU in 2004.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8A0DFA5-7702-AD81-7732-1646FC819B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46559" y="1974649"/>
            <a:ext cx="360000" cy="360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99F3205-5ED9-FB56-EFDD-CC00214E5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7838" y="1974649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970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F3097F-6EE2-9C3F-3856-F4F0A6860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Estonian Tax and Customs Board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D1BEC7-A911-82EA-877A-8A667DDFFC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3599" y="1909188"/>
            <a:ext cx="5266800" cy="39732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/>
              <a:t>Strategic partner to the Estonian Tax and Customs Board since 2003</a:t>
            </a:r>
          </a:p>
          <a:p>
            <a:r>
              <a:rPr lang="en-GB" sz="1800" dirty="0"/>
              <a:t>Import/export system Complex2</a:t>
            </a:r>
          </a:p>
          <a:p>
            <a:pPr lvl="1"/>
            <a:r>
              <a:rPr lang="en-GB" sz="1600" dirty="0"/>
              <a:t>Development partner since 2003</a:t>
            </a:r>
          </a:p>
          <a:p>
            <a:r>
              <a:rPr lang="en-GB" sz="1800" dirty="0"/>
              <a:t>Transit system NCTS</a:t>
            </a:r>
          </a:p>
          <a:p>
            <a:r>
              <a:rPr lang="en-GB" sz="1800" dirty="0"/>
              <a:t>Excise tax management system EMCS</a:t>
            </a:r>
          </a:p>
          <a:p>
            <a:pPr lvl="1"/>
            <a:r>
              <a:rPr lang="en-GB" sz="1600" dirty="0"/>
              <a:t>Development partner since 2009</a:t>
            </a:r>
          </a:p>
          <a:p>
            <a:r>
              <a:rPr lang="en-GB" sz="1800" dirty="0"/>
              <a:t>VAT tax management system KMD</a:t>
            </a:r>
          </a:p>
          <a:p>
            <a:pPr lvl="1"/>
            <a:r>
              <a:rPr lang="en-GB" sz="1600" dirty="0"/>
              <a:t>Development partner since 2009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70031BD-9773-6551-C0FA-49E755D254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441630-A7CB-25C0-74AA-517C06920AE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ECD3F93-6340-4BF1-B5CF-4D557E511F5B}" type="slidenum">
              <a:rPr lang="en-US" smtClean="0"/>
              <a:t>43</a:t>
            </a:fld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AF111C0-25DC-3C5B-4CE9-1E3A94684F2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4" r="277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104460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0B2FAC-7A97-38C8-A49F-96EB963305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11E6A5-E7EA-1AF2-48BE-EBE3681A3E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608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extBox 55"/>
          <p:cNvSpPr txBox="1"/>
          <p:nvPr/>
        </p:nvSpPr>
        <p:spPr>
          <a:xfrm>
            <a:off x="9537121" y="3225899"/>
            <a:ext cx="1774265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5000" b="1" spc="-150">
                <a:latin typeface="Inter Semi Bold"/>
                <a:ea typeface="Inter Semi Bold"/>
                <a:cs typeface="Inter Semi Bold"/>
                <a:sym typeface="Inter Semi Bold"/>
              </a:defRPr>
            </a:lvl1pPr>
          </a:lstStyle>
          <a:p>
            <a:r>
              <a:t>2005</a:t>
            </a:r>
          </a:p>
        </p:txBody>
      </p:sp>
      <p:sp>
        <p:nvSpPr>
          <p:cNvPr id="213" name="TextBox 56"/>
          <p:cNvSpPr txBox="1"/>
          <p:nvPr/>
        </p:nvSpPr>
        <p:spPr>
          <a:xfrm>
            <a:off x="9537122" y="4010729"/>
            <a:ext cx="1774268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r>
              <a:rPr sz="2200" dirty="0"/>
              <a:t>Internet voting</a:t>
            </a:r>
          </a:p>
        </p:txBody>
      </p:sp>
      <p:sp>
        <p:nvSpPr>
          <p:cNvPr id="215" name="TextBox 58"/>
          <p:cNvSpPr txBox="1"/>
          <p:nvPr/>
        </p:nvSpPr>
        <p:spPr>
          <a:xfrm>
            <a:off x="783265" y="3219884"/>
            <a:ext cx="1572842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90000"/>
              </a:lnSpc>
              <a:defRPr sz="5000" b="1" spc="-150">
                <a:latin typeface="Inter Semi Bold"/>
                <a:ea typeface="Inter Semi Bold"/>
                <a:cs typeface="Inter Semi Bold"/>
                <a:sym typeface="Inter Semi Bold"/>
              </a:defRPr>
            </a:lvl1pPr>
          </a:lstStyle>
          <a:p>
            <a:r>
              <a:rPr dirty="0"/>
              <a:t>1998</a:t>
            </a:r>
          </a:p>
        </p:txBody>
      </p:sp>
      <p:sp>
        <p:nvSpPr>
          <p:cNvPr id="217" name="TextBox 60"/>
          <p:cNvSpPr txBox="1"/>
          <p:nvPr/>
        </p:nvSpPr>
        <p:spPr>
          <a:xfrm>
            <a:off x="2940761" y="3218823"/>
            <a:ext cx="1774268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5000" b="1" spc="-150">
                <a:latin typeface="Inter Semi Bold"/>
                <a:ea typeface="Inter Semi Bold"/>
                <a:cs typeface="Inter Semi Bold"/>
                <a:sym typeface="Inter Semi Bold"/>
              </a:defRPr>
            </a:lvl1pPr>
          </a:lstStyle>
          <a:p>
            <a:r>
              <a:t>2000</a:t>
            </a:r>
          </a:p>
        </p:txBody>
      </p:sp>
      <p:sp>
        <p:nvSpPr>
          <p:cNvPr id="218" name="TextBox 61"/>
          <p:cNvSpPr txBox="1"/>
          <p:nvPr/>
        </p:nvSpPr>
        <p:spPr>
          <a:xfrm>
            <a:off x="2940762" y="4001340"/>
            <a:ext cx="1774268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r>
              <a:rPr sz="2200" dirty="0"/>
              <a:t>Digital Signature Act</a:t>
            </a:r>
          </a:p>
        </p:txBody>
      </p:sp>
      <p:sp>
        <p:nvSpPr>
          <p:cNvPr id="219" name="TextBox 62"/>
          <p:cNvSpPr txBox="1"/>
          <p:nvPr/>
        </p:nvSpPr>
        <p:spPr>
          <a:xfrm>
            <a:off x="5176954" y="3225899"/>
            <a:ext cx="1774267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5000" b="1" spc="-150">
                <a:latin typeface="Inter Semi Bold"/>
                <a:ea typeface="Inter Semi Bold"/>
                <a:cs typeface="Inter Semi Bold"/>
                <a:sym typeface="Inter Semi Bold"/>
              </a:defRPr>
            </a:lvl1pPr>
          </a:lstStyle>
          <a:p>
            <a:r>
              <a:t>2001</a:t>
            </a:r>
          </a:p>
        </p:txBody>
      </p:sp>
      <p:sp>
        <p:nvSpPr>
          <p:cNvPr id="220" name="TextBox 63"/>
          <p:cNvSpPr txBox="1"/>
          <p:nvPr/>
        </p:nvSpPr>
        <p:spPr>
          <a:xfrm>
            <a:off x="5176954" y="4008417"/>
            <a:ext cx="1621255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r>
              <a:rPr sz="2200" dirty="0"/>
              <a:t>X-Road</a:t>
            </a:r>
          </a:p>
        </p:txBody>
      </p:sp>
      <p:sp>
        <p:nvSpPr>
          <p:cNvPr id="221" name="TextBox 64"/>
          <p:cNvSpPr txBox="1"/>
          <p:nvPr/>
        </p:nvSpPr>
        <p:spPr>
          <a:xfrm>
            <a:off x="7357037" y="3226960"/>
            <a:ext cx="1774268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5000" b="1" spc="-150">
                <a:latin typeface="Inter Semi Bold"/>
                <a:ea typeface="Inter Semi Bold"/>
                <a:cs typeface="Inter Semi Bold"/>
                <a:sym typeface="Inter Semi Bold"/>
              </a:defRPr>
            </a:lvl1pPr>
          </a:lstStyle>
          <a:p>
            <a:r>
              <a:rPr dirty="0"/>
              <a:t>2004</a:t>
            </a:r>
          </a:p>
        </p:txBody>
      </p:sp>
      <p:sp>
        <p:nvSpPr>
          <p:cNvPr id="222" name="TextBox 65"/>
          <p:cNvSpPr txBox="1"/>
          <p:nvPr/>
        </p:nvSpPr>
        <p:spPr>
          <a:xfrm>
            <a:off x="7357038" y="4009477"/>
            <a:ext cx="1668166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r>
              <a:rPr sz="2200" dirty="0" err="1"/>
              <a:t>eCustoms</a:t>
            </a:r>
            <a:r>
              <a:rPr sz="2200" dirty="0"/>
              <a:t> for joining the EU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1AA3DA7-C251-4C5C-DE66-6A6B1B366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Architects of e-Estonia</a:t>
            </a:r>
            <a:br>
              <a:rPr lang="en-GB" dirty="0"/>
            </a:b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7A3D95A-4527-C815-FE25-8AE3B0837BBC}"/>
              </a:ext>
            </a:extLst>
          </p:cNvPr>
          <p:cNvCxnSpPr>
            <a:cxnSpLocks/>
          </p:cNvCxnSpPr>
          <p:nvPr/>
        </p:nvCxnSpPr>
        <p:spPr>
          <a:xfrm>
            <a:off x="2814144" y="3225899"/>
            <a:ext cx="0" cy="2480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CA89702-5315-ED55-43BC-70D42380772C}"/>
              </a:ext>
            </a:extLst>
          </p:cNvPr>
          <p:cNvCxnSpPr>
            <a:cxnSpLocks/>
          </p:cNvCxnSpPr>
          <p:nvPr/>
        </p:nvCxnSpPr>
        <p:spPr>
          <a:xfrm>
            <a:off x="5061027" y="3225899"/>
            <a:ext cx="0" cy="2480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29DFC89-3C18-A325-1F87-910DDD82E9D2}"/>
              </a:ext>
            </a:extLst>
          </p:cNvPr>
          <p:cNvCxnSpPr>
            <a:cxnSpLocks/>
          </p:cNvCxnSpPr>
          <p:nvPr/>
        </p:nvCxnSpPr>
        <p:spPr>
          <a:xfrm>
            <a:off x="7124321" y="3234036"/>
            <a:ext cx="0" cy="2480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7970C1B-7883-D932-CCC6-BD9A4A01D4A5}"/>
              </a:ext>
            </a:extLst>
          </p:cNvPr>
          <p:cNvCxnSpPr>
            <a:cxnSpLocks/>
          </p:cNvCxnSpPr>
          <p:nvPr/>
        </p:nvCxnSpPr>
        <p:spPr>
          <a:xfrm>
            <a:off x="9363139" y="3232975"/>
            <a:ext cx="0" cy="2480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TextBox 59"/>
          <p:cNvSpPr txBox="1"/>
          <p:nvPr/>
        </p:nvSpPr>
        <p:spPr>
          <a:xfrm>
            <a:off x="783266" y="4002401"/>
            <a:ext cx="1433950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r>
              <a:rPr sz="2200" dirty="0"/>
              <a:t>Time stamping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A1B6C6A-45CF-C169-C015-3AA89F090AF0}"/>
              </a:ext>
            </a:extLst>
          </p:cNvPr>
          <p:cNvCxnSpPr>
            <a:cxnSpLocks/>
          </p:cNvCxnSpPr>
          <p:nvPr/>
        </p:nvCxnSpPr>
        <p:spPr>
          <a:xfrm>
            <a:off x="644373" y="3224646"/>
            <a:ext cx="0" cy="2480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extBox 55"/>
          <p:cNvSpPr txBox="1"/>
          <p:nvPr/>
        </p:nvSpPr>
        <p:spPr>
          <a:xfrm>
            <a:off x="9537121" y="3225899"/>
            <a:ext cx="1774265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5000" b="1" spc="-150">
                <a:latin typeface="Inter Semi Bold"/>
                <a:ea typeface="Inter Semi Bold"/>
                <a:cs typeface="Inter Semi Bold"/>
                <a:sym typeface="Inter Semi Bold"/>
              </a:defRPr>
            </a:lvl1pPr>
          </a:lstStyle>
          <a:p>
            <a:r>
              <a:rPr dirty="0"/>
              <a:t>20</a:t>
            </a:r>
            <a:r>
              <a:rPr lang="et-EE" dirty="0"/>
              <a:t>14</a:t>
            </a:r>
            <a:endParaRPr dirty="0"/>
          </a:p>
        </p:txBody>
      </p:sp>
      <p:sp>
        <p:nvSpPr>
          <p:cNvPr id="213" name="TextBox 56"/>
          <p:cNvSpPr txBox="1"/>
          <p:nvPr/>
        </p:nvSpPr>
        <p:spPr>
          <a:xfrm>
            <a:off x="9537122" y="4010729"/>
            <a:ext cx="1774268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>
              <a:defRPr sz="240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GB" sz="2200" dirty="0"/>
              <a:t>National GMDSS </a:t>
            </a:r>
            <a:br>
              <a:rPr lang="en-GB" sz="2200" dirty="0"/>
            </a:br>
            <a:r>
              <a:rPr lang="en-GB" sz="2200" dirty="0"/>
              <a:t>system</a:t>
            </a:r>
          </a:p>
        </p:txBody>
      </p:sp>
      <p:sp>
        <p:nvSpPr>
          <p:cNvPr id="215" name="TextBox 58"/>
          <p:cNvSpPr txBox="1"/>
          <p:nvPr/>
        </p:nvSpPr>
        <p:spPr>
          <a:xfrm>
            <a:off x="783264" y="3219884"/>
            <a:ext cx="1684879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90000"/>
              </a:lnSpc>
              <a:defRPr sz="5000" b="1" spc="-150">
                <a:latin typeface="Inter Semi Bold"/>
                <a:ea typeface="Inter Semi Bold"/>
                <a:cs typeface="Inter Semi Bold"/>
                <a:sym typeface="Inter Semi Bold"/>
              </a:defRPr>
            </a:lvl1pPr>
          </a:lstStyle>
          <a:p>
            <a:r>
              <a:rPr lang="et-EE" dirty="0"/>
              <a:t>2006</a:t>
            </a:r>
            <a:endParaRPr dirty="0"/>
          </a:p>
        </p:txBody>
      </p:sp>
      <p:sp>
        <p:nvSpPr>
          <p:cNvPr id="217" name="TextBox 60"/>
          <p:cNvSpPr txBox="1"/>
          <p:nvPr/>
        </p:nvSpPr>
        <p:spPr>
          <a:xfrm>
            <a:off x="2940761" y="3218823"/>
            <a:ext cx="1774268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5000" b="1" spc="-150">
                <a:latin typeface="Inter Semi Bold"/>
                <a:ea typeface="Inter Semi Bold"/>
                <a:cs typeface="Inter Semi Bold"/>
                <a:sym typeface="Inter Semi Bold"/>
              </a:defRPr>
            </a:lvl1pPr>
          </a:lstStyle>
          <a:p>
            <a:r>
              <a:rPr lang="et-EE" dirty="0"/>
              <a:t>2009</a:t>
            </a:r>
            <a:endParaRPr dirty="0"/>
          </a:p>
        </p:txBody>
      </p:sp>
      <p:sp>
        <p:nvSpPr>
          <p:cNvPr id="218" name="TextBox 61"/>
          <p:cNvSpPr txBox="1"/>
          <p:nvPr/>
        </p:nvSpPr>
        <p:spPr>
          <a:xfrm>
            <a:off x="2940761" y="4001340"/>
            <a:ext cx="1830375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r>
              <a:rPr lang="en-GB" sz="2200" dirty="0"/>
              <a:t>Estonian blue border surveillance</a:t>
            </a:r>
          </a:p>
        </p:txBody>
      </p:sp>
      <p:sp>
        <p:nvSpPr>
          <p:cNvPr id="219" name="TextBox 62"/>
          <p:cNvSpPr txBox="1"/>
          <p:nvPr/>
        </p:nvSpPr>
        <p:spPr>
          <a:xfrm>
            <a:off x="5176954" y="3225899"/>
            <a:ext cx="1774267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5000" b="1" spc="-150">
                <a:latin typeface="Inter Semi Bold"/>
                <a:ea typeface="Inter Semi Bold"/>
                <a:cs typeface="Inter Semi Bold"/>
                <a:sym typeface="Inter Semi Bold"/>
              </a:defRPr>
            </a:lvl1pPr>
          </a:lstStyle>
          <a:p>
            <a:r>
              <a:rPr dirty="0"/>
              <a:t>20</a:t>
            </a:r>
            <a:r>
              <a:rPr lang="et-EE" dirty="0"/>
              <a:t>1</a:t>
            </a:r>
            <a:r>
              <a:rPr dirty="0"/>
              <a:t>1</a:t>
            </a:r>
          </a:p>
        </p:txBody>
      </p:sp>
      <p:sp>
        <p:nvSpPr>
          <p:cNvPr id="220" name="TextBox 63"/>
          <p:cNvSpPr txBox="1"/>
          <p:nvPr/>
        </p:nvSpPr>
        <p:spPr>
          <a:xfrm>
            <a:off x="5176954" y="4008417"/>
            <a:ext cx="1714651" cy="178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r>
              <a:rPr lang="en-GB" sz="2200" dirty="0"/>
              <a:t>Strategic alliance on crypto-graphic security</a:t>
            </a:r>
          </a:p>
        </p:txBody>
      </p:sp>
      <p:sp>
        <p:nvSpPr>
          <p:cNvPr id="221" name="TextBox 64"/>
          <p:cNvSpPr txBox="1"/>
          <p:nvPr/>
        </p:nvSpPr>
        <p:spPr>
          <a:xfrm>
            <a:off x="7357037" y="3226960"/>
            <a:ext cx="1774268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5000" b="1" spc="-150">
                <a:latin typeface="Inter Semi Bold"/>
                <a:ea typeface="Inter Semi Bold"/>
                <a:cs typeface="Inter Semi Bold"/>
                <a:sym typeface="Inter Semi Bold"/>
              </a:defRPr>
            </a:lvl1pPr>
          </a:lstStyle>
          <a:p>
            <a:r>
              <a:rPr dirty="0"/>
              <a:t>20</a:t>
            </a:r>
            <a:r>
              <a:rPr lang="et-EE" dirty="0"/>
              <a:t>1</a:t>
            </a:r>
            <a:r>
              <a:rPr dirty="0"/>
              <a:t>4</a:t>
            </a:r>
          </a:p>
        </p:txBody>
      </p:sp>
      <p:sp>
        <p:nvSpPr>
          <p:cNvPr id="222" name="TextBox 65"/>
          <p:cNvSpPr txBox="1"/>
          <p:nvPr/>
        </p:nvSpPr>
        <p:spPr>
          <a:xfrm>
            <a:off x="7357038" y="4009477"/>
            <a:ext cx="1668166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r>
              <a:rPr lang="en-GB" sz="2200" dirty="0"/>
              <a:t>UXP secure data exchange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1AA3DA7-C251-4C5C-DE66-6A6B1B366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Architects of e-Estonia</a:t>
            </a:r>
            <a:br>
              <a:rPr lang="en-GB" dirty="0"/>
            </a:b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7A3D95A-4527-C815-FE25-8AE3B0837BBC}"/>
              </a:ext>
            </a:extLst>
          </p:cNvPr>
          <p:cNvCxnSpPr>
            <a:cxnSpLocks/>
          </p:cNvCxnSpPr>
          <p:nvPr/>
        </p:nvCxnSpPr>
        <p:spPr>
          <a:xfrm>
            <a:off x="2814144" y="3225899"/>
            <a:ext cx="0" cy="2480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CA89702-5315-ED55-43BC-70D42380772C}"/>
              </a:ext>
            </a:extLst>
          </p:cNvPr>
          <p:cNvCxnSpPr>
            <a:cxnSpLocks/>
          </p:cNvCxnSpPr>
          <p:nvPr/>
        </p:nvCxnSpPr>
        <p:spPr>
          <a:xfrm>
            <a:off x="5061027" y="3225899"/>
            <a:ext cx="0" cy="2480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29DFC89-3C18-A325-1F87-910DDD82E9D2}"/>
              </a:ext>
            </a:extLst>
          </p:cNvPr>
          <p:cNvCxnSpPr>
            <a:cxnSpLocks/>
          </p:cNvCxnSpPr>
          <p:nvPr/>
        </p:nvCxnSpPr>
        <p:spPr>
          <a:xfrm>
            <a:off x="7124321" y="3234036"/>
            <a:ext cx="0" cy="2480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7970C1B-7883-D932-CCC6-BD9A4A01D4A5}"/>
              </a:ext>
            </a:extLst>
          </p:cNvPr>
          <p:cNvCxnSpPr>
            <a:cxnSpLocks/>
          </p:cNvCxnSpPr>
          <p:nvPr/>
        </p:nvCxnSpPr>
        <p:spPr>
          <a:xfrm>
            <a:off x="9363139" y="3232975"/>
            <a:ext cx="0" cy="2480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TextBox 59"/>
          <p:cNvSpPr txBox="1"/>
          <p:nvPr/>
        </p:nvSpPr>
        <p:spPr>
          <a:xfrm>
            <a:off x="783265" y="4002401"/>
            <a:ext cx="1684877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r>
              <a:rPr lang="et-EE" sz="2200" dirty="0" err="1"/>
              <a:t>Sharemind</a:t>
            </a:r>
            <a:r>
              <a:rPr lang="et-EE" sz="2200" dirty="0"/>
              <a:t> </a:t>
            </a:r>
            <a:r>
              <a:rPr lang="et-EE" sz="2200" dirty="0" err="1"/>
              <a:t>pilot</a:t>
            </a:r>
            <a:endParaRPr sz="22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A1B6C6A-45CF-C169-C015-3AA89F090AF0}"/>
              </a:ext>
            </a:extLst>
          </p:cNvPr>
          <p:cNvCxnSpPr>
            <a:cxnSpLocks/>
          </p:cNvCxnSpPr>
          <p:nvPr/>
        </p:nvCxnSpPr>
        <p:spPr>
          <a:xfrm>
            <a:off x="644373" y="3224646"/>
            <a:ext cx="0" cy="2480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3225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extBox 55"/>
          <p:cNvSpPr txBox="1"/>
          <p:nvPr/>
        </p:nvSpPr>
        <p:spPr>
          <a:xfrm>
            <a:off x="9537121" y="3225899"/>
            <a:ext cx="1774265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5000" b="1" spc="-150">
                <a:latin typeface="Inter Semi Bold"/>
                <a:ea typeface="Inter Semi Bold"/>
                <a:cs typeface="Inter Semi Bold"/>
                <a:sym typeface="Inter Semi Bold"/>
              </a:defRPr>
            </a:lvl1pPr>
          </a:lstStyle>
          <a:p>
            <a:r>
              <a:rPr lang="et-EE" dirty="0"/>
              <a:t>2023</a:t>
            </a:r>
            <a:endParaRPr dirty="0"/>
          </a:p>
        </p:txBody>
      </p:sp>
      <p:sp>
        <p:nvSpPr>
          <p:cNvPr id="213" name="TextBox 56"/>
          <p:cNvSpPr txBox="1"/>
          <p:nvPr/>
        </p:nvSpPr>
        <p:spPr>
          <a:xfrm>
            <a:off x="9537122" y="4010729"/>
            <a:ext cx="1774268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>
              <a:defRPr sz="240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GB" sz="2200" dirty="0" err="1"/>
              <a:t>SplitKey</a:t>
            </a:r>
            <a:r>
              <a:rPr lang="en-GB" sz="2200" dirty="0"/>
              <a:t> CSP</a:t>
            </a:r>
          </a:p>
        </p:txBody>
      </p:sp>
      <p:sp>
        <p:nvSpPr>
          <p:cNvPr id="215" name="TextBox 58"/>
          <p:cNvSpPr txBox="1"/>
          <p:nvPr/>
        </p:nvSpPr>
        <p:spPr>
          <a:xfrm>
            <a:off x="783264" y="3219884"/>
            <a:ext cx="1684879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90000"/>
              </a:lnSpc>
              <a:defRPr sz="5000" b="1" spc="-150">
                <a:latin typeface="Inter Semi Bold"/>
                <a:ea typeface="Inter Semi Bold"/>
                <a:cs typeface="Inter Semi Bold"/>
                <a:sym typeface="Inter Semi Bold"/>
              </a:defRPr>
            </a:lvl1pPr>
          </a:lstStyle>
          <a:p>
            <a:r>
              <a:rPr lang="et-EE" dirty="0"/>
              <a:t>2017</a:t>
            </a:r>
            <a:endParaRPr dirty="0"/>
          </a:p>
        </p:txBody>
      </p:sp>
      <p:sp>
        <p:nvSpPr>
          <p:cNvPr id="217" name="TextBox 60"/>
          <p:cNvSpPr txBox="1"/>
          <p:nvPr/>
        </p:nvSpPr>
        <p:spPr>
          <a:xfrm>
            <a:off x="2940761" y="3218823"/>
            <a:ext cx="1774268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5000" b="1" spc="-150">
                <a:latin typeface="Inter Semi Bold"/>
                <a:ea typeface="Inter Semi Bold"/>
                <a:cs typeface="Inter Semi Bold"/>
                <a:sym typeface="Inter Semi Bold"/>
              </a:defRPr>
            </a:lvl1pPr>
          </a:lstStyle>
          <a:p>
            <a:r>
              <a:rPr lang="et-EE" dirty="0"/>
              <a:t>2018</a:t>
            </a:r>
            <a:endParaRPr dirty="0"/>
          </a:p>
        </p:txBody>
      </p:sp>
      <p:sp>
        <p:nvSpPr>
          <p:cNvPr id="218" name="TextBox 61"/>
          <p:cNvSpPr txBox="1"/>
          <p:nvPr/>
        </p:nvSpPr>
        <p:spPr>
          <a:xfrm>
            <a:off x="2940761" y="4001340"/>
            <a:ext cx="1830375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r>
              <a:rPr lang="en-GB" sz="2200" dirty="0" err="1"/>
              <a:t>Estfeed</a:t>
            </a:r>
            <a:r>
              <a:rPr lang="en-GB" sz="2200" dirty="0"/>
              <a:t> Smart Grid platform</a:t>
            </a:r>
          </a:p>
        </p:txBody>
      </p:sp>
      <p:sp>
        <p:nvSpPr>
          <p:cNvPr id="219" name="TextBox 62"/>
          <p:cNvSpPr txBox="1"/>
          <p:nvPr/>
        </p:nvSpPr>
        <p:spPr>
          <a:xfrm>
            <a:off x="5176954" y="3225899"/>
            <a:ext cx="1774267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5000" b="1" spc="-150">
                <a:latin typeface="Inter Semi Bold"/>
                <a:ea typeface="Inter Semi Bold"/>
                <a:cs typeface="Inter Semi Bold"/>
                <a:sym typeface="Inter Semi Bold"/>
              </a:defRPr>
            </a:lvl1pPr>
          </a:lstStyle>
          <a:p>
            <a:r>
              <a:rPr lang="et-EE" dirty="0"/>
              <a:t>2020</a:t>
            </a:r>
            <a:endParaRPr dirty="0"/>
          </a:p>
        </p:txBody>
      </p:sp>
      <p:sp>
        <p:nvSpPr>
          <p:cNvPr id="220" name="TextBox 63"/>
          <p:cNvSpPr txBox="1"/>
          <p:nvPr/>
        </p:nvSpPr>
        <p:spPr>
          <a:xfrm>
            <a:off x="5176954" y="4008417"/>
            <a:ext cx="2180070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r>
              <a:rPr lang="en-GB" sz="2000" dirty="0"/>
              <a:t>Cyber threat intelligence platform between </a:t>
            </a:r>
          </a:p>
          <a:p>
            <a:r>
              <a:rPr lang="en-GB" sz="2000" dirty="0"/>
              <a:t>Estonia </a:t>
            </a:r>
          </a:p>
          <a:p>
            <a:r>
              <a:rPr lang="en-GB" sz="2000" dirty="0"/>
              <a:t>and US</a:t>
            </a:r>
          </a:p>
        </p:txBody>
      </p:sp>
      <p:sp>
        <p:nvSpPr>
          <p:cNvPr id="221" name="TextBox 64"/>
          <p:cNvSpPr txBox="1"/>
          <p:nvPr/>
        </p:nvSpPr>
        <p:spPr>
          <a:xfrm>
            <a:off x="7357037" y="3226960"/>
            <a:ext cx="1774268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5000" b="1" spc="-150">
                <a:latin typeface="Inter Semi Bold"/>
                <a:ea typeface="Inter Semi Bold"/>
                <a:cs typeface="Inter Semi Bold"/>
                <a:sym typeface="Inter Semi Bold"/>
              </a:defRPr>
            </a:lvl1pPr>
          </a:lstStyle>
          <a:p>
            <a:r>
              <a:rPr lang="et-EE" dirty="0"/>
              <a:t>2022</a:t>
            </a:r>
            <a:endParaRPr dirty="0"/>
          </a:p>
        </p:txBody>
      </p:sp>
      <p:sp>
        <p:nvSpPr>
          <p:cNvPr id="222" name="TextBox 65"/>
          <p:cNvSpPr txBox="1"/>
          <p:nvPr/>
        </p:nvSpPr>
        <p:spPr>
          <a:xfrm>
            <a:off x="7357038" y="4009477"/>
            <a:ext cx="1668166" cy="1446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r>
              <a:rPr lang="en-GB" sz="2200" dirty="0"/>
              <a:t>Secure Digital Military Mobility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1AA3DA7-C251-4C5C-DE66-6A6B1B366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Architects of e-Estonia</a:t>
            </a:r>
            <a:br>
              <a:rPr lang="en-GB" dirty="0"/>
            </a:b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7A3D95A-4527-C815-FE25-8AE3B0837BBC}"/>
              </a:ext>
            </a:extLst>
          </p:cNvPr>
          <p:cNvCxnSpPr>
            <a:cxnSpLocks/>
          </p:cNvCxnSpPr>
          <p:nvPr/>
        </p:nvCxnSpPr>
        <p:spPr>
          <a:xfrm>
            <a:off x="2814144" y="3225899"/>
            <a:ext cx="0" cy="2480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CA89702-5315-ED55-43BC-70D42380772C}"/>
              </a:ext>
            </a:extLst>
          </p:cNvPr>
          <p:cNvCxnSpPr>
            <a:cxnSpLocks/>
          </p:cNvCxnSpPr>
          <p:nvPr/>
        </p:nvCxnSpPr>
        <p:spPr>
          <a:xfrm>
            <a:off x="5061027" y="3225899"/>
            <a:ext cx="0" cy="2480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29DFC89-3C18-A325-1F87-910DDD82E9D2}"/>
              </a:ext>
            </a:extLst>
          </p:cNvPr>
          <p:cNvCxnSpPr>
            <a:cxnSpLocks/>
          </p:cNvCxnSpPr>
          <p:nvPr/>
        </p:nvCxnSpPr>
        <p:spPr>
          <a:xfrm>
            <a:off x="7124321" y="3234036"/>
            <a:ext cx="0" cy="2480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7970C1B-7883-D932-CCC6-BD9A4A01D4A5}"/>
              </a:ext>
            </a:extLst>
          </p:cNvPr>
          <p:cNvCxnSpPr>
            <a:cxnSpLocks/>
          </p:cNvCxnSpPr>
          <p:nvPr/>
        </p:nvCxnSpPr>
        <p:spPr>
          <a:xfrm>
            <a:off x="9363139" y="3232975"/>
            <a:ext cx="0" cy="2480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TextBox 59"/>
          <p:cNvSpPr txBox="1"/>
          <p:nvPr/>
        </p:nvSpPr>
        <p:spPr>
          <a:xfrm>
            <a:off x="783265" y="4002401"/>
            <a:ext cx="1684877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r>
              <a:rPr lang="et-EE" sz="2200" dirty="0" err="1"/>
              <a:t>SplitKey</a:t>
            </a:r>
            <a:r>
              <a:rPr lang="et-EE" sz="2200" dirty="0"/>
              <a:t> </a:t>
            </a:r>
            <a:r>
              <a:rPr lang="et-EE" sz="2200" dirty="0" err="1"/>
              <a:t>mobile</a:t>
            </a:r>
            <a:r>
              <a:rPr lang="et-EE" sz="2200" dirty="0"/>
              <a:t> </a:t>
            </a:r>
            <a:r>
              <a:rPr lang="et-EE" sz="2200" dirty="0" err="1"/>
              <a:t>identity</a:t>
            </a:r>
            <a:endParaRPr sz="22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A1B6C6A-45CF-C169-C015-3AA89F090AF0}"/>
              </a:ext>
            </a:extLst>
          </p:cNvPr>
          <p:cNvCxnSpPr>
            <a:cxnSpLocks/>
          </p:cNvCxnSpPr>
          <p:nvPr/>
        </p:nvCxnSpPr>
        <p:spPr>
          <a:xfrm>
            <a:off x="644373" y="3224646"/>
            <a:ext cx="0" cy="2480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8366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E5697-FF62-622F-2B4A-750E56F17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Values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3F662D-D8AE-C0F1-32F5-95882DD81859}"/>
              </a:ext>
            </a:extLst>
          </p:cNvPr>
          <p:cNvSpPr txBox="1"/>
          <p:nvPr/>
        </p:nvSpPr>
        <p:spPr>
          <a:xfrm>
            <a:off x="1339809" y="2156894"/>
            <a:ext cx="17477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Integrity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58DD6B-E12E-7E8E-755A-C7E23DB63690}"/>
              </a:ext>
            </a:extLst>
          </p:cNvPr>
          <p:cNvSpPr txBox="1"/>
          <p:nvPr/>
        </p:nvSpPr>
        <p:spPr>
          <a:xfrm>
            <a:off x="4151923" y="2156894"/>
            <a:ext cx="35085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Meaningful innovation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DE9EB0-F5F6-65D5-F183-C15FA4CA52DB}"/>
              </a:ext>
            </a:extLst>
          </p:cNvPr>
          <p:cNvSpPr txBox="1"/>
          <p:nvPr/>
        </p:nvSpPr>
        <p:spPr>
          <a:xfrm>
            <a:off x="8577244" y="2156895"/>
            <a:ext cx="32405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j-lt"/>
              </a:rPr>
              <a:t>Resilient partnerships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664FF9-DD52-B081-929F-242B8FA654AA}"/>
              </a:ext>
            </a:extLst>
          </p:cNvPr>
          <p:cNvSpPr txBox="1"/>
          <p:nvPr/>
        </p:nvSpPr>
        <p:spPr>
          <a:xfrm>
            <a:off x="796425" y="2941838"/>
            <a:ext cx="24239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Continuous learning</a:t>
            </a:r>
          </a:p>
          <a:p>
            <a:endParaRPr lang="en-GB" dirty="0"/>
          </a:p>
          <a:p>
            <a:r>
              <a:rPr lang="en-GB" dirty="0"/>
              <a:t>Accountability  </a:t>
            </a:r>
          </a:p>
          <a:p>
            <a:endParaRPr lang="en-GB" dirty="0"/>
          </a:p>
          <a:p>
            <a:r>
              <a:rPr lang="en-GB" dirty="0"/>
              <a:t>Sustainability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D5DCAA-B0A7-B98D-BCC6-FCC933CAD716}"/>
              </a:ext>
            </a:extLst>
          </p:cNvPr>
          <p:cNvSpPr txBox="1"/>
          <p:nvPr/>
        </p:nvSpPr>
        <p:spPr>
          <a:xfrm>
            <a:off x="3653561" y="2941838"/>
            <a:ext cx="33318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Creating future technologies</a:t>
            </a:r>
          </a:p>
          <a:p>
            <a:endParaRPr lang="en-GB" dirty="0"/>
          </a:p>
          <a:p>
            <a:r>
              <a:rPr lang="en-GB" dirty="0"/>
              <a:t>Solutions with real impact</a:t>
            </a:r>
          </a:p>
          <a:p>
            <a:endParaRPr lang="en-GB" dirty="0"/>
          </a:p>
          <a:p>
            <a:r>
              <a:rPr lang="en-GB" dirty="0"/>
              <a:t>Top experts in the industry</a:t>
            </a:r>
          </a:p>
          <a:p>
            <a:endParaRPr lang="en-GB" dirty="0"/>
          </a:p>
          <a:p>
            <a:r>
              <a:rPr lang="en-GB" dirty="0"/>
              <a:t>Novel ways to execute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EF8390-AECA-3382-7941-B542E6E57A69}"/>
              </a:ext>
            </a:extLst>
          </p:cNvPr>
          <p:cNvSpPr txBox="1"/>
          <p:nvPr/>
        </p:nvSpPr>
        <p:spPr>
          <a:xfrm>
            <a:off x="8076228" y="2920557"/>
            <a:ext cx="33318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Turning customers into partners</a:t>
            </a:r>
          </a:p>
          <a:p>
            <a:endParaRPr lang="en-GB" dirty="0"/>
          </a:p>
          <a:p>
            <a:r>
              <a:rPr lang="en-GB" dirty="0"/>
              <a:t>Support throughout entire journey</a:t>
            </a:r>
          </a:p>
          <a:p>
            <a:endParaRPr lang="en-GB" dirty="0"/>
          </a:p>
          <a:p>
            <a:r>
              <a:rPr lang="en-GB" dirty="0"/>
              <a:t>We are delivery-oriented 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9EED778-595A-E2E0-571A-842168546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425" y="2207727"/>
            <a:ext cx="360000" cy="3600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D4C13C05-66C4-6FD8-9069-A1CBE04DDB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53561" y="2207727"/>
            <a:ext cx="360000" cy="360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A4E95ECC-447D-D0C6-1C0B-E3DF2753BB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76228" y="2207727"/>
            <a:ext cx="360000" cy="36000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83CB652-171D-6E86-30CE-0C3B618EDA14}"/>
              </a:ext>
            </a:extLst>
          </p:cNvPr>
          <p:cNvCxnSpPr/>
          <p:nvPr/>
        </p:nvCxnSpPr>
        <p:spPr>
          <a:xfrm>
            <a:off x="578739" y="2156894"/>
            <a:ext cx="0" cy="27654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6ED237B-509B-BDBF-2FFB-9DFC0D78159B}"/>
              </a:ext>
            </a:extLst>
          </p:cNvPr>
          <p:cNvCxnSpPr/>
          <p:nvPr/>
        </p:nvCxnSpPr>
        <p:spPr>
          <a:xfrm>
            <a:off x="3470177" y="2156894"/>
            <a:ext cx="0" cy="27654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0352A27-0556-8A58-D06D-5F98BF6E1ACB}"/>
              </a:ext>
            </a:extLst>
          </p:cNvPr>
          <p:cNvCxnSpPr/>
          <p:nvPr/>
        </p:nvCxnSpPr>
        <p:spPr>
          <a:xfrm>
            <a:off x="7826420" y="2156894"/>
            <a:ext cx="0" cy="27654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02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6211F6CD-C145-A43C-EC1B-0D0C3B5E4E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6483318" y="310825"/>
            <a:ext cx="333661" cy="375442"/>
          </a:xfrm>
          <a:solidFill>
            <a:schemeClr val="tx2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A5D87D-8EB7-1B88-82B6-498A726CD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808" y="0"/>
            <a:ext cx="6108192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2B13263-1A45-414D-AE92-96FA2EB51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" y="496800"/>
            <a:ext cx="5267300" cy="655200"/>
          </a:xfrm>
        </p:spPr>
        <p:txBody>
          <a:bodyPr/>
          <a:lstStyle/>
          <a:p>
            <a:r>
              <a:rPr lang="en-US" dirty="0"/>
              <a:t>Information Security Research Institute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F9912D-B5CA-98E6-418C-3E50F9DB9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530" y="1809947"/>
            <a:ext cx="5267300" cy="39353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Our accredited Research Institute focuses on information security, cooperating with both private and public sectors.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R&amp;D partners include DARPA, ONR, EU Commission, EDF, ESA, Estonian Research Council and Enterprise Estonia.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5F33F1A-278F-E54F-EBFD-6C2EDEE3F6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72C9C691-D72A-1ECA-275E-350A3A3192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77500" lnSpcReduction="20000"/>
          </a:bodyPr>
          <a:lstStyle/>
          <a:p>
            <a:endParaRPr lang="en-GB" dirty="0"/>
          </a:p>
        </p:txBody>
      </p:sp>
      <p:sp>
        <p:nvSpPr>
          <p:cNvPr id="4" name="Title 15">
            <a:extLst>
              <a:ext uri="{FF2B5EF4-FFF2-40B4-BE49-F238E27FC236}">
                <a16:creationId xmlns:a16="http://schemas.microsoft.com/office/drawing/2014/main" id="{055BC0AA-FC2D-4FB9-A8CB-4DDBD1F64450}"/>
              </a:ext>
            </a:extLst>
          </p:cNvPr>
          <p:cNvSpPr txBox="1">
            <a:spLocks/>
          </p:cNvSpPr>
          <p:nvPr/>
        </p:nvSpPr>
        <p:spPr>
          <a:xfrm>
            <a:off x="730640" y="1307204"/>
            <a:ext cx="10727319" cy="801535"/>
          </a:xfrm>
          <a:prstGeom prst="rect">
            <a:avLst/>
          </a:prstGeom>
        </p:spPr>
        <p:txBody>
          <a:bodyPr/>
          <a:lstStyle>
            <a:lvl1pPr marL="0" marR="0" indent="0" algn="l" defTabSz="68579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solidFill>
                  <a:schemeClr val="tx1"/>
                </a:solidFill>
                <a:uFillTx/>
                <a:latin typeface="CMU Serif Roman"/>
                <a:ea typeface="CMU Serif Roman"/>
                <a:cs typeface="CMU Serif Roman"/>
                <a:sym typeface="CMU Serif Roman"/>
              </a:defRPr>
            </a:lvl1pPr>
            <a:lvl2pPr marL="0" marR="0" indent="0" algn="ctr" defTabSz="68579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0000"/>
                </a:solidFill>
                <a:uFillTx/>
                <a:latin typeface="CMU Serif Roman"/>
                <a:ea typeface="CMU Serif Roman"/>
                <a:cs typeface="CMU Serif Roman"/>
                <a:sym typeface="CMU Serif Roman"/>
              </a:defRPr>
            </a:lvl2pPr>
            <a:lvl3pPr marL="0" marR="0" indent="0" algn="ctr" defTabSz="68579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0000"/>
                </a:solidFill>
                <a:uFillTx/>
                <a:latin typeface="CMU Serif Roman"/>
                <a:ea typeface="CMU Serif Roman"/>
                <a:cs typeface="CMU Serif Roman"/>
                <a:sym typeface="CMU Serif Roman"/>
              </a:defRPr>
            </a:lvl3pPr>
            <a:lvl4pPr marL="0" marR="0" indent="0" algn="ctr" defTabSz="68579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0000"/>
                </a:solidFill>
                <a:uFillTx/>
                <a:latin typeface="CMU Serif Roman"/>
                <a:ea typeface="CMU Serif Roman"/>
                <a:cs typeface="CMU Serif Roman"/>
                <a:sym typeface="CMU Serif Roman"/>
              </a:defRPr>
            </a:lvl4pPr>
            <a:lvl5pPr marL="0" marR="0" indent="0" algn="ctr" defTabSz="68579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0000"/>
                </a:solidFill>
                <a:uFillTx/>
                <a:latin typeface="CMU Serif Roman"/>
                <a:ea typeface="CMU Serif Roman"/>
                <a:cs typeface="CMU Serif Roman"/>
                <a:sym typeface="CMU Serif Roman"/>
              </a:defRPr>
            </a:lvl5pPr>
            <a:lvl6pPr marL="0" marR="0" indent="171448" algn="ctr" defTabSz="68579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0000"/>
                </a:solidFill>
                <a:uFillTx/>
                <a:latin typeface="CMU Serif Roman"/>
                <a:ea typeface="CMU Serif Roman"/>
                <a:cs typeface="CMU Serif Roman"/>
                <a:sym typeface="CMU Serif Roman"/>
              </a:defRPr>
            </a:lvl6pPr>
            <a:lvl7pPr marL="0" marR="0" indent="342896" algn="ctr" defTabSz="68579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0000"/>
                </a:solidFill>
                <a:uFillTx/>
                <a:latin typeface="CMU Serif Roman"/>
                <a:ea typeface="CMU Serif Roman"/>
                <a:cs typeface="CMU Serif Roman"/>
                <a:sym typeface="CMU Serif Roman"/>
              </a:defRPr>
            </a:lvl7pPr>
            <a:lvl8pPr marL="0" marR="0" indent="514345" algn="ctr" defTabSz="68579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0000"/>
                </a:solidFill>
                <a:uFillTx/>
                <a:latin typeface="CMU Serif Roman"/>
                <a:ea typeface="CMU Serif Roman"/>
                <a:cs typeface="CMU Serif Roman"/>
                <a:sym typeface="CMU Serif Roman"/>
              </a:defRPr>
            </a:lvl8pPr>
            <a:lvl9pPr marL="0" marR="0" indent="685793" algn="ctr" defTabSz="68579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0000"/>
                </a:solidFill>
                <a:uFillTx/>
                <a:latin typeface="CMU Serif Roman"/>
                <a:ea typeface="CMU Serif Roman"/>
                <a:cs typeface="CMU Serif Roman"/>
                <a:sym typeface="CMU Serif Roman"/>
              </a:defRPr>
            </a:lvl9pPr>
          </a:lstStyle>
          <a:p>
            <a:pPr hangingPunct="1"/>
            <a:endParaRPr lang="en-US" sz="4000" dirty="0">
              <a:ea typeface="CMU Sans Serif Medium" panose="02000603000000000000" pitchFamily="2" charset="0"/>
              <a:cs typeface="CMU Sans Serif Medium" panose="02000603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5EC1DE-F3F5-D6DF-11DC-35894339ECFD}"/>
              </a:ext>
            </a:extLst>
          </p:cNvPr>
          <p:cNvSpPr txBox="1"/>
          <p:nvPr/>
        </p:nvSpPr>
        <p:spPr>
          <a:xfrm>
            <a:off x="9398841" y="2339449"/>
            <a:ext cx="23770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Contractual</a:t>
            </a:r>
            <a:r>
              <a:rPr lang="en-GB" sz="2200" dirty="0"/>
              <a:t> </a:t>
            </a:r>
            <a:r>
              <a:rPr lang="en-GB" dirty="0"/>
              <a:t>research</a:t>
            </a:r>
            <a:endParaRPr lang="en-E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99BE11-710C-F93F-6011-AA1414EED1F0}"/>
              </a:ext>
            </a:extLst>
          </p:cNvPr>
          <p:cNvSpPr txBox="1"/>
          <p:nvPr/>
        </p:nvSpPr>
        <p:spPr>
          <a:xfrm>
            <a:off x="9398841" y="3057764"/>
            <a:ext cx="23770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Publishing research publications</a:t>
            </a:r>
            <a:endParaRPr lang="en-E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D54EF7-311F-A8E1-8E62-3784FF455935}"/>
              </a:ext>
            </a:extLst>
          </p:cNvPr>
          <p:cNvSpPr txBox="1"/>
          <p:nvPr/>
        </p:nvSpPr>
        <p:spPr>
          <a:xfrm>
            <a:off x="6650148" y="3887217"/>
            <a:ext cx="23770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Advanced projects</a:t>
            </a:r>
            <a:endParaRPr lang="en-EE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E4BABA-DB49-6401-D2D7-2C0BD78C6E68}"/>
              </a:ext>
            </a:extLst>
          </p:cNvPr>
          <p:cNvSpPr txBox="1"/>
          <p:nvPr/>
        </p:nvSpPr>
        <p:spPr>
          <a:xfrm>
            <a:off x="6639369" y="3397044"/>
            <a:ext cx="23770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Consulting</a:t>
            </a:r>
            <a:endParaRPr lang="en-EE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36AB14-217A-653A-E2CB-1F2616FF1DCA}"/>
              </a:ext>
            </a:extLst>
          </p:cNvPr>
          <p:cNvSpPr txBox="1"/>
          <p:nvPr/>
        </p:nvSpPr>
        <p:spPr>
          <a:xfrm>
            <a:off x="9362332" y="4034645"/>
            <a:ext cx="23770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Teaching and training</a:t>
            </a:r>
            <a:endParaRPr lang="en-EE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31A221-0008-A7AA-10D6-08DE21F5C5E4}"/>
              </a:ext>
            </a:extLst>
          </p:cNvPr>
          <p:cNvSpPr txBox="1"/>
          <p:nvPr/>
        </p:nvSpPr>
        <p:spPr>
          <a:xfrm>
            <a:off x="9398841" y="4738175"/>
            <a:ext cx="18966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Product and technology development</a:t>
            </a:r>
            <a:endParaRPr lang="en-EE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912A11-DE6C-2127-FC7E-9A2FAF3C949A}"/>
              </a:ext>
            </a:extLst>
          </p:cNvPr>
          <p:cNvSpPr txBox="1"/>
          <p:nvPr/>
        </p:nvSpPr>
        <p:spPr>
          <a:xfrm>
            <a:off x="6639368" y="2394672"/>
            <a:ext cx="23770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40+ researchers</a:t>
            </a:r>
            <a:endParaRPr lang="en-EE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CB36BA0-07FE-098D-67C4-F819B828B41F}"/>
              </a:ext>
            </a:extLst>
          </p:cNvPr>
          <p:cNvSpPr txBox="1"/>
          <p:nvPr/>
        </p:nvSpPr>
        <p:spPr>
          <a:xfrm>
            <a:off x="6639369" y="2883640"/>
            <a:ext cx="23770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10+ PhDs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FA0A2CD-9F59-B431-196B-B13A260DDD91}"/>
              </a:ext>
            </a:extLst>
          </p:cNvPr>
          <p:cNvSpPr txBox="1"/>
          <p:nvPr/>
        </p:nvSpPr>
        <p:spPr>
          <a:xfrm>
            <a:off x="7193830" y="1804837"/>
            <a:ext cx="300875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dirty="0">
                <a:latin typeface="+mj-lt"/>
              </a:rPr>
              <a:t>R&amp;D is in our DNA</a:t>
            </a:r>
            <a:endParaRPr lang="en-EE" sz="2200" dirty="0">
              <a:latin typeface="+mj-lt"/>
            </a:endParaRP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5FA97DA5-0DC1-F63E-8190-12CCF83F09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36979" y="1850826"/>
            <a:ext cx="360000" cy="36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5CFB69-F545-E6DD-3C53-1A13530F1062}"/>
              </a:ext>
            </a:extLst>
          </p:cNvPr>
          <p:cNvSpPr txBox="1"/>
          <p:nvPr/>
        </p:nvSpPr>
        <p:spPr>
          <a:xfrm>
            <a:off x="6636979" y="4653888"/>
            <a:ext cx="23770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Open source code</a:t>
            </a:r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3814151823"/>
      </p:ext>
    </p:extLst>
  </p:cSld>
  <p:clrMapOvr>
    <a:masterClrMapping/>
  </p:clrMapOvr>
</p:sld>
</file>

<file path=ppt/theme/theme1.xml><?xml version="1.0" encoding="utf-8"?>
<a:theme xmlns:a="http://schemas.openxmlformats.org/drawingml/2006/main" name="Light Cyber">
  <a:themeElements>
    <a:clrScheme name="Cyber">
      <a:dk1>
        <a:sysClr val="windowText" lastClr="000000"/>
      </a:dk1>
      <a:lt1>
        <a:sysClr val="window" lastClr="FFFFFF"/>
      </a:lt1>
      <a:dk2>
        <a:srgbClr val="FE5D5D"/>
      </a:dk2>
      <a:lt2>
        <a:srgbClr val="B7F6C1"/>
      </a:lt2>
      <a:accent1>
        <a:srgbClr val="FE5D5D"/>
      </a:accent1>
      <a:accent2>
        <a:srgbClr val="B7F6C1"/>
      </a:accent2>
      <a:accent3>
        <a:srgbClr val="F2F2F2"/>
      </a:accent3>
      <a:accent4>
        <a:srgbClr val="CAB7FF"/>
      </a:accent4>
      <a:accent5>
        <a:srgbClr val="78A6FF"/>
      </a:accent5>
      <a:accent6>
        <a:srgbClr val="FFC692"/>
      </a:accent6>
      <a:hlink>
        <a:srgbClr val="000000"/>
      </a:hlink>
      <a:folHlink>
        <a:srgbClr val="989898"/>
      </a:folHlink>
    </a:clrScheme>
    <a:fontScheme name="Cyber">
      <a:majorFont>
        <a:latin typeface="Inter SemiBold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INFOTIHE_Corporate_presentation_v3" id="{B9CDE767-CEEC-BF4B-AD3B-0031FFE6423A}" vid="{BF2EE2B1-468E-E446-949B-1A69A720C940}"/>
    </a:ext>
  </a:extLst>
</a:theme>
</file>

<file path=ppt/theme/theme2.xml><?xml version="1.0" encoding="utf-8"?>
<a:theme xmlns:a="http://schemas.openxmlformats.org/drawingml/2006/main" name="Dark Cyber">
  <a:themeElements>
    <a:clrScheme name="Custom 6">
      <a:dk1>
        <a:srgbClr val="FFFFFF"/>
      </a:dk1>
      <a:lt1>
        <a:srgbClr val="000000"/>
      </a:lt1>
      <a:dk2>
        <a:srgbClr val="FE5D5D"/>
      </a:dk2>
      <a:lt2>
        <a:srgbClr val="B7F6C1"/>
      </a:lt2>
      <a:accent1>
        <a:srgbClr val="FE5D5D"/>
      </a:accent1>
      <a:accent2>
        <a:srgbClr val="B7F6C1"/>
      </a:accent2>
      <a:accent3>
        <a:srgbClr val="F2F2F2"/>
      </a:accent3>
      <a:accent4>
        <a:srgbClr val="CAB7FF"/>
      </a:accent4>
      <a:accent5>
        <a:srgbClr val="78A6FF"/>
      </a:accent5>
      <a:accent6>
        <a:srgbClr val="FFC692"/>
      </a:accent6>
      <a:hlink>
        <a:srgbClr val="FFFFFF"/>
      </a:hlink>
      <a:folHlink>
        <a:srgbClr val="D8D8D8"/>
      </a:folHlink>
    </a:clrScheme>
    <a:fontScheme name="Cyber">
      <a:majorFont>
        <a:latin typeface="Inter SemiBold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INFOTIHE_Corporate_presentation_v3" id="{B9CDE767-CEEC-BF4B-AD3B-0031FFE6423A}" vid="{BFAF0F0B-921A-3840-A6BC-BC83FF7EEF29}"/>
    </a:ext>
  </a:extLst>
</a:theme>
</file>

<file path=ppt/theme/theme3.xml><?xml version="1.0" encoding="utf-8"?>
<a:theme xmlns:a="http://schemas.openxmlformats.org/drawingml/2006/main" name="Rose Cyber">
  <a:themeElements>
    <a:clrScheme name="Custom 5">
      <a:dk1>
        <a:srgbClr val="000000"/>
      </a:dk1>
      <a:lt1>
        <a:srgbClr val="FE5D5D"/>
      </a:lt1>
      <a:dk2>
        <a:srgbClr val="FFFFFF"/>
      </a:dk2>
      <a:lt2>
        <a:srgbClr val="B7F6C1"/>
      </a:lt2>
      <a:accent1>
        <a:srgbClr val="FE5D5D"/>
      </a:accent1>
      <a:accent2>
        <a:srgbClr val="B7F6C1"/>
      </a:accent2>
      <a:accent3>
        <a:srgbClr val="F2F2F2"/>
      </a:accent3>
      <a:accent4>
        <a:srgbClr val="CAB7FF"/>
      </a:accent4>
      <a:accent5>
        <a:srgbClr val="78A6FF"/>
      </a:accent5>
      <a:accent6>
        <a:srgbClr val="FFC692"/>
      </a:accent6>
      <a:hlink>
        <a:srgbClr val="000000"/>
      </a:hlink>
      <a:folHlink>
        <a:srgbClr val="989898"/>
      </a:folHlink>
    </a:clrScheme>
    <a:fontScheme name="Cyber">
      <a:majorFont>
        <a:latin typeface="Inter SemiBold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INFOTIHE_Corporate_presentation_v3" id="{B9CDE767-CEEC-BF4B-AD3B-0031FFE6423A}" vid="{46A3F06A-3D76-DC49-A0BB-824D55919E17}"/>
    </a:ext>
  </a:extLst>
</a:theme>
</file>

<file path=ppt/theme/theme4.xml><?xml version="1.0" encoding="utf-8"?>
<a:theme xmlns:a="http://schemas.openxmlformats.org/drawingml/2006/main" name="Green Cyber">
  <a:themeElements>
    <a:clrScheme name="Custom 8">
      <a:dk1>
        <a:srgbClr val="000000"/>
      </a:dk1>
      <a:lt1>
        <a:srgbClr val="B7F6C1"/>
      </a:lt1>
      <a:dk2>
        <a:srgbClr val="FFFFFF"/>
      </a:dk2>
      <a:lt2>
        <a:srgbClr val="FE5D5D"/>
      </a:lt2>
      <a:accent1>
        <a:srgbClr val="FE5D5D"/>
      </a:accent1>
      <a:accent2>
        <a:srgbClr val="B7F6C1"/>
      </a:accent2>
      <a:accent3>
        <a:srgbClr val="F2F2F2"/>
      </a:accent3>
      <a:accent4>
        <a:srgbClr val="CAB7FF"/>
      </a:accent4>
      <a:accent5>
        <a:srgbClr val="78A6FF"/>
      </a:accent5>
      <a:accent6>
        <a:srgbClr val="FFC692"/>
      </a:accent6>
      <a:hlink>
        <a:srgbClr val="000000"/>
      </a:hlink>
      <a:folHlink>
        <a:srgbClr val="989898"/>
      </a:folHlink>
    </a:clrScheme>
    <a:fontScheme name="Cyber">
      <a:majorFont>
        <a:latin typeface="Inter SemiBold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INFOTIHE_Corporate_presentation_v3" id="{B9CDE767-CEEC-BF4B-AD3B-0031FFE6423A}" vid="{4B8F309C-6446-9B4C-A38C-3705B31E4E6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2542</TotalTime>
  <Words>2187</Words>
  <Application>Microsoft Macintosh PowerPoint</Application>
  <PresentationFormat>Widescreen</PresentationFormat>
  <Paragraphs>407</Paragraphs>
  <Slides>44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Inter Regular</vt:lpstr>
      <vt:lpstr>Calibri</vt:lpstr>
      <vt:lpstr>Inter Semi Bold</vt:lpstr>
      <vt:lpstr>CMU Serif Roman</vt:lpstr>
      <vt:lpstr>Inter SemiBold</vt:lpstr>
      <vt:lpstr>Arial</vt:lpstr>
      <vt:lpstr>Inter</vt:lpstr>
      <vt:lpstr>Light Cyber</vt:lpstr>
      <vt:lpstr>Dark Cyber</vt:lpstr>
      <vt:lpstr>Rose Cyber</vt:lpstr>
      <vt:lpstr>Green Cyber</vt:lpstr>
      <vt:lpstr>Future-proof technologies for secure digital societies.</vt:lpstr>
      <vt:lpstr>Essential facts</vt:lpstr>
      <vt:lpstr>Clients in 35+ countries</vt:lpstr>
      <vt:lpstr>Architects of e-Estonia</vt:lpstr>
      <vt:lpstr>Architects of e-Estonia </vt:lpstr>
      <vt:lpstr>Architects of e-Estonia </vt:lpstr>
      <vt:lpstr>Architects of e-Estonia </vt:lpstr>
      <vt:lpstr>Values</vt:lpstr>
      <vt:lpstr>Information Security Research Institute</vt:lpstr>
      <vt:lpstr>Our research domains</vt:lpstr>
      <vt:lpstr>Solutions</vt:lpstr>
      <vt:lpstr>Digital identity</vt:lpstr>
      <vt:lpstr>A holistic digital identity value proposition</vt:lpstr>
      <vt:lpstr>Digital identity products</vt:lpstr>
      <vt:lpstr>i-voting in Estonia</vt:lpstr>
      <vt:lpstr>Smart-ID</vt:lpstr>
      <vt:lpstr>Partnerships</vt:lpstr>
      <vt:lpstr>The Future:  Digital Identity Wallets</vt:lpstr>
      <vt:lpstr>Collaboration with the Estonian Government</vt:lpstr>
      <vt:lpstr>Privacy and AI</vt:lpstr>
      <vt:lpstr>Privacy-by-Design in AI systems</vt:lpstr>
      <vt:lpstr>Interoperability</vt:lpstr>
      <vt:lpstr>Interoperability offering</vt:lpstr>
      <vt:lpstr>X-Road in Estonia</vt:lpstr>
      <vt:lpstr>UXP in Ukraine </vt:lpstr>
      <vt:lpstr>UXP in Malaysia </vt:lpstr>
      <vt:lpstr>UXP in Benin </vt:lpstr>
      <vt:lpstr>Cybersecurity</vt:lpstr>
      <vt:lpstr>Cybersecurity offering </vt:lpstr>
      <vt:lpstr>Proactive cybersecurity services</vt:lpstr>
      <vt:lpstr>ECYSAP</vt:lpstr>
      <vt:lpstr>VORMSI</vt:lpstr>
      <vt:lpstr>FAMOUS2</vt:lpstr>
      <vt:lpstr>EU-GUARDIAN</vt:lpstr>
      <vt:lpstr>Surveillance</vt:lpstr>
      <vt:lpstr>Future-proof technologies for safety at sea</vt:lpstr>
      <vt:lpstr>Surveillance systems offering</vt:lpstr>
      <vt:lpstr>Maritime coastal radio communication system</vt:lpstr>
      <vt:lpstr>Vessel traffic management system</vt:lpstr>
      <vt:lpstr>Border and maritime surveillance</vt:lpstr>
      <vt:lpstr>Tax and customs systems</vt:lpstr>
      <vt:lpstr>Tax and customs systems offering</vt:lpstr>
      <vt:lpstr>Estonian Tax and Customs Board</vt:lpstr>
      <vt:lpstr>Thank you.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Future-proof technologies for secure digital societies.</dc:title>
  <dc:creator>Anna Klimovitš</dc:creator>
  <cp:lastModifiedBy>Anna Klimovitš</cp:lastModifiedBy>
  <cp:revision>57</cp:revision>
  <dcterms:created xsi:type="dcterms:W3CDTF">2023-06-13T12:11:54Z</dcterms:created>
  <dcterms:modified xsi:type="dcterms:W3CDTF">2024-02-07T12:46:07Z</dcterms:modified>
</cp:coreProperties>
</file>